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57" r:id="rId4"/>
    <p:sldId id="287" r:id="rId5"/>
    <p:sldId id="258" r:id="rId6"/>
    <p:sldId id="259" r:id="rId7"/>
    <p:sldId id="260" r:id="rId8"/>
    <p:sldId id="261" r:id="rId9"/>
    <p:sldId id="293" r:id="rId10"/>
    <p:sldId id="285" r:id="rId11"/>
    <p:sldId id="263" r:id="rId12"/>
    <p:sldId id="284" r:id="rId13"/>
    <p:sldId id="264" r:id="rId14"/>
    <p:sldId id="288" r:id="rId15"/>
    <p:sldId id="265" r:id="rId16"/>
    <p:sldId id="266" r:id="rId17"/>
    <p:sldId id="271" r:id="rId18"/>
    <p:sldId id="268" r:id="rId19"/>
    <p:sldId id="279" r:id="rId20"/>
    <p:sldId id="269" r:id="rId21"/>
    <p:sldId id="270" r:id="rId22"/>
    <p:sldId id="281" r:id="rId23"/>
    <p:sldId id="289" r:id="rId24"/>
    <p:sldId id="272" r:id="rId25"/>
    <p:sldId id="290" r:id="rId26"/>
    <p:sldId id="292" r:id="rId27"/>
    <p:sldId id="274" r:id="rId28"/>
    <p:sldId id="275" r:id="rId29"/>
    <p:sldId id="27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86" autoAdjust="0"/>
  </p:normalViewPr>
  <p:slideViewPr>
    <p:cSldViewPr>
      <p:cViewPr varScale="1">
        <p:scale>
          <a:sx n="49" d="100"/>
          <a:sy n="49" d="100"/>
        </p:scale>
        <p:origin x="-10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Жанр опери.</a:t>
            </a:r>
            <a:br>
              <a:rPr lang="uk-UA" dirty="0" smtClean="0"/>
            </a:br>
            <a:r>
              <a:rPr lang="uk-UA" dirty="0" smtClean="0"/>
              <a:t>М.Лисенко. Дитяча опера</a:t>
            </a:r>
            <a:br>
              <a:rPr lang="uk-UA" dirty="0" smtClean="0"/>
            </a:br>
            <a:r>
              <a:rPr lang="uk-UA" dirty="0" err="1" smtClean="0"/>
              <a:t>“Коза-Дереза”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Картинки по запросу фото рамко з українським орнамент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19658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flipH="1">
            <a:off x="755575" y="1412776"/>
            <a:ext cx="73448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solidFill>
                  <a:srgbClr val="C00000"/>
                </a:solidFill>
                <a:latin typeface="Segoe Print" pitchFamily="2" charset="0"/>
                <a:cs typeface="Microsoft Tai Le" pitchFamily="34" charset="0"/>
              </a:rPr>
              <a:t>Жанр опери. </a:t>
            </a:r>
          </a:p>
          <a:p>
            <a:pPr algn="ctr"/>
            <a:r>
              <a:rPr lang="uk-UA" sz="5400" dirty="0" smtClean="0">
                <a:solidFill>
                  <a:srgbClr val="C00000"/>
                </a:solidFill>
                <a:latin typeface="Segoe Print" pitchFamily="2" charset="0"/>
                <a:cs typeface="Microsoft Tai Le" pitchFamily="34" charset="0"/>
              </a:rPr>
              <a:t>М.Лисенко. Дитяча опера </a:t>
            </a:r>
            <a:r>
              <a:rPr lang="uk-UA" sz="5400" dirty="0" err="1" smtClean="0">
                <a:solidFill>
                  <a:srgbClr val="C00000"/>
                </a:solidFill>
                <a:latin typeface="Segoe Print" pitchFamily="2" charset="0"/>
                <a:cs typeface="Microsoft Tai Le" pitchFamily="34" charset="0"/>
              </a:rPr>
              <a:t>“Коза-дереза”</a:t>
            </a:r>
            <a:r>
              <a:rPr lang="uk-UA" sz="5400" dirty="0" smtClean="0">
                <a:solidFill>
                  <a:srgbClr val="C00000"/>
                </a:solidFill>
                <a:latin typeface="Segoe Print" pitchFamily="2" charset="0"/>
                <a:cs typeface="Microsoft Tai Le" pitchFamily="34" charset="0"/>
              </a:rPr>
              <a:t>.</a:t>
            </a:r>
            <a:endParaRPr lang="uk-UA" sz="5400" dirty="0">
              <a:solidFill>
                <a:srgbClr val="C00000"/>
              </a:solidFill>
              <a:latin typeface="Segoe Print" pitchFamily="2" charset="0"/>
              <a:cs typeface="Microsoft Tai Le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-1892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5990" y="0"/>
            <a:ext cx="473202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b="1" dirty="0" smtClean="0">
                <a:solidFill>
                  <a:srgbClr val="C00000"/>
                </a:solidFill>
              </a:rPr>
              <a:t>М. Лисенко. Дитяча опера </a:t>
            </a:r>
            <a:r>
              <a:rPr lang="uk-UA" sz="2800" b="1" dirty="0" err="1" smtClean="0">
                <a:solidFill>
                  <a:srgbClr val="C00000"/>
                </a:solidFill>
              </a:rPr>
              <a:t>“Коза-дереза”</a:t>
            </a:r>
            <a:r>
              <a:rPr lang="uk-UA" sz="2800" b="1" dirty="0" smtClean="0">
                <a:solidFill>
                  <a:srgbClr val="C00000"/>
                </a:solidFill>
              </a:rPr>
              <a:t>,1888р.</a:t>
            </a: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i="1" dirty="0" smtClean="0">
                <a:solidFill>
                  <a:srgbClr val="C00000"/>
                </a:solidFill>
                <a:latin typeface="+mn-lt"/>
              </a:rPr>
              <a:t>Лібрето</a:t>
            </a:r>
            <a:r>
              <a:rPr lang="uk-UA" sz="2800" dirty="0" smtClean="0">
                <a:latin typeface="+mn-lt"/>
              </a:rPr>
              <a:t> – Дніпрова Чайка.</a:t>
            </a:r>
            <a:br>
              <a:rPr lang="uk-UA" sz="2800" dirty="0" smtClean="0">
                <a:latin typeface="+mn-lt"/>
              </a:rPr>
            </a:br>
            <a:r>
              <a:rPr lang="uk-UA" sz="2800" i="1" dirty="0" smtClean="0">
                <a:solidFill>
                  <a:srgbClr val="C00000"/>
                </a:solidFill>
                <a:latin typeface="+mn-lt"/>
              </a:rPr>
              <a:t>Літературна основа</a:t>
            </a:r>
            <a:r>
              <a:rPr lang="uk-UA" sz="2800" dirty="0" smtClean="0">
                <a:latin typeface="+mn-lt"/>
              </a:rPr>
              <a:t> – українська народна казка.</a:t>
            </a:r>
            <a:br>
              <a:rPr lang="uk-UA" sz="2800" dirty="0" smtClean="0">
                <a:latin typeface="+mn-lt"/>
              </a:rPr>
            </a:br>
            <a:r>
              <a:rPr lang="uk-UA" sz="2800" i="1" dirty="0" smtClean="0">
                <a:solidFill>
                  <a:srgbClr val="C00000"/>
                </a:solidFill>
                <a:latin typeface="+mn-lt"/>
              </a:rPr>
              <a:t>Жанр</a:t>
            </a:r>
            <a:r>
              <a:rPr lang="uk-UA" sz="2800" dirty="0" smtClean="0">
                <a:latin typeface="+mn-lt"/>
              </a:rPr>
              <a:t> – </a:t>
            </a:r>
            <a:r>
              <a:rPr lang="uk-UA" sz="2800" dirty="0" err="1" smtClean="0">
                <a:latin typeface="+mn-lt"/>
              </a:rPr>
              <a:t>“музична</a:t>
            </a:r>
            <a:r>
              <a:rPr lang="uk-UA" sz="2800" dirty="0" smtClean="0">
                <a:latin typeface="+mn-lt"/>
              </a:rPr>
              <a:t> казка в </a:t>
            </a:r>
            <a:r>
              <a:rPr lang="uk-UA" sz="2800" dirty="0" err="1" smtClean="0">
                <a:latin typeface="+mn-lt"/>
              </a:rPr>
              <a:t>лицях”</a:t>
            </a:r>
            <a:r>
              <a:rPr lang="uk-UA" sz="2800" dirty="0" smtClean="0">
                <a:latin typeface="+mn-lt"/>
              </a:rPr>
              <a:t> (комічна опера)</a:t>
            </a:r>
            <a:br>
              <a:rPr lang="uk-UA" sz="2800" dirty="0" smtClean="0">
                <a:latin typeface="+mn-lt"/>
              </a:rPr>
            </a:br>
            <a:r>
              <a:rPr lang="uk-UA" sz="2800" i="1" dirty="0" smtClean="0">
                <a:solidFill>
                  <a:srgbClr val="C00000"/>
                </a:solidFill>
                <a:latin typeface="+mn-lt"/>
              </a:rPr>
              <a:t>Основна ідея </a:t>
            </a:r>
            <a:r>
              <a:rPr lang="uk-UA" sz="2800" dirty="0" smtClean="0">
                <a:latin typeface="+mn-lt"/>
              </a:rPr>
              <a:t>– перемога добра над злом.</a:t>
            </a:r>
            <a:br>
              <a:rPr lang="uk-UA" sz="2800" dirty="0" smtClean="0">
                <a:latin typeface="+mn-lt"/>
              </a:rPr>
            </a:br>
            <a:r>
              <a:rPr lang="uk-UA" sz="2800" i="1" dirty="0" smtClean="0">
                <a:solidFill>
                  <a:srgbClr val="C00000"/>
                </a:solidFill>
                <a:latin typeface="+mn-lt"/>
              </a:rPr>
              <a:t>Драматургія </a:t>
            </a:r>
            <a:r>
              <a:rPr lang="uk-UA" sz="2800" dirty="0" smtClean="0">
                <a:latin typeface="+mn-lt"/>
              </a:rPr>
              <a:t>– зовнішній </a:t>
            </a:r>
            <a:r>
              <a:rPr lang="uk-UA" sz="2800" dirty="0" err="1" smtClean="0">
                <a:latin typeface="+mn-lt"/>
              </a:rPr>
              <a:t>конфликт</a:t>
            </a:r>
            <a:r>
              <a:rPr lang="uk-UA" sz="2800" dirty="0" smtClean="0">
                <a:latin typeface="+mn-lt"/>
              </a:rPr>
              <a:t>: Коза – звірі.</a:t>
            </a:r>
            <a:br>
              <a:rPr lang="uk-UA" sz="2800" dirty="0" smtClean="0">
                <a:latin typeface="+mn-lt"/>
              </a:rPr>
            </a:br>
            <a:r>
              <a:rPr lang="uk-UA" sz="2800" i="1" dirty="0" smtClean="0">
                <a:solidFill>
                  <a:srgbClr val="C00000"/>
                </a:solidFill>
                <a:latin typeface="+mn-lt"/>
              </a:rPr>
              <a:t>Дійові особи:</a:t>
            </a:r>
            <a:br>
              <a:rPr lang="uk-UA" sz="2800" i="1" dirty="0" smtClean="0">
                <a:solidFill>
                  <a:srgbClr val="C00000"/>
                </a:solidFill>
                <a:latin typeface="+mn-lt"/>
              </a:rPr>
            </a:br>
            <a:r>
              <a:rPr lang="uk-UA" sz="2800" i="1" dirty="0" smtClean="0">
                <a:solidFill>
                  <a:srgbClr val="C00000"/>
                </a:solidFill>
                <a:latin typeface="+mn-lt"/>
              </a:rPr>
              <a:t>          </a:t>
            </a:r>
            <a:r>
              <a:rPr lang="uk-UA" sz="2800" dirty="0" smtClean="0">
                <a:latin typeface="+mn-lt"/>
              </a:rPr>
              <a:t>Коза – мецо-сопрано</a:t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>          Лисичка – сопрано</a:t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>          Зайчик – сопрано </a:t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>          Рак – сопрано </a:t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>          Вовчик – альт</a:t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>          Ведмідь – альт</a:t>
            </a:r>
            <a:br>
              <a:rPr lang="uk-UA" sz="2800" dirty="0" smtClean="0">
                <a:latin typeface="+mn-lt"/>
              </a:rPr>
            </a:br>
            <a:r>
              <a:rPr lang="uk-UA" sz="2800" i="1" dirty="0" smtClean="0">
                <a:solidFill>
                  <a:srgbClr val="C00000"/>
                </a:solidFill>
                <a:latin typeface="+mn-lt"/>
              </a:rPr>
              <a:t>Супровід </a:t>
            </a:r>
            <a:r>
              <a:rPr lang="uk-UA" sz="2800" dirty="0" smtClean="0">
                <a:latin typeface="+mn-lt"/>
              </a:rPr>
              <a:t>– фортепіано </a:t>
            </a:r>
            <a:br>
              <a:rPr lang="uk-UA" sz="2800" dirty="0" smtClean="0">
                <a:latin typeface="+mn-lt"/>
              </a:rPr>
            </a:br>
            <a:r>
              <a:rPr lang="uk-UA" sz="2800" i="1" dirty="0" smtClean="0">
                <a:solidFill>
                  <a:srgbClr val="C00000"/>
                </a:solidFill>
              </a:rPr>
              <a:t>Будова</a:t>
            </a:r>
            <a:r>
              <a:rPr lang="uk-UA" sz="2800" dirty="0" smtClean="0"/>
              <a:t> – інтродукція-пролог + 1 дія.</a:t>
            </a:r>
            <a:br>
              <a:rPr lang="uk-UA" sz="2800" dirty="0" smtClean="0"/>
            </a:br>
            <a:r>
              <a:rPr lang="uk-UA" sz="2800" i="1" dirty="0" smtClean="0">
                <a:solidFill>
                  <a:srgbClr val="C00000"/>
                </a:solidFill>
              </a:rPr>
              <a:t>Форма прологу </a:t>
            </a:r>
            <a:r>
              <a:rPr lang="uk-UA" sz="2800" dirty="0" smtClean="0"/>
              <a:t>– 3-часна, </a:t>
            </a:r>
            <a:r>
              <a:rPr lang="uk-UA" sz="2800" i="1" dirty="0" smtClean="0">
                <a:solidFill>
                  <a:srgbClr val="C00000"/>
                </a:solidFill>
              </a:rPr>
              <a:t>форма 1 дії </a:t>
            </a:r>
            <a:r>
              <a:rPr lang="uk-UA" sz="2800" dirty="0" smtClean="0"/>
              <a:t>– рондо. </a:t>
            </a: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> </a:t>
            </a:r>
            <a:endParaRPr lang="uk-UA" sz="2800" dirty="0">
              <a:latin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67544" y="-5784984"/>
            <a:ext cx="8424936" cy="1201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л/м  Кози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у.н.п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«Бігло,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бігло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козенятко»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Лисичка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близька до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у.н.п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«Казав мені батько»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Зайчик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у.н.п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«Добрий вечір, дівчино»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Вовчик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у.н.п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«Ой, під вишнею»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Ведмідь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колядка «Ходив-походив місяць по небу»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Рак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у.н.п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«І шумить, і гуде»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Хор звірів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у.н.п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«Про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Купер’яна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>
                <a:solidFill>
                  <a:srgbClr val="C00000"/>
                </a:solidFill>
              </a:rPr>
              <a:t>Інтродукція-пролог </a:t>
            </a:r>
            <a:r>
              <a:rPr lang="uk-UA" sz="2800" dirty="0" smtClean="0"/>
              <a:t>(за завісою)</a:t>
            </a:r>
            <a:br>
              <a:rPr lang="uk-UA" sz="2800" dirty="0" smtClean="0"/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>1-й хор </a:t>
            </a:r>
            <a:r>
              <a:rPr lang="uk-UA" sz="2800" i="1" dirty="0" smtClean="0">
                <a:solidFill>
                  <a:srgbClr val="C00000"/>
                </a:solidFill>
              </a:rPr>
              <a:t>“У Києві на </a:t>
            </a:r>
            <a:r>
              <a:rPr lang="uk-UA" sz="2800" i="1" dirty="0" err="1" smtClean="0">
                <a:solidFill>
                  <a:srgbClr val="C00000"/>
                </a:solidFill>
              </a:rPr>
              <a:t>базарі”</a:t>
            </a: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>діалог Діда та Кози</a:t>
            </a:r>
            <a:br>
              <a:rPr lang="uk-UA" sz="2800" dirty="0" smtClean="0"/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>2-й хор </a:t>
            </a:r>
            <a:r>
              <a:rPr lang="uk-UA" sz="2800" i="1" dirty="0" err="1" smtClean="0">
                <a:solidFill>
                  <a:srgbClr val="C00000"/>
                </a:solidFill>
              </a:rPr>
              <a:t>“Розсердився</a:t>
            </a:r>
            <a:r>
              <a:rPr lang="uk-UA" sz="2800" i="1" dirty="0" smtClean="0">
                <a:solidFill>
                  <a:srgbClr val="C00000"/>
                </a:solidFill>
              </a:rPr>
              <a:t> старий дід, свою бабу </a:t>
            </a:r>
            <a:r>
              <a:rPr lang="uk-UA" sz="2800" i="1" dirty="0" err="1" smtClean="0">
                <a:solidFill>
                  <a:srgbClr val="C00000"/>
                </a:solidFill>
              </a:rPr>
              <a:t>побив”</a:t>
            </a:r>
            <a:r>
              <a:rPr lang="uk-UA" sz="2800" i="1" dirty="0" smtClean="0">
                <a:solidFill>
                  <a:srgbClr val="C00000"/>
                </a:solidFill>
              </a:rPr>
              <a:t/>
            </a:r>
            <a:br>
              <a:rPr lang="uk-UA" sz="2800" i="1" dirty="0" smtClean="0">
                <a:solidFill>
                  <a:srgbClr val="C00000"/>
                </a:solidFill>
              </a:rPr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>діалог Діда та Кози</a:t>
            </a:r>
            <a:br>
              <a:rPr lang="uk-UA" sz="2800" dirty="0" smtClean="0"/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>3-й хор </a:t>
            </a:r>
            <a:r>
              <a:rPr lang="uk-UA" sz="2800" i="1" dirty="0" err="1" smtClean="0">
                <a:solidFill>
                  <a:srgbClr val="C00000"/>
                </a:solidFill>
              </a:rPr>
              <a:t>“Розсердився</a:t>
            </a:r>
            <a:r>
              <a:rPr lang="uk-UA" sz="2800" i="1" dirty="0" smtClean="0">
                <a:solidFill>
                  <a:srgbClr val="C00000"/>
                </a:solidFill>
              </a:rPr>
              <a:t> старий дід на козу </a:t>
            </a:r>
            <a:r>
              <a:rPr lang="uk-UA" sz="2800" i="1" dirty="0" err="1" smtClean="0">
                <a:solidFill>
                  <a:srgbClr val="C00000"/>
                </a:solidFill>
              </a:rPr>
              <a:t>брехливу”</a:t>
            </a:r>
            <a:endParaRPr lang="uk-UA" sz="2800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 descr="ЛИСИЧКА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404665"/>
            <a:ext cx="7416824" cy="446449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869160"/>
            <a:ext cx="84010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 descr="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5366" b="5366"/>
          <a:stretch>
            <a:fillRect/>
          </a:stretch>
        </p:blipFill>
        <p:spPr>
          <a:xfrm>
            <a:off x="1403648" y="260648"/>
            <a:ext cx="6120680" cy="46805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53136"/>
            <a:ext cx="883920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085184"/>
            <a:ext cx="8506146" cy="120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Безымянный-2.pn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tretch>
            <a:fillRect/>
          </a:stretch>
        </p:blipFill>
        <p:spPr>
          <a:xfrm>
            <a:off x="1907704" y="260648"/>
            <a:ext cx="5256584" cy="5085184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 descr="kak_narisovat_baks_bani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5656" y="404664"/>
            <a:ext cx="6192688" cy="453650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869160"/>
            <a:ext cx="84772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 descr="lusucka-kuma-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260648"/>
            <a:ext cx="3816424" cy="46085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869160"/>
            <a:ext cx="854392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Рисунок 4" descr="post-6899-125716473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188640"/>
            <a:ext cx="4104456" cy="511256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1208"/>
            <a:ext cx="111561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5373222"/>
            <a:ext cx="2124000" cy="621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4000" y="5301208"/>
            <a:ext cx="5940000" cy="894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16_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692696"/>
            <a:ext cx="8892480" cy="547260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Рисунок 4" descr="vedmid-u-naymah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404664"/>
            <a:ext cx="4464496" cy="46805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941168"/>
            <a:ext cx="87153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 descr="1428224103330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88641"/>
            <a:ext cx="3552151" cy="46805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941168"/>
            <a:ext cx="85344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zadereza-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36712"/>
            <a:ext cx="7776863" cy="496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Музична вікторина: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412776"/>
            <a:ext cx="7632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uk-UA" sz="3200" dirty="0" smtClean="0"/>
              <a:t>Пісня Лисички «Я Лисичка, я сестричка»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3200" dirty="0" smtClean="0"/>
              <a:t>Пісня Зайчика «Добрий вечір, Лисонько»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3200" dirty="0" smtClean="0"/>
              <a:t>Пісня Вовчика «Ой я, сірий вовчок»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3200" dirty="0" smtClean="0"/>
              <a:t>Пісня Ведмедя «Ходив я, ходив по всіх пасіках»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3200" dirty="0" smtClean="0"/>
              <a:t>Пісня Рака «Ой я Рак, неборак»</a:t>
            </a:r>
            <a:endParaRPr lang="uk-UA" sz="3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r>
              <a:rPr lang="uk-UA" dirty="0" err="1" smtClean="0">
                <a:solidFill>
                  <a:srgbClr val="C00000"/>
                </a:solidFill>
              </a:rPr>
              <a:t>дуктроінція</a:t>
            </a:r>
            <a:r>
              <a:rPr lang="uk-UA" dirty="0" smtClean="0">
                <a:solidFill>
                  <a:srgbClr val="C00000"/>
                </a:solidFill>
              </a:rPr>
              <a:t/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dirty="0" err="1" smtClean="0">
                <a:solidFill>
                  <a:schemeClr val="accent6">
                    <a:lumMod val="75000"/>
                  </a:schemeClr>
                </a:solidFill>
              </a:rPr>
              <a:t>лейтивмот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err="1" smtClean="0">
                <a:solidFill>
                  <a:srgbClr val="FFC000"/>
                </a:solidFill>
              </a:rPr>
              <a:t>раносоп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err="1" smtClean="0">
                <a:solidFill>
                  <a:srgbClr val="00B050"/>
                </a:solidFill>
              </a:rPr>
              <a:t>лякодка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err="1" smtClean="0">
                <a:solidFill>
                  <a:srgbClr val="00B0F0"/>
                </a:solidFill>
              </a:rPr>
              <a:t>сенлико</a:t>
            </a:r>
            <a:r>
              <a:rPr lang="uk-UA" dirty="0" smtClean="0">
                <a:solidFill>
                  <a:srgbClr val="00B0F0"/>
                </a:solidFill>
              </a:rPr>
              <a:t/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err="1" smtClean="0">
                <a:solidFill>
                  <a:srgbClr val="002060"/>
                </a:solidFill>
              </a:rPr>
              <a:t>тореліб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err="1" smtClean="0">
                <a:solidFill>
                  <a:srgbClr val="7030A0"/>
                </a:solidFill>
              </a:rPr>
              <a:t>дорон</a:t>
            </a:r>
            <a:endParaRPr lang="uk-UA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3" name="Рисунок 2" descr="PSD.Funny.Photo.Frame.For.Children.3484x26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784976" cy="65527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47664" y="1556792"/>
            <a:ext cx="64807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800" b="1" i="1" dirty="0" smtClean="0">
                <a:solidFill>
                  <a:srgbClr val="C00000"/>
                </a:solidFill>
                <a:latin typeface="Segoe Script" pitchFamily="34" charset="0"/>
              </a:rPr>
              <a:t>Дякуємо за увагу!</a:t>
            </a:r>
            <a:endParaRPr lang="uk-UA" sz="8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770485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813690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36712"/>
            <a:ext cx="7776863" cy="496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УЗИЧНА КАЗКА 4 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6693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solidFill>
                  <a:srgbClr val="C00000"/>
                </a:solidFill>
              </a:rPr>
              <a:t/>
            </a:r>
            <a:br>
              <a:rPr lang="uk-UA" b="1" dirty="0" smtClean="0">
                <a:solidFill>
                  <a:srgbClr val="C00000"/>
                </a:solidFill>
              </a:rPr>
            </a:br>
            <a:r>
              <a:rPr lang="uk-UA" b="1" dirty="0" smtClean="0">
                <a:solidFill>
                  <a:srgbClr val="C00000"/>
                </a:solidFill>
              </a:rPr>
              <a:t>Арія – італ. </a:t>
            </a:r>
            <a:r>
              <a:rPr lang="uk-UA" b="1" dirty="0" err="1" smtClean="0">
                <a:solidFill>
                  <a:srgbClr val="C00000"/>
                </a:solidFill>
              </a:rPr>
              <a:t>“подих”</a:t>
            </a:r>
            <a:r>
              <a:rPr lang="uk-UA" b="1" dirty="0" smtClean="0">
                <a:solidFill>
                  <a:srgbClr val="C00000"/>
                </a:solidFill>
              </a:rPr>
              <a:t/>
            </a:r>
            <a:br>
              <a:rPr lang="uk-UA" b="1" dirty="0" smtClean="0">
                <a:solidFill>
                  <a:srgbClr val="C00000"/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rgbClr val="C00000"/>
                </a:solidFill>
              </a:rPr>
              <a:t>аріозо</a:t>
            </a:r>
            <a:r>
              <a:rPr lang="uk-UA" dirty="0" smtClean="0"/>
              <a:t> – відгук на події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rgbClr val="C00000"/>
                </a:solidFill>
              </a:rPr>
              <a:t>арієта </a:t>
            </a:r>
            <a:r>
              <a:rPr lang="uk-UA" dirty="0" smtClean="0"/>
              <a:t>– маленька арія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rgbClr val="C00000"/>
                </a:solidFill>
              </a:rPr>
              <a:t>каватина</a:t>
            </a:r>
            <a:r>
              <a:rPr lang="uk-UA" dirty="0" smtClean="0"/>
              <a:t> – арія на вихід героя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301608" cy="6597352"/>
          </a:xfrm>
        </p:spPr>
        <p:txBody>
          <a:bodyPr>
            <a:noAutofit/>
          </a:bodyPr>
          <a:lstStyle/>
          <a:p>
            <a:pPr algn="l"/>
            <a:r>
              <a:rPr lang="uk-UA" sz="2800" b="1" dirty="0" smtClean="0">
                <a:solidFill>
                  <a:srgbClr val="C00000"/>
                </a:solidFill>
                <a:latin typeface="+mn-lt"/>
              </a:rPr>
              <a:t>Лейтмотив</a:t>
            </a:r>
            <a:r>
              <a:rPr lang="uk-UA" sz="2800" dirty="0" smtClean="0">
                <a:latin typeface="+mn-lt"/>
              </a:rPr>
              <a:t> – тема, що звучить в супроводі, та характеризує героя або подію протягом всього твору.</a:t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b="1" dirty="0" smtClean="0">
                <a:solidFill>
                  <a:srgbClr val="C00000"/>
                </a:solidFill>
                <a:latin typeface="+mn-lt"/>
              </a:rPr>
              <a:t>Дія</a:t>
            </a:r>
            <a:r>
              <a:rPr lang="uk-UA" sz="2800" dirty="0" smtClean="0">
                <a:latin typeface="+mn-lt"/>
              </a:rPr>
              <a:t> – частина опери.</a:t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b="1" dirty="0" smtClean="0">
                <a:solidFill>
                  <a:srgbClr val="C00000"/>
                </a:solidFill>
                <a:latin typeface="+mn-lt"/>
              </a:rPr>
              <a:t>Картина</a:t>
            </a:r>
            <a:r>
              <a:rPr lang="uk-UA" sz="2800" dirty="0" smtClean="0">
                <a:latin typeface="+mn-lt"/>
              </a:rPr>
              <a:t> в опері – зміна декорацій, частина дії.</a:t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b="1" dirty="0" smtClean="0">
                <a:solidFill>
                  <a:srgbClr val="C00000"/>
                </a:solidFill>
                <a:latin typeface="+mn-lt"/>
              </a:rPr>
              <a:t>Пролог</a:t>
            </a:r>
            <a:r>
              <a:rPr lang="uk-UA" sz="2800" dirty="0" smtClean="0">
                <a:latin typeface="+mn-lt"/>
              </a:rPr>
              <a:t> – передмова.</a:t>
            </a:r>
            <a:br>
              <a:rPr lang="uk-UA" sz="280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/>
            </a:r>
            <a:br>
              <a:rPr lang="uk-UA" sz="2800" dirty="0" smtClean="0">
                <a:latin typeface="+mn-lt"/>
              </a:rPr>
            </a:br>
            <a:r>
              <a:rPr lang="uk-UA" sz="2800" b="1" dirty="0" smtClean="0">
                <a:solidFill>
                  <a:srgbClr val="C00000"/>
                </a:solidFill>
                <a:latin typeface="+mn-lt"/>
              </a:rPr>
              <a:t>Епілог </a:t>
            </a:r>
            <a:r>
              <a:rPr lang="uk-UA" sz="2800" dirty="0" smtClean="0">
                <a:latin typeface="+mn-lt"/>
              </a:rPr>
              <a:t>– післямова.</a:t>
            </a:r>
            <a:r>
              <a:rPr lang="en-US" sz="2800" dirty="0" smtClean="0">
                <a:latin typeface="+mn-lt"/>
              </a:rPr>
              <a:t/>
            </a:r>
            <a:br>
              <a:rPr lang="en-US" sz="2800" dirty="0" smtClean="0">
                <a:latin typeface="+mn-lt"/>
              </a:rPr>
            </a:br>
            <a:r>
              <a:rPr lang="en-US" sz="2800" dirty="0" smtClean="0">
                <a:latin typeface="+mn-lt"/>
              </a:rPr>
              <a:t/>
            </a:r>
            <a:br>
              <a:rPr lang="en-US" sz="2800" dirty="0" smtClean="0">
                <a:latin typeface="+mn-lt"/>
              </a:rPr>
            </a:br>
            <a:r>
              <a:rPr lang="uk-UA" sz="2800" b="1" dirty="0" smtClean="0">
                <a:solidFill>
                  <a:srgbClr val="C00000"/>
                </a:solidFill>
                <a:latin typeface="+mn-lt"/>
              </a:rPr>
              <a:t>Інтродукція</a:t>
            </a:r>
            <a:r>
              <a:rPr lang="uk-UA" sz="2800" dirty="0" smtClean="0">
                <a:latin typeface="+mn-lt"/>
              </a:rPr>
              <a:t> – вступ: зі словами – 1 номер, без слів – увертюра.</a:t>
            </a:r>
            <a:br>
              <a:rPr lang="uk-UA" sz="2800" dirty="0" smtClean="0">
                <a:latin typeface="+mn-lt"/>
              </a:rPr>
            </a:br>
            <a:endParaRPr lang="uk-UA" sz="2800" dirty="0">
              <a:latin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" name="Рисунок 2" descr="prezentacija_skazki-opery_lysenk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69"/>
            <a:ext cx="9144000" cy="685206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937106_636117021215877500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0"/>
            <a:ext cx="6768752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156</Words>
  <Application>Microsoft Office PowerPoint</Application>
  <PresentationFormat>Экран (4:3)</PresentationFormat>
  <Paragraphs>48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Жанр опери. М.Лисенко. Дитяча опера “Коза-Дереза”</vt:lpstr>
      <vt:lpstr>Слайд 2</vt:lpstr>
      <vt:lpstr>Слайд 3</vt:lpstr>
      <vt:lpstr> Арія – італ. “подих”  аріозо – відгук на події  арієта – маленька арія  каватина – арія на вихід героя  </vt:lpstr>
      <vt:lpstr>Лейтмотив – тема, що звучить в супроводі, та характеризує героя або подію протягом всього твору.  Дія – частина опери.  Картина в опері – зміна декорацій, частина дії.  Пролог – передмова.  Епілог – післямова.  Інтродукція – вступ: зі словами – 1 номер, без слів – увертюра. </vt:lpstr>
      <vt:lpstr>Слайд 6</vt:lpstr>
      <vt:lpstr>Слайд 7</vt:lpstr>
      <vt:lpstr>Слайд 8</vt:lpstr>
      <vt:lpstr>Слайд 9</vt:lpstr>
      <vt:lpstr>Слайд 10</vt:lpstr>
      <vt:lpstr>              М. Лисенко. Дитяча опера “Коза-дереза”,1888р. Лібрето – Дніпрова Чайка. Літературна основа – українська народна казка. Жанр – “музична казка в лицях” (комічна опера) Основна ідея – перемога добра над злом. Драматургія – зовнішній конфликт: Коза – звірі. Дійові особи:           Коза – мецо-сопрано           Лисичка – сопрано           Зайчик – сопрано            Рак – сопрано            Вовчик – альт           Ведмідь – альт Супровід – фортепіано  Будова – інтродукція-пролог + 1 дія. Форма прологу – 3-часна, форма 1 дії – рондо.   </vt:lpstr>
      <vt:lpstr>Слайд 12</vt:lpstr>
      <vt:lpstr>       Інтродукція-пролог (за завісою)  1-й хор “У Києві на базарі”  діалог Діда та Кози  2-й хор “Розсердився старий дід, свою бабу побив”  діалог Діда та Кози  3-й хор “Розсердився старий дід на козу брехливу”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Музична вікторина:</vt:lpstr>
      <vt:lpstr>дуктроінція лейтивмот раносоп лякодка сенлико тореліб дорон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Жанр опери. М.Лисенко. Дитяча опера “Коза-Дереза”</dc:title>
  <dc:creator>Александр Андронов</dc:creator>
  <cp:lastModifiedBy>Александр Андронов</cp:lastModifiedBy>
  <cp:revision>51</cp:revision>
  <dcterms:created xsi:type="dcterms:W3CDTF">2018-05-23T07:11:46Z</dcterms:created>
  <dcterms:modified xsi:type="dcterms:W3CDTF">2018-12-10T22:07:49Z</dcterms:modified>
</cp:coreProperties>
</file>