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71" r:id="rId3"/>
    <p:sldId id="268" r:id="rId4"/>
    <p:sldId id="267" r:id="rId5"/>
    <p:sldId id="273" r:id="rId6"/>
    <p:sldId id="274" r:id="rId7"/>
    <p:sldId id="275" r:id="rId8"/>
    <p:sldId id="276" r:id="rId9"/>
    <p:sldId id="277" r:id="rId10"/>
    <p:sldId id="278" r:id="rId11"/>
    <p:sldId id="280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0" autoAdjust="0"/>
    <p:restoredTop sz="94660"/>
  </p:normalViewPr>
  <p:slideViewPr>
    <p:cSldViewPr snapToGrid="0">
      <p:cViewPr varScale="1">
        <p:scale>
          <a:sx n="93" d="100"/>
          <a:sy n="93" d="100"/>
        </p:scale>
        <p:origin x="288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21847E-B53D-41CF-BFF1-1106E55D7A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3B82A9D-E238-4CA9-865D-F6737B04B4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18F8782-3207-4F24-98F7-E96067860D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3995A-8EBE-4F21-BDD2-8413C355DDE7}" type="datetimeFigureOut">
              <a:rPr lang="ru-RU" smtClean="0"/>
              <a:t>02.11.2022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6D8194A-78A5-4FA3-B2EB-A69349CF2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65F4E92-DF5C-4B09-A4E4-BF7E7D095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C9551-5013-4255-BE10-EA4B8139DE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7945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D93A3F-F337-49E2-82F0-67B8B1946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728E6A-53BD-429D-9F09-5E3D46D77C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CA0B2B6-45C2-4854-A909-A9E8B02E0C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3995A-8EBE-4F21-BDD2-8413C355DDE7}" type="datetimeFigureOut">
              <a:rPr lang="ru-RU" smtClean="0"/>
              <a:t>02.11.2022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4870635-DDE1-4C93-9A22-E081B228E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E3A47EA-80FA-4846-95E5-3A1F4FC40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C9551-5013-4255-BE10-EA4B8139DE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3838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883A1F-FE1C-4BB4-9B20-02F415B68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455C76E-B5E0-4297-9559-F8DF05E177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223A8D9-4F92-4D23-A9DA-A265760C4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3995A-8EBE-4F21-BDD2-8413C355DDE7}" type="datetimeFigureOut">
              <a:rPr lang="ru-RU" smtClean="0"/>
              <a:t>02.11.2022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25D5092-B752-4337-B7D5-D39744577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1776AF2-CF70-4EB3-923B-7DF006C40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C9551-5013-4255-BE10-EA4B8139DE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8541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C853C8-35A2-467F-A148-4271777F8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2EBBC35-EF5D-4276-A1C1-0D6E0B051E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BE2E1D6-D0F5-412C-B6C8-EACF943768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C749AC6-E4A1-47C9-820E-5C369313D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3995A-8EBE-4F21-BDD2-8413C355DDE7}" type="datetimeFigureOut">
              <a:rPr lang="ru-RU" smtClean="0"/>
              <a:t>02.11.2022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57CBD82-0858-4EB7-BAA9-C8974A955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133BE18-643E-4874-9A21-5B25EB4EF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C9551-5013-4255-BE10-EA4B8139DE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319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F3C9B8-625C-47E6-89A7-49875E5E3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4D754EF-97AB-4857-A4F2-C755447DB7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BBB5A1B-27BD-4CDB-AFFE-15EB4C671C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778CE7A-8911-46E9-9E28-DBC2984C58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64CC090-D72E-46E9-94DA-9D7CA07D89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4AA5397-7CCC-48C6-A2D8-07A5DB149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3995A-8EBE-4F21-BDD2-8413C355DDE7}" type="datetimeFigureOut">
              <a:rPr lang="ru-RU" smtClean="0"/>
              <a:t>02.11.2022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20A3BBD-5B61-4120-A79F-E1042CA36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03A58AB-0712-4986-B94D-F171FD3B3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C9551-5013-4255-BE10-EA4B8139DE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4291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56F259-C2C4-46C2-BB29-2A87AAA97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949F188-4E5A-4EE3-BE10-21D0626D7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3995A-8EBE-4F21-BDD2-8413C355DDE7}" type="datetimeFigureOut">
              <a:rPr lang="ru-RU" smtClean="0"/>
              <a:t>02.11.2022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0975178-AB89-4DC4-BE32-C5176DC2C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CFB4ACB-1D11-43E3-9D29-8A34D9312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C9551-5013-4255-BE10-EA4B8139DE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7681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BD121E3A-0374-42AE-A642-0049568C2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3995A-8EBE-4F21-BDD2-8413C355DDE7}" type="datetimeFigureOut">
              <a:rPr lang="ru-RU" smtClean="0"/>
              <a:t>02.11.2022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79A0987-1680-4748-B2FC-D0DB74162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59105AB-0A4B-4224-AC80-944B44D2E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C9551-5013-4255-BE10-EA4B8139DE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553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52A8ED-EB2B-4975-B722-903FEA14A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B20CB55-36D8-40B7-86FE-EBBA0364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904E124-B293-485D-952C-F13B2A1562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6279DB5-F959-4598-AA78-09229A3A56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3995A-8EBE-4F21-BDD2-8413C355DDE7}" type="datetimeFigureOut">
              <a:rPr lang="ru-RU" smtClean="0"/>
              <a:t>02.11.2022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0D32D10-B4C9-43D5-B489-D540E9E28F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071ED73-C600-476B-8432-2714C62D2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C9551-5013-4255-BE10-EA4B8139DE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2073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783B49-07C1-4710-A2D7-4CA0D7D9C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73EEBED-2CAD-4359-BD0A-8B0C43086B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024CBB2-C6BB-4A1D-A2F3-255B0F616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DEB316D-217A-4DDE-A8F4-B9FC2306B9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3995A-8EBE-4F21-BDD2-8413C355DDE7}" type="datetimeFigureOut">
              <a:rPr lang="ru-RU" smtClean="0"/>
              <a:t>02.11.2022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7A6C90C-B7AA-4CCD-89C4-44873BB6F5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26697C4-9AF0-49EE-8EB3-5DEE3D9A8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C9551-5013-4255-BE10-EA4B8139DE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8029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CB489E-DF70-4C22-9D3D-858D9DC83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6CF992F-D92C-40D8-89A0-B5BCF73D2A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D5F1806-AFC2-49E7-8832-BE207CC2C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3995A-8EBE-4F21-BDD2-8413C355DDE7}" type="datetimeFigureOut">
              <a:rPr lang="ru-RU" smtClean="0"/>
              <a:t>02.11.2022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1E11C83-DF4D-4E08-87BF-8E427016A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30EC0D-4697-4897-AF4A-C6FEEB3AD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C9551-5013-4255-BE10-EA4B8139DE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6571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987E7B6-9773-4573-99EA-FF81C1D711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F68BE9-ECD8-4417-8A8D-175E7FE1D0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51CD8B0-D7B1-445F-9EBB-2DD6A0C2D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3995A-8EBE-4F21-BDD2-8413C355DDE7}" type="datetimeFigureOut">
              <a:rPr lang="ru-RU" smtClean="0"/>
              <a:t>02.11.2022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9862A78-359E-4DDB-83AC-6FE3D2395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CAEB162-52F4-497C-B243-DD8A4FE41F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C9551-5013-4255-BE10-EA4B8139DE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9074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3FC08A-E05E-46A7-B282-9019A574D3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ABF2513-D20F-42CD-B490-72AE3949C1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959EF0A-678D-4B49-9DA9-CBFEEA3AED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93995A-8EBE-4F21-BDD2-8413C355DDE7}" type="datetimeFigureOut">
              <a:rPr lang="ru-RU" smtClean="0"/>
              <a:t>02.11.2022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E81F69F-0F88-40E8-BFA8-7E22261E2F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257433A-6F70-41F7-A63A-9D3F98D84B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DC9551-5013-4255-BE10-EA4B8139DE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3006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openxmlformats.org/officeDocument/2006/relationships/image" Target="../media/image11.jf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fif"/><Relationship Id="rId5" Type="http://schemas.openxmlformats.org/officeDocument/2006/relationships/image" Target="../media/image9.jfif"/><Relationship Id="rId4" Type="http://schemas.openxmlformats.org/officeDocument/2006/relationships/image" Target="../media/image8.jf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f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fif"/><Relationship Id="rId5" Type="http://schemas.openxmlformats.org/officeDocument/2006/relationships/image" Target="../media/image14.jfif"/><Relationship Id="rId4" Type="http://schemas.openxmlformats.org/officeDocument/2006/relationships/image" Target="../media/image13.jf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f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f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f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fif"/><Relationship Id="rId4" Type="http://schemas.openxmlformats.org/officeDocument/2006/relationships/image" Target="../media/image24.jf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3" descr="Абстрактный макет лепестков в пастельном месте">
            <a:extLst>
              <a:ext uri="{FF2B5EF4-FFF2-40B4-BE49-F238E27FC236}">
                <a16:creationId xmlns:a16="http://schemas.microsoft.com/office/drawing/2014/main" id="{D72B5EA0-884E-18F5-8019-6FA5B5D3EB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122"/>
          <a:stretch/>
        </p:blipFill>
        <p:spPr>
          <a:xfrm>
            <a:off x="20" y="10"/>
            <a:ext cx="12191980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614633A-A93E-492D-B2A4-349D2AB79422}"/>
              </a:ext>
            </a:extLst>
          </p:cNvPr>
          <p:cNvSpPr/>
          <p:nvPr/>
        </p:nvSpPr>
        <p:spPr>
          <a:xfrm>
            <a:off x="267673" y="122193"/>
            <a:ext cx="1165665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Сковорода – співак, музикант, композитор</a:t>
            </a:r>
            <a:endParaRPr lang="ru-RU" sz="4800" b="1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F59E861-978E-4C19-A4FB-0695FCD8DC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678" y="1075373"/>
            <a:ext cx="3996987" cy="5156114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F58BCE0-D05B-4126-85F2-469ED82DD977}"/>
              </a:ext>
            </a:extLst>
          </p:cNvPr>
          <p:cNvSpPr/>
          <p:nvPr/>
        </p:nvSpPr>
        <p:spPr>
          <a:xfrm>
            <a:off x="8501684" y="3861436"/>
            <a:ext cx="24481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400" b="1" dirty="0" err="1">
                <a:ln/>
                <a:solidFill>
                  <a:srgbClr val="002060"/>
                </a:solidFill>
              </a:rPr>
              <a:t>Презентація</a:t>
            </a:r>
            <a:r>
              <a:rPr lang="ru-RU" sz="2400" b="1" dirty="0">
                <a:ln/>
                <a:solidFill>
                  <a:srgbClr val="002060"/>
                </a:solidFill>
              </a:rPr>
              <a:t> №2</a:t>
            </a:r>
          </a:p>
          <a:p>
            <a:pPr algn="ctr"/>
            <a:r>
              <a:rPr lang="ru-RU" sz="2400" b="1" cap="none" spc="0" dirty="0" err="1">
                <a:ln/>
                <a:solidFill>
                  <a:srgbClr val="002060"/>
                </a:solidFill>
                <a:effectLst/>
              </a:rPr>
              <a:t>Зупинка</a:t>
            </a:r>
            <a:r>
              <a:rPr lang="ru-RU" sz="2400" b="1" cap="none" spc="0" dirty="0">
                <a:ln/>
                <a:solidFill>
                  <a:srgbClr val="002060"/>
                </a:solidFill>
                <a:effectLst/>
              </a:rPr>
              <a:t> 5</a:t>
            </a:r>
          </a:p>
          <a:p>
            <a:pPr algn="ctr"/>
            <a:endParaRPr lang="ru-RU" sz="2400" b="1" dirty="0">
              <a:ln/>
              <a:solidFill>
                <a:srgbClr val="002060"/>
              </a:solidFill>
            </a:endParaRPr>
          </a:p>
          <a:p>
            <a:pPr algn="ctr"/>
            <a:r>
              <a:rPr lang="ru-RU" sz="2400" b="1" cap="none" spc="0" dirty="0" err="1">
                <a:ln/>
                <a:solidFill>
                  <a:srgbClr val="002060"/>
                </a:solidFill>
                <a:effectLst/>
              </a:rPr>
              <a:t>Горічева</a:t>
            </a:r>
            <a:r>
              <a:rPr lang="ru-RU" sz="2400" b="1" cap="none" spc="0" dirty="0">
                <a:ln/>
                <a:solidFill>
                  <a:srgbClr val="002060"/>
                </a:solidFill>
                <a:effectLst/>
              </a:rPr>
              <a:t> </a:t>
            </a:r>
            <a:r>
              <a:rPr lang="ru-RU" sz="2400" b="1" cap="none" spc="0" dirty="0" err="1">
                <a:ln/>
                <a:solidFill>
                  <a:srgbClr val="002060"/>
                </a:solidFill>
                <a:effectLst/>
              </a:rPr>
              <a:t>Олена</a:t>
            </a:r>
            <a:endParaRPr lang="ru-RU" sz="2400" b="1" cap="none" spc="0" dirty="0">
              <a:ln/>
              <a:solidFill>
                <a:srgbClr val="00206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53208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20" y="10"/>
            <a:ext cx="12191980" cy="685661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218955C-30C8-435B-AE4F-BF8DC978D958}"/>
              </a:ext>
            </a:extLst>
          </p:cNvPr>
          <p:cNvSpPr/>
          <p:nvPr/>
        </p:nvSpPr>
        <p:spPr>
          <a:xfrm>
            <a:off x="1073746" y="376884"/>
            <a:ext cx="974491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Сковорода – співак, музикант, композитор</a:t>
            </a:r>
            <a:endParaRPr lang="ru-RU" sz="4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084F954-F50D-473D-AC3D-6EE81999CF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275" y="1216798"/>
            <a:ext cx="3841426" cy="50439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B4E610A-DC33-47C6-B6E7-568987D9B0BA}"/>
              </a:ext>
            </a:extLst>
          </p:cNvPr>
          <p:cNvSpPr/>
          <p:nvPr/>
        </p:nvSpPr>
        <p:spPr>
          <a:xfrm>
            <a:off x="4483955" y="1250104"/>
            <a:ext cx="7386769" cy="5314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Григорій</a:t>
            </a:r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Савич Сковорода </a:t>
            </a:r>
            <a:r>
              <a:rPr lang="ru-RU" sz="2400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транслював</a:t>
            </a:r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свою </a:t>
            </a:r>
            <a:r>
              <a:rPr lang="ru-RU" sz="2400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філософію</a:t>
            </a:r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через слово та </a:t>
            </a:r>
            <a:r>
              <a:rPr lang="ru-RU" sz="2400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музику</a:t>
            </a:r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а </a:t>
            </a:r>
            <a:r>
              <a:rPr lang="ru-RU" sz="2400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постійною</a:t>
            </a:r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супутницею</a:t>
            </a:r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мандрівок</a:t>
            </a:r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завжди</a:t>
            </a:r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була</a:t>
            </a:r>
            <a:r>
              <a:rPr lang="ru-RU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флейта...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одному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своїх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творів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Сковорода точно створив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фільм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про себе через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споглядання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архангелів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Божих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нібито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спостерігають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 ним з неба: «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Дивлячись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вниз,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бачать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там,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праворуч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всякого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метушливого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люду,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самотнього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мандрівника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Сковороду.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Бадьорим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кроком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ступає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він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жезлом і тихо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наспівує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...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Співає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поглядає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то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праворуч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то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ліворуч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...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Відпочиває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біля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струмка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або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зеленому лужку...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мандрівник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ступає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ногами по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землі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серце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перебуває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небесах і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радіє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.»</a:t>
            </a:r>
          </a:p>
        </p:txBody>
      </p:sp>
    </p:spTree>
    <p:extLst>
      <p:ext uri="{BB962C8B-B14F-4D97-AF65-F5344CB8AC3E}">
        <p14:creationId xmlns:p14="http://schemas.microsoft.com/office/powerpoint/2010/main" val="1075887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20" y="10"/>
            <a:ext cx="12191980" cy="685661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014902C-4029-4A51-88BB-676E958940CF}"/>
              </a:ext>
            </a:extLst>
          </p:cNvPr>
          <p:cNvSpPr/>
          <p:nvPr/>
        </p:nvSpPr>
        <p:spPr>
          <a:xfrm>
            <a:off x="4303725" y="129411"/>
            <a:ext cx="7700093" cy="6334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Чудовий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голос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Григорія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вміння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грати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народних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інструментах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загальні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знання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відчинили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йому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двері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одного з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найкращих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європейських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навчальних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закладів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того часу —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Києво-Могилянської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академії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"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Юний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прибулець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першого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ж разу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звернув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себе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увагу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диригента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співочої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капели і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негайно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вступив у хор".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Освоївши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такі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музичні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інструменти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як скрипка, орган,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флейттраверс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(поперечна флейта),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віртуозно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граючи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лірі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гуслях,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бандурі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він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став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незамінним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студентському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оркестрі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Неймовірно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допитливий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Григорій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опанував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Академії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принципи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партесного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багатоголосного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хорового) концерту,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вивчав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музику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Іоанна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Дамаскіна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осягав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закони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композиції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Адже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Могилянській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академії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продовжували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традиції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видатних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музикантів-просвітителів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Феофана Прокоповича,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Григорія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Кониського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Лазаря Барановича,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вже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була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відома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Граматика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мусикійська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Миколи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Дилецького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саме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тут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здобували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освіту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музичні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генії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України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Максим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Березовський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Артемій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Ведель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інші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майстри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Відомо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також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бурсак Сковорода знав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дуже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багато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різних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піснеспівів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і коли до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Києва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приїхав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Петербурга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якийсь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Головня,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Григорій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знайомив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новою на той час «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київською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нотацією</a:t>
            </a:r>
            <a:r>
              <a:rPr lang="ru-RU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F6B3B95-E853-4579-840A-A442574A3F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82" y="556182"/>
            <a:ext cx="3927381" cy="5243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75025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20" y="10"/>
            <a:ext cx="12191980" cy="685661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277543C-B364-4116-AE68-888CD7BB74AA}"/>
              </a:ext>
            </a:extLst>
          </p:cNvPr>
          <p:cNvSpPr/>
          <p:nvPr/>
        </p:nvSpPr>
        <p:spPr>
          <a:xfrm>
            <a:off x="4942703" y="86452"/>
            <a:ext cx="7043351" cy="6405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Бурсаки, і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серед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них Сковорода, брали участь у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всіх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міських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святах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урочистостях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у тому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числі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нагоди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приїзду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Києва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царських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осіб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На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їхню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честь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доводилося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співати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церковні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служби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гімни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світські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народні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пісні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вітальні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канти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псалми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Музика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супроводжувала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також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філософські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диспути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Академії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перед початком хор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співав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гімн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оркестр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грав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марш, у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перервах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співаки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виконували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концерти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канти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оркестр —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інструментальні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п'єси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Завершувався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диспут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хоровим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співом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Гість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є».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Улюбленим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заняттям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бурсаків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були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постановки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шкільних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драм та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вертепних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уявлень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Різні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джерела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стверджують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одним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виконавців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а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також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автором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музики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бурсацьких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уявлень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був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Григорій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Сковорода. І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приклади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канти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Пісня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Різдву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Христову в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злиднях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», «Радуйся,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вірних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осяяюча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», кант-колядку «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Ангели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знижуйте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Своєю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грою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інструментах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хлопці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 (так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називали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студентів-бідняків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розважали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міщан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київських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площах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заробляли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собі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хліб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насущний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співом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будинках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на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вулицях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Такий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спосіб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заробляння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називали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міркуванням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За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обіцяну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копійку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доводилося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читати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всеношну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молитву над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покійним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Під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час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канікул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бурсаки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отримували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епетицію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 (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свідоцтво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на «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випиту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допомоги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 і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розходилися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Україною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заробляти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собі</a:t>
            </a:r>
            <a:r>
              <a:rPr lang="ru-RU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зиму.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5CD2956-C0A4-4837-9A57-BFB0152985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28" y="2037207"/>
            <a:ext cx="4745509" cy="3626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727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-3048" y="16006"/>
            <a:ext cx="12191980" cy="685661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7A7593C-9372-470C-9524-EA9ACDEE0456}"/>
              </a:ext>
            </a:extLst>
          </p:cNvPr>
          <p:cNvSpPr/>
          <p:nvPr/>
        </p:nvSpPr>
        <p:spPr>
          <a:xfrm>
            <a:off x="3042980" y="105465"/>
            <a:ext cx="8923379" cy="3236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Володіння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багатьма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інструментами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добрий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голос,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пізнання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сфері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музики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визначили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подальшу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музичну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кар'єру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Григорія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Сковороди.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Київського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бурсака направили до Петербурга, до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Придворної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співочої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капели — одного 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найкращих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той час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музичних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колективів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Європи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У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різні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часи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там звучали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також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голоси </a:t>
            </a:r>
            <a:r>
              <a:rPr lang="ru-RU" sz="2400" b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видатних</a:t>
            </a:r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співвітчизників</a:t>
            </a:r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Сковороди — </a:t>
            </a:r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Марка </a:t>
            </a:r>
            <a:r>
              <a:rPr lang="ru-RU" sz="2400" b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Полторацького</a:t>
            </a:r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Максима </a:t>
            </a:r>
            <a:r>
              <a:rPr lang="ru-RU" sz="2400" b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Березовського</a:t>
            </a:r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Дмитра</a:t>
            </a:r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Бортнянського</a:t>
            </a:r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Семена </a:t>
            </a:r>
            <a:r>
              <a:rPr lang="ru-RU" sz="2400" b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Гулака-Артемовського</a:t>
            </a:r>
            <a:r>
              <a:rPr lang="ru-RU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Федора Якименка.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AE6BFC3-8517-45FC-A92C-CD3B8C903B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40" y="184193"/>
            <a:ext cx="2591701" cy="3260120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BF0B436-C062-41D0-A037-FA3071FF4BD6}"/>
              </a:ext>
            </a:extLst>
          </p:cNvPr>
          <p:cNvSpPr/>
          <p:nvPr/>
        </p:nvSpPr>
        <p:spPr>
          <a:xfrm>
            <a:off x="137775" y="3321562"/>
            <a:ext cx="293721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Марк </a:t>
            </a:r>
            <a:r>
              <a:rPr lang="uk-UA" sz="24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Полторацький</a:t>
            </a:r>
            <a:endParaRPr lang="ru-RU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8F05D4B-448A-48A8-BC27-682702866D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7" y="3783227"/>
            <a:ext cx="2609850" cy="1752600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08A54078-9EC5-4D69-88E2-23CDF6FFB1C4}"/>
              </a:ext>
            </a:extLst>
          </p:cNvPr>
          <p:cNvSpPr/>
          <p:nvPr/>
        </p:nvSpPr>
        <p:spPr>
          <a:xfrm>
            <a:off x="190850" y="5572381"/>
            <a:ext cx="24976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Максим Березовський</a:t>
            </a:r>
          </a:p>
          <a:p>
            <a:pPr algn="ctr"/>
            <a:r>
              <a:rPr lang="uk-UA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«Український Моцарт»</a:t>
            </a:r>
            <a:endParaRPr lang="ru-RU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A60194C-F21E-40C9-BEA6-6DB22DDBAF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501" y="3524717"/>
            <a:ext cx="2278122" cy="2310043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88A162D5-91F4-4E75-A9AE-600DABAC8839}"/>
              </a:ext>
            </a:extLst>
          </p:cNvPr>
          <p:cNvSpPr/>
          <p:nvPr/>
        </p:nvSpPr>
        <p:spPr>
          <a:xfrm>
            <a:off x="3582928" y="5849380"/>
            <a:ext cx="24416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Дмитро Бортнянський</a:t>
            </a:r>
            <a:endParaRPr lang="ru-RU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55EB041C-7FD9-4709-A349-0A41388110D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0306" y="3218775"/>
            <a:ext cx="1799997" cy="2542853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857DCC0B-5D4C-4151-8084-CA3B8AC19F5B}"/>
              </a:ext>
            </a:extLst>
          </p:cNvPr>
          <p:cNvSpPr/>
          <p:nvPr/>
        </p:nvSpPr>
        <p:spPr>
          <a:xfrm>
            <a:off x="9659375" y="5735429"/>
            <a:ext cx="23618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Семен </a:t>
            </a:r>
          </a:p>
          <a:p>
            <a:pPr algn="ctr"/>
            <a:r>
              <a:rPr lang="uk-UA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Гулак - </a:t>
            </a:r>
            <a:r>
              <a:rPr lang="uk-UA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Артемовський</a:t>
            </a:r>
            <a:endParaRPr lang="ru-RU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83537316-EA97-4404-B17E-36F2153324F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2976" y="3315168"/>
            <a:ext cx="1771650" cy="2581275"/>
          </a:xfrm>
          <a:prstGeom prst="rect">
            <a:avLst/>
          </a:prstGeom>
        </p:spPr>
      </p:pic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3A980DAF-3F38-4894-80B3-2A8287E7600E}"/>
              </a:ext>
            </a:extLst>
          </p:cNvPr>
          <p:cNvSpPr/>
          <p:nvPr/>
        </p:nvSpPr>
        <p:spPr>
          <a:xfrm>
            <a:off x="6671770" y="5895546"/>
            <a:ext cx="18509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Федір Якименко</a:t>
            </a:r>
            <a:endParaRPr lang="ru-RU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604049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20" y="1386"/>
            <a:ext cx="12191980" cy="6856614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BC199A7-5FF0-4428-859E-2748E2788600}"/>
              </a:ext>
            </a:extLst>
          </p:cNvPr>
          <p:cNvSpPr/>
          <p:nvPr/>
        </p:nvSpPr>
        <p:spPr>
          <a:xfrm>
            <a:off x="3476366" y="589170"/>
            <a:ext cx="789184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Успіхи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20-річного </a:t>
            </a:r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Григорія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були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такими </a:t>
            </a:r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значними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він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отримав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звання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«придворного </a:t>
            </a:r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уставника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 (</a:t>
            </a:r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соліста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хору)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відповідним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матеріальним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забезпеченням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Капелла та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її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соліст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Сковорода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перебували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центрі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всіх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музичних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подій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Петербурга: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жоден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бал,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жодна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урочистість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не проходила без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Придворного хору.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церковних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піснеспівів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народно-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побутової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музики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виконувались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західноєвропейські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твори.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Адже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30-х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років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ХVIII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століття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світських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розвагах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Російської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імперії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запанувала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мода на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концерти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почало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розвиватися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оперне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мистецтво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EE35919-3790-4EAB-B3C5-92FE9732C1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502" y="740103"/>
            <a:ext cx="3133382" cy="23470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CC03DFA-C955-4D0A-A2C8-70D370A6AE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08" y="4374822"/>
            <a:ext cx="3178376" cy="21150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A44F97A-9017-452E-9108-A342737D60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495" y="4374823"/>
            <a:ext cx="3178377" cy="2134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057CF12-5469-4D1A-B31E-51E920D8F9A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0615" y="4355503"/>
            <a:ext cx="3178376" cy="21150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5BE0A3C0-C019-4B8E-9454-18999B1C4CC3}"/>
              </a:ext>
            </a:extLst>
          </p:cNvPr>
          <p:cNvSpPr/>
          <p:nvPr/>
        </p:nvSpPr>
        <p:spPr>
          <a:xfrm>
            <a:off x="185260" y="3244334"/>
            <a:ext cx="24141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Кадри із фільму</a:t>
            </a:r>
          </a:p>
          <a:p>
            <a:pPr algn="ctr"/>
            <a:r>
              <a:rPr lang="uk-UA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FF00"/>
                </a:highlight>
              </a:rPr>
              <a:t>«Григорій Сковорода»</a:t>
            </a:r>
            <a:endParaRPr lang="ru-RU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4928267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20" y="0"/>
            <a:ext cx="12191980" cy="685661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29BE1A2-7D21-42A5-9E16-21B8AD217797}"/>
              </a:ext>
            </a:extLst>
          </p:cNvPr>
          <p:cNvSpPr/>
          <p:nvPr/>
        </p:nvSpPr>
        <p:spPr>
          <a:xfrm>
            <a:off x="3113902" y="0"/>
            <a:ext cx="9003957" cy="5872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перших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оперних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спектаклях — «Сила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кохання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ненависті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», «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Олександр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Індії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», «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Селевк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італійця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Франческа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Арайї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серед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50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хористів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співав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Сковорода. А в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Москві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на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коронації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Єлизавети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(1742 р.)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Григорій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придворною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капелою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брав участь у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виконанні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«Прологу» Якоба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Штеліна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опери «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Милосердя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Тита»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німецького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композитора Гессе. З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нагоди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коронації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Єлизавети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відбулися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урочистості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також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Києві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супроводжувала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Придворна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капела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Волелюбний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Григорій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Сковорода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скористався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нагодою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не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повернувся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 Петербурга, а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залишився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продовжувати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навчання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своїй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alma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mater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Завдяки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знанню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багатьох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іноземних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мов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високої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ерудиції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відібрали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1750 для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супроводу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царської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місії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Угорщині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Але тут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проявився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волелюбний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характер Сковороди.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покладених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нього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обов'язків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він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відмовився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вирушив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подорожувати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містами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селами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Угорщини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Австрії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Італії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Трирічні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мандри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значно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збагатили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музичний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досвід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і, перш за все,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пісенну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творчість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у ту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епоху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Західній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Європі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дуже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популярною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була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вокальна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лірика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E08A91F-1E05-4780-9695-AE1183E7E2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28" y="252689"/>
            <a:ext cx="2662881" cy="22862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B803D93-6B92-4CB8-859C-B29DC5528D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641" y="2936381"/>
            <a:ext cx="2698168" cy="34276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693892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16805" y="0"/>
            <a:ext cx="12191980" cy="685661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A814BC1-104E-47A3-A9E0-C4FDB6A087A0}"/>
              </a:ext>
            </a:extLst>
          </p:cNvPr>
          <p:cNvSpPr/>
          <p:nvPr/>
        </p:nvSpPr>
        <p:spPr>
          <a:xfrm>
            <a:off x="3400703" y="164891"/>
            <a:ext cx="8830962" cy="488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Повернувшись на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Батьківщину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Григорій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Савич щедро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ділився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своїми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музичними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знаннями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Приватний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сільський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учитель,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викладач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Харківського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колегіуму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Сковорода представляв образ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унікального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той час педагога: до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учнів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він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приходив,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тримаючи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руках не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звичну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вказівку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різку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сопілку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флейту! Проводив уроки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співу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імпровізуючи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своїх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інструментах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вів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заняття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хором у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супроводі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органу,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займався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шкільним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оркестром,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запрошував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лірників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співав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ними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українські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пісні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свої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канти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У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Харкові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він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охоче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бував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домашніх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музичних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вечорах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де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співав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солував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флейті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Улюблений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інструмент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філософа-музики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іноді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служив </a:t>
            </a:r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йому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охоронною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грамотою.</a:t>
            </a:r>
            <a:endParaRPr lang="ru-RU" sz="2400" b="1" dirty="0">
              <a:solidFill>
                <a:srgbClr val="002060"/>
              </a:solidFill>
              <a:highlight>
                <a:srgbClr val="FFFF00"/>
              </a:highlight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1A54EC7-D490-4391-A115-3A26ED3B99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74" r="21041"/>
          <a:stretch/>
        </p:blipFill>
        <p:spPr>
          <a:xfrm>
            <a:off x="225278" y="607226"/>
            <a:ext cx="2910502" cy="2724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4E39125-421B-4DC4-95E8-87FE23B42A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1749" y="4270158"/>
            <a:ext cx="3017528" cy="16477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496601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20" y="10"/>
            <a:ext cx="12191980" cy="685661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8CF6198-6FE4-4728-8338-B66A4B5E0323}"/>
              </a:ext>
            </a:extLst>
          </p:cNvPr>
          <p:cNvSpPr/>
          <p:nvPr/>
        </p:nvSpPr>
        <p:spPr>
          <a:xfrm>
            <a:off x="4011827" y="276996"/>
            <a:ext cx="7842422" cy="6500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Відомий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факт,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Катерина II просила Сковороду через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свого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посланця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Потьомкіна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переселитися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 Петербурга. Той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доповідав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згодом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цариці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про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зустріч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філософом-мандрівником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Харківщині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він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сидів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своєю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флейтою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біля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дороги, 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поряд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паслася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вівця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Вислухавши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царську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пропозицію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Сковорода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відповів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римованою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відмовою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«Передайте </a:t>
            </a:r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матінці-цариці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мені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моя </a:t>
            </a:r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сопілка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вівця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дорожчі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 </a:t>
            </a:r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царський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вінець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Обравши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долю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мандрівного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вчителя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філософа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народного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співака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Григорій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Савич, «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переходячи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міста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місто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з села в село,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завжди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співав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дорогою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або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вийнявши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з-за пояса свою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улюбленицю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флейту,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награвав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ній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свої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сумні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фантазії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симфонії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».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Співав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народні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пісні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також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духовні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світські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канти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псалми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закладаючи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тим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самим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історію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української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пісні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-романсу.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3F19B60-60BD-49DF-B3C0-2852C7C55C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56" y="1441621"/>
            <a:ext cx="3811279" cy="4430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79840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-3048" y="-90606"/>
            <a:ext cx="12191980" cy="685661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1A2056B-910D-4D31-9C91-B1621A3D6301}"/>
              </a:ext>
            </a:extLst>
          </p:cNvPr>
          <p:cNvSpPr/>
          <p:nvPr/>
        </p:nvSpPr>
        <p:spPr>
          <a:xfrm>
            <a:off x="3047999" y="573956"/>
            <a:ext cx="8979243" cy="5872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жаль, не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знайдені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зроблені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рукою Сковороди записи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мелодій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Деякі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них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збереглися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завдяки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народним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виконавцям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передавали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їх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покоління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покоління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пісні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співали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українські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рапсоди-бандуристи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лірники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мандрівні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дяки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чумаки.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Видозмінюючись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згодом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вони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сприймалися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як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народні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іменовані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також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як «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сковородинські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». І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досі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добре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відомі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сатирична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пісня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«Всякому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місту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вдача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права»,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ліричні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канти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Стоити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явір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над горою», «Ой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ти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пташка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жовтобоко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»,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пісня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-псалом «Ах поля, поля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зелені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». А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пісню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«Ах,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пішли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мої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літа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було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надруковано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нотами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ще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життя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Сковороди у «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Богогласнику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»,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опублікованому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1790 року в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Почаївській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друкарні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Збереглися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також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записана Миколою Лисенком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кобзаря Остапа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Вересая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Сковородинська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пісня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-псалом «Про правду і кривду»,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також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пісня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Сонце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пташка», яку, за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переказами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співав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хор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кріпаків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князя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Потьомкіна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Григорій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Квітка-Основ'яненко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стверджував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радісний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урочистий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наспів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«Христос воскрес» та канон «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Воскресіння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день»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також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належать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Григорію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Сковороді</a:t>
            </a:r>
            <a:r>
              <a:rPr lang="ru-RU" sz="2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1BE0583-CAF9-4ED2-9E38-9BCD580858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77" y="421249"/>
            <a:ext cx="2679646" cy="29164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131F6C2-A70F-4A58-BF71-1344A304D7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55" y="3778554"/>
            <a:ext cx="2237707" cy="29874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68314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Заставка цветов на белой поверхности">
            <a:extLst>
              <a:ext uri="{FF2B5EF4-FFF2-40B4-BE49-F238E27FC236}">
                <a16:creationId xmlns:a16="http://schemas.microsoft.com/office/drawing/2014/main" id="{F9E1A2BD-6529-899B-E4B5-E0D818D24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2405" b="22610"/>
          <a:stretch/>
        </p:blipFill>
        <p:spPr>
          <a:xfrm>
            <a:off x="20" y="1386"/>
            <a:ext cx="12191980" cy="6856614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828144F-AD61-460C-AD2E-E286219B9D20}"/>
              </a:ext>
            </a:extLst>
          </p:cNvPr>
          <p:cNvSpPr/>
          <p:nvPr/>
        </p:nvSpPr>
        <p:spPr>
          <a:xfrm>
            <a:off x="3929449" y="268857"/>
            <a:ext cx="8262551" cy="63975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Національній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бібліотеці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В.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Вернадського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зберігається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рукописному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варіанті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музика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 текст 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400" b="1" dirty="0" err="1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Херувимській</a:t>
            </a:r>
            <a:r>
              <a:rPr lang="ru-RU" sz="2400" b="1" dirty="0">
                <a:solidFill>
                  <a:srgbClr val="002060"/>
                </a:solidFill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автор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якої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вказаний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під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ім'ям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Грицька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 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позначкою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також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як «8-голосна служба Грицкова».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Дослідники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стверджують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творець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цієї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величної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задушевної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музики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близької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українських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пісенних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інтонацій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не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хто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інший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як сам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Григорій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Сковорода. І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вражаються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майстерним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володінням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композиторською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технікою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органічною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єдністю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народного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багатоголосства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класичною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поліфонією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сміливістю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ладового та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гармонійного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мислення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В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Історичному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музеї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Москві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зберігається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рукописна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збірка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літературних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творів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Сковороди. На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одній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сторінок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Пісні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Різдва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Христового у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злиднях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записані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ноти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мелодії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дуже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нагадує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українські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народні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пісні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і, як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доводять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музикознавці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також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твори автора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поетичного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тексту.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1D46D14-547B-4F72-A328-47FB4FBA3E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49" y="268857"/>
            <a:ext cx="3550507" cy="24505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CF568EF-525F-49E5-AB21-8AC93A5AC9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352" y="2966024"/>
            <a:ext cx="3294258" cy="18432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1F5EA28-7857-4371-9508-B82313A3C3A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38" t="10812" r="12100" b="11934"/>
          <a:stretch/>
        </p:blipFill>
        <p:spPr>
          <a:xfrm>
            <a:off x="903320" y="4999298"/>
            <a:ext cx="2184164" cy="17442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0948754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1405</Words>
  <Application>Microsoft Office PowerPoint</Application>
  <PresentationFormat>Широкоэкранный</PresentationFormat>
  <Paragraphs>29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 Истомина</dc:creator>
  <cp:lastModifiedBy>Елена Истомина</cp:lastModifiedBy>
  <cp:revision>1</cp:revision>
  <dcterms:created xsi:type="dcterms:W3CDTF">2022-11-02T14:11:31Z</dcterms:created>
  <dcterms:modified xsi:type="dcterms:W3CDTF">2022-11-02T14:19:40Z</dcterms:modified>
</cp:coreProperties>
</file>