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5143500" cx="9144000"/>
  <p:notesSz cx="6858000" cy="9144000"/>
  <p:embeddedFontLst>
    <p:embeddedFont>
      <p:font typeface="Lobster"/>
      <p:regular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font" Target="fonts/Lobster-regular.fntdata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68c635bdab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68c635bdab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латиноамериканські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68c635bdab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68c635bdab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68c635bdab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68c635bdab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b84820966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b84820966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b84820966f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b84820966f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b84820966f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b84820966f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b84820966f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b84820966f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4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13.png"/><Relationship Id="rId5" Type="http://schemas.openxmlformats.org/officeDocument/2006/relationships/image" Target="../media/image1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8.png"/><Relationship Id="rId5" Type="http://schemas.openxmlformats.org/officeDocument/2006/relationships/image" Target="../media/image16.png"/><Relationship Id="rId6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hyperlink" Target="https://youtu.be/lTwPgHha9TU?si=CkbL1Qf8_XhL1GeM" TargetMode="External"/><Relationship Id="rId5" Type="http://schemas.openxmlformats.org/officeDocument/2006/relationships/image" Target="../media/image2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Relationship Id="rId4" Type="http://schemas.openxmlformats.org/officeDocument/2006/relationships/hyperlink" Target="https://youtu.be/oRn1xGI20M0?si=7CFj0mjEAsvtUsBJ" TargetMode="External"/><Relationship Id="rId5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Relationship Id="rId4" Type="http://schemas.openxmlformats.org/officeDocument/2006/relationships/hyperlink" Target="https://youtu.be/3YFK27Du0as?si=2eyoyqTaMbHxRkEd" TargetMode="External"/><Relationship Id="rId5" Type="http://schemas.openxmlformats.org/officeDocument/2006/relationships/hyperlink" Target="https://youtu.be/Tevf8qol7DE?si=jrcXkAPEqfnF216m" TargetMode="External"/><Relationship Id="rId6" Type="http://schemas.openxmlformats.org/officeDocument/2006/relationships/image" Target="../media/image1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Relationship Id="rId4" Type="http://schemas.openxmlformats.org/officeDocument/2006/relationships/hyperlink" Target="https://youtu.be/2eCWCSfZiBQ" TargetMode="External"/><Relationship Id="rId5" Type="http://schemas.openxmlformats.org/officeDocument/2006/relationships/image" Target="../media/image21.png"/><Relationship Id="rId6" Type="http://schemas.openxmlformats.org/officeDocument/2006/relationships/hyperlink" Target="https://youtu.be/FtJyx2xaZYo?si=lIUKP7fXzx_iNPf6" TargetMode="External"/><Relationship Id="rId7" Type="http://schemas.openxmlformats.org/officeDocument/2006/relationships/hyperlink" Target="https://youtu.be/p_4GRka2sgI" TargetMode="External"/><Relationship Id="rId8" Type="http://schemas.openxmlformats.org/officeDocument/2006/relationships/image" Target="../media/image1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9650" y="80175"/>
            <a:ext cx="2371725" cy="3381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6725" y="1903675"/>
            <a:ext cx="2985925" cy="2890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3187325" y="451425"/>
            <a:ext cx="55677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900">
                <a:solidFill>
                  <a:srgbClr val="1C4587"/>
                </a:solidFill>
                <a:latin typeface="Lobster"/>
                <a:ea typeface="Lobster"/>
                <a:cs typeface="Lobster"/>
                <a:sym typeface="Lobster"/>
              </a:rPr>
              <a:t>Бальні танці: європейські</a:t>
            </a:r>
            <a:endParaRPr sz="3900">
              <a:solidFill>
                <a:srgbClr val="1C4587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 txBox="1"/>
          <p:nvPr/>
        </p:nvSpPr>
        <p:spPr>
          <a:xfrm>
            <a:off x="3346225" y="354725"/>
            <a:ext cx="5675700" cy="184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Термін “бальні танці” походить від слова “бал”, який у свою чергу походить від латинського “ballare”, що означає танцювати. Бальним танцем називали будь - який розважальний танець, який танцювали на балах, у танцювальних залах або салонах.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550" y="307425"/>
            <a:ext cx="2849625" cy="243577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4"/>
          <p:cNvSpPr txBox="1"/>
          <p:nvPr/>
        </p:nvSpPr>
        <p:spPr>
          <a:xfrm>
            <a:off x="366550" y="2861450"/>
            <a:ext cx="6810600" cy="221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Сучасні бальні танці є різновидом парних танців, які виконуються у рамках спортивних змагань. Їх використовують у сценічному мистецтві: в шоу на телебачені, в кіно, в театрі тощо.  Бальні танці розподіляються за програмами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європейські і латиноамериканські.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77150" y="2743200"/>
            <a:ext cx="1773725" cy="210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4730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354725" y="461150"/>
            <a:ext cx="8336100" cy="86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 бальних танців європейської програми належать: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5" name="Google Shape;7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725" y="1204075"/>
            <a:ext cx="1781121" cy="189385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5"/>
          <p:cNvSpPr txBox="1"/>
          <p:nvPr/>
        </p:nvSpPr>
        <p:spPr>
          <a:xfrm>
            <a:off x="2222950" y="1773625"/>
            <a:ext cx="2790600" cy="4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Вальс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56912" y="2804875"/>
            <a:ext cx="1911775" cy="196097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 txBox="1"/>
          <p:nvPr/>
        </p:nvSpPr>
        <p:spPr>
          <a:xfrm>
            <a:off x="2743200" y="3783725"/>
            <a:ext cx="1939200" cy="1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4897275" y="3724600"/>
            <a:ext cx="1006200" cy="5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Танго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0" name="Google Shape;80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71550" y="1144750"/>
            <a:ext cx="1947950" cy="216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5"/>
          <p:cNvSpPr txBox="1"/>
          <p:nvPr/>
        </p:nvSpPr>
        <p:spPr>
          <a:xfrm>
            <a:off x="7614725" y="2003338"/>
            <a:ext cx="2293800" cy="92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Квікстеп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6"/>
          <p:cNvSpPr txBox="1"/>
          <p:nvPr/>
        </p:nvSpPr>
        <p:spPr>
          <a:xfrm>
            <a:off x="224550" y="1149075"/>
            <a:ext cx="8289900" cy="39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Бальний танець, який був створений на основі народного аргентинського танцю. У минулому танго танцювали тільки чоловіки, щоб здобути прихильність жінок, та згодом танець почали виконувати в парі.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Музика танго вирізняється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енергійним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чітким ритмом, а власне танець відображає складні стосунки між закоханими, їхні почуття одне до одного.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6"/>
          <p:cNvSpPr txBox="1"/>
          <p:nvPr/>
        </p:nvSpPr>
        <p:spPr>
          <a:xfrm>
            <a:off x="123125" y="4090175"/>
            <a:ext cx="6853500" cy="58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4"/>
              </a:rPr>
              <a:t>https://youtu.be/lTwPgHha9TU?si=CkbL1Qf8_XhL1GeM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84750" y="3324125"/>
            <a:ext cx="2429701" cy="1723624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6"/>
          <p:cNvSpPr txBox="1"/>
          <p:nvPr/>
        </p:nvSpPr>
        <p:spPr>
          <a:xfrm>
            <a:off x="943875" y="232550"/>
            <a:ext cx="5140800" cy="9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5700">
                <a:solidFill>
                  <a:srgbClr val="0B5394"/>
                </a:solidFill>
                <a:latin typeface="Lobster"/>
                <a:ea typeface="Lobster"/>
                <a:cs typeface="Lobster"/>
                <a:sym typeface="Lobster"/>
              </a:rPr>
              <a:t>Танго</a:t>
            </a:r>
            <a:endParaRPr sz="5700">
              <a:solidFill>
                <a:srgbClr val="0B5394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7"/>
          <p:cNvSpPr txBox="1"/>
          <p:nvPr/>
        </p:nvSpPr>
        <p:spPr>
          <a:xfrm>
            <a:off x="902850" y="1409000"/>
            <a:ext cx="8139300" cy="317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Бальний танець, швидкий фокстрот. Для цього танцю характерні легкі рухи, підстрибування, під час яких обидві ноги партнерів відриваються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 підлоги.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17"/>
          <p:cNvSpPr txBox="1"/>
          <p:nvPr/>
        </p:nvSpPr>
        <p:spPr>
          <a:xfrm>
            <a:off x="848125" y="3679800"/>
            <a:ext cx="4924500" cy="6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4"/>
              </a:rPr>
              <a:t>https://youtu.be/oRn1xGI20M0?si=7CFj0mjEAsvtUsBJ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98" name="Google Shape;98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7225" y="2325525"/>
            <a:ext cx="2152650" cy="258542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7"/>
          <p:cNvSpPr txBox="1"/>
          <p:nvPr/>
        </p:nvSpPr>
        <p:spPr>
          <a:xfrm>
            <a:off x="1067000" y="697650"/>
            <a:ext cx="5184600" cy="6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4600">
                <a:solidFill>
                  <a:srgbClr val="0B5394"/>
                </a:solidFill>
                <a:latin typeface="Lobster"/>
                <a:ea typeface="Lobster"/>
                <a:cs typeface="Lobster"/>
                <a:sym typeface="Lobster"/>
              </a:rPr>
              <a:t>Квікстеп</a:t>
            </a:r>
            <a:endParaRPr sz="4600">
              <a:solidFill>
                <a:srgbClr val="0B5394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 txBox="1"/>
          <p:nvPr/>
        </p:nvSpPr>
        <p:spPr>
          <a:xfrm>
            <a:off x="875500" y="1559475"/>
            <a:ext cx="5239200" cy="21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6" name="Google Shape;106;p18"/>
          <p:cNvSpPr txBox="1"/>
          <p:nvPr/>
        </p:nvSpPr>
        <p:spPr>
          <a:xfrm>
            <a:off x="930200" y="1162750"/>
            <a:ext cx="7359600" cy="18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Парний танець, плавне кружляння, яке поєднується з поступальним рухом. Виконується переважно у закритій формі ритмом ¾.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Слово “вальс” має німецьке походження і означає “кружляти”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18"/>
          <p:cNvSpPr txBox="1"/>
          <p:nvPr/>
        </p:nvSpPr>
        <p:spPr>
          <a:xfrm>
            <a:off x="957575" y="3652425"/>
            <a:ext cx="5239200" cy="72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4"/>
              </a:rPr>
              <a:t>https://youtu.be/3YFK27Du0as?si=2eyoyqTaMbHxRkEd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5"/>
              </a:rPr>
              <a:t>https://youtu.be/Tevf8qol7DE?si=jrcXkAPEqfnF216m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08" name="Google Shape;108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34575" y="2761300"/>
            <a:ext cx="2243425" cy="2026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8"/>
          <p:cNvSpPr txBox="1"/>
          <p:nvPr/>
        </p:nvSpPr>
        <p:spPr>
          <a:xfrm>
            <a:off x="1203800" y="123125"/>
            <a:ext cx="5786400" cy="121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5200">
                <a:solidFill>
                  <a:srgbClr val="0B5394"/>
                </a:solidFill>
                <a:latin typeface="Lobster"/>
                <a:ea typeface="Lobster"/>
                <a:cs typeface="Lobster"/>
                <a:sym typeface="Lobster"/>
              </a:rPr>
              <a:t>Вальс</a:t>
            </a:r>
            <a:endParaRPr sz="5200">
              <a:solidFill>
                <a:srgbClr val="0B5394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9"/>
          <p:cNvSpPr txBox="1"/>
          <p:nvPr/>
        </p:nvSpPr>
        <p:spPr>
          <a:xfrm>
            <a:off x="342000" y="3789225"/>
            <a:ext cx="4199700" cy="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4"/>
              </a:rPr>
              <a:t>https://youtu.be/2eCWCSfZiBQ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16" name="Google Shape;116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2000" y="957600"/>
            <a:ext cx="3967050" cy="2640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9"/>
          <p:cNvSpPr txBox="1"/>
          <p:nvPr/>
        </p:nvSpPr>
        <p:spPr>
          <a:xfrm>
            <a:off x="779725" y="246225"/>
            <a:ext cx="3638700" cy="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нас земля золота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19"/>
          <p:cNvSpPr txBox="1"/>
          <p:nvPr/>
        </p:nvSpPr>
        <p:spPr>
          <a:xfrm>
            <a:off x="5088775" y="3775550"/>
            <a:ext cx="3802800" cy="13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6"/>
              </a:rPr>
              <a:t>https://youtu.be/FtJyx2xaZYo?si=lIUKP7fXzx_iNPf6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 u="sng">
                <a:solidFill>
                  <a:schemeClr val="hlink"/>
                </a:solidFill>
                <a:hlinkClick r:id="rId7"/>
              </a:rPr>
              <a:t>https://youtu.be/p_4GRka2sgI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19" name="Google Shape;119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781675" y="957600"/>
            <a:ext cx="3967050" cy="264015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9"/>
          <p:cNvSpPr txBox="1"/>
          <p:nvPr/>
        </p:nvSpPr>
        <p:spPr>
          <a:xfrm>
            <a:off x="5075100" y="246225"/>
            <a:ext cx="3529200" cy="5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Розспівки</a:t>
            </a: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211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98325" y="1682575"/>
            <a:ext cx="3679675" cy="3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0"/>
          <p:cNvSpPr txBox="1"/>
          <p:nvPr/>
        </p:nvSpPr>
        <p:spPr>
          <a:xfrm>
            <a:off x="519825" y="2147675"/>
            <a:ext cx="4678500" cy="119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Назвіть особливості танців, з яким  ознайомились.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0"/>
          <p:cNvSpPr txBox="1"/>
          <p:nvPr/>
        </p:nvSpPr>
        <p:spPr>
          <a:xfrm>
            <a:off x="1080675" y="697650"/>
            <a:ext cx="4404900" cy="9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4600">
                <a:solidFill>
                  <a:srgbClr val="0B5394"/>
                </a:solidFill>
                <a:latin typeface="Lobster"/>
                <a:ea typeface="Lobster"/>
                <a:cs typeface="Lobster"/>
                <a:sym typeface="Lobster"/>
              </a:rPr>
              <a:t>Рефлексія</a:t>
            </a:r>
            <a:endParaRPr sz="4600">
              <a:solidFill>
                <a:srgbClr val="0B5394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