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65" r:id="rId8"/>
    <p:sldId id="267" r:id="rId9"/>
    <p:sldId id="266" r:id="rId10"/>
    <p:sldId id="268" r:id="rId11"/>
    <p:sldId id="269" r:id="rId12"/>
    <p:sldId id="270" r:id="rId13"/>
    <p:sldId id="25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56" y="2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1/31/2023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74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026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652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952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1/31/2023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971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1/31/2023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048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1/31/2023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594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44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553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9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720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1/31/2023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96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Абстрактный пакет синего и розовый">
            <a:extLst>
              <a:ext uri="{FF2B5EF4-FFF2-40B4-BE49-F238E27FC236}">
                <a16:creationId xmlns:a16="http://schemas.microsoft.com/office/drawing/2014/main" id="{E48C955F-B9D4-B222-E3C5-5E107B6861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l="25"/>
          <a:stretch/>
        </p:blipFill>
        <p:spPr>
          <a:xfrm>
            <a:off x="-1526" y="0"/>
            <a:ext cx="12188951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EB3409-C7AE-4BC5-B1FB-7D8CEBA91E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34006" y="1963948"/>
            <a:ext cx="7063739" cy="2387600"/>
          </a:xfrm>
        </p:spPr>
        <p:txBody>
          <a:bodyPr>
            <a:normAutofit/>
          </a:bodyPr>
          <a:lstStyle/>
          <a:p>
            <a:r>
              <a:rPr lang="ru-RU" b="1" dirty="0" err="1"/>
              <a:t>Архітектура</a:t>
            </a:r>
            <a:r>
              <a:rPr lang="ru-RU" b="1" dirty="0"/>
              <a:t> і скульптура </a:t>
            </a:r>
            <a:r>
              <a:rPr lang="ru-RU" b="1" dirty="0" err="1"/>
              <a:t>України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31499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A507BD-56CD-41CC-9B51-658E3301879E}"/>
              </a:ext>
            </a:extLst>
          </p:cNvPr>
          <p:cNvSpPr txBox="1"/>
          <p:nvPr/>
        </p:nvSpPr>
        <p:spPr>
          <a:xfrm>
            <a:off x="962024" y="304800"/>
            <a:ext cx="8715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Українська</a:t>
            </a:r>
            <a:r>
              <a:rPr lang="ru-RU" sz="2000" b="1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1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архітектура</a:t>
            </a:r>
            <a:r>
              <a:rPr lang="ru-RU" sz="2000" b="1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 та скульптура </a:t>
            </a:r>
            <a:r>
              <a:rPr lang="ru-RU" sz="2000" b="1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кінця</a:t>
            </a:r>
            <a:r>
              <a:rPr lang="ru-RU" sz="2000" b="1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 ХІХ – початку ХХ </a:t>
            </a:r>
            <a:r>
              <a:rPr lang="ru-RU" sz="2000" b="1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століття</a:t>
            </a:r>
            <a:endParaRPr lang="ru-RU" sz="2000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398409-254B-4385-AEB6-98B414EF64D0}"/>
              </a:ext>
            </a:extLst>
          </p:cNvPr>
          <p:cNvSpPr txBox="1"/>
          <p:nvPr/>
        </p:nvSpPr>
        <p:spPr>
          <a:xfrm>
            <a:off x="962024" y="1150025"/>
            <a:ext cx="72771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Кінець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ХІХ – початок ХХ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століття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став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періодом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коли в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архітектурі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церковному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будівництві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України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домінує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еклектика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з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характерним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поєднанням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різних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історичних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стилів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в одному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архітектурному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ансамблі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(неоготика,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неоренесанс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псевдоруський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стиль,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візантійський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стиль та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ін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.).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Активізувалися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урядові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реставраційні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роботи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пам’яток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будівництва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княжої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доби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Десятинна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церква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X 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ст. у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Києві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кафедра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давньоруського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собору у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Володимирі-Волинському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Василівська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церква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XII 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ст. в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Овручі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та </a:t>
            </a:r>
            <a:r>
              <a:rPr lang="ru-RU" sz="2000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ін</a:t>
            </a:r>
            <a:r>
              <a:rPr lang="ru-RU" sz="2000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.).</a:t>
            </a:r>
            <a:endParaRPr lang="ru-RU" sz="2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489801F-0741-413F-87D6-54E8C4802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799" y="1012686"/>
            <a:ext cx="2347913" cy="2805886"/>
          </a:xfrm>
          <a:prstGeom prst="rect">
            <a:avLst/>
          </a:prstGeom>
          <a:effectLst>
            <a:softEdge rad="508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7F037A-8EA7-44DA-A37A-2AF2AB0E6C7F}"/>
              </a:ext>
            </a:extLst>
          </p:cNvPr>
          <p:cNvSpPr txBox="1"/>
          <p:nvPr/>
        </p:nvSpPr>
        <p:spPr>
          <a:xfrm>
            <a:off x="8748033" y="3818572"/>
            <a:ext cx="248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>
                <a:solidFill>
                  <a:schemeClr val="tx2">
                    <a:lumMod val="25000"/>
                    <a:lumOff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Десятинна церква</a:t>
            </a:r>
            <a:endParaRPr lang="ru-RU" i="1" dirty="0">
              <a:solidFill>
                <a:schemeClr val="tx2">
                  <a:lumMod val="25000"/>
                  <a:lumOff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349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DF9507-CB01-47CA-BE1B-B25BA2F23701}"/>
              </a:ext>
            </a:extLst>
          </p:cNvPr>
          <p:cNvSpPr txBox="1"/>
          <p:nvPr/>
        </p:nvSpPr>
        <p:spPr>
          <a:xfrm>
            <a:off x="1230086" y="228601"/>
            <a:ext cx="4397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Неокласицизм</a:t>
            </a:r>
            <a:endParaRPr lang="ru-RU" sz="2400" b="1" dirty="0">
              <a:solidFill>
                <a:schemeClr val="accent2">
                  <a:lumMod val="60000"/>
                  <a:lumOff val="4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4B8405-20E4-4430-8930-7D2A77A7BC86}"/>
              </a:ext>
            </a:extLst>
          </p:cNvPr>
          <p:cNvSpPr txBox="1"/>
          <p:nvPr/>
        </p:nvSpPr>
        <p:spPr>
          <a:xfrm>
            <a:off x="1077686" y="818191"/>
            <a:ext cx="58456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Київський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педагогічний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музей цесаревича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Олексія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(1910 – 1912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.;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нині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Учителя;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П.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Альошин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прикрашений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багатофігурним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скульптурним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фризом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скульптори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Л.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Дитріх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і В. Козлов);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47DF80-631D-4B0D-89F9-95462453CEC1}"/>
              </a:ext>
            </a:extLst>
          </p:cNvPr>
          <p:cNvSpPr txBox="1"/>
          <p:nvPr/>
        </p:nvSpPr>
        <p:spPr>
          <a:xfrm>
            <a:off x="6237514" y="2592526"/>
            <a:ext cx="5845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Львівського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політехнічного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інституту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(1877; за проектом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Ю.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Захаревича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43EC71-1AEB-4BA1-BB92-759A562ADC48}"/>
              </a:ext>
            </a:extLst>
          </p:cNvPr>
          <p:cNvSpPr txBox="1"/>
          <p:nvPr/>
        </p:nvSpPr>
        <p:spPr>
          <a:xfrm>
            <a:off x="854529" y="4080680"/>
            <a:ext cx="58456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Публічна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бібліотека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Міністерства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культури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України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Київ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З. Клаве, 1909 – 1911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.);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509159-B116-40E3-A535-E52092C08A1A}"/>
              </a:ext>
            </a:extLst>
          </p:cNvPr>
          <p:cNvSpPr txBox="1"/>
          <p:nvPr/>
        </p:nvSpPr>
        <p:spPr>
          <a:xfrm>
            <a:off x="6357257" y="5325827"/>
            <a:ext cx="5834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інженера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В. Демченко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І. Беляев, 1911 р.;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нині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Київський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регіональний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центр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Національної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академії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правових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наук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України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4304926-33C1-4662-A681-536960889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7933" y="577316"/>
            <a:ext cx="3484790" cy="1847850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DB3E951-27F2-4350-9936-E1291F831C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330" y="2357319"/>
            <a:ext cx="3313339" cy="1590675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64B0064-7964-4AC1-A307-66789CE9A4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633" y="4781549"/>
            <a:ext cx="3648075" cy="1847850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3DA75E9-6021-46E0-B2D9-C4CDC1EA9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333" y="3433410"/>
            <a:ext cx="3648075" cy="1743075"/>
          </a:xfrm>
          <a:prstGeom prst="rect">
            <a:avLst/>
          </a:prstGeom>
          <a:effectLst>
            <a:softEdge rad="50800"/>
          </a:effectLst>
        </p:spPr>
      </p:pic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DBFAB703-28FB-4848-BF81-39BEF0A75AC9}"/>
              </a:ext>
            </a:extLst>
          </p:cNvPr>
          <p:cNvSpPr/>
          <p:nvPr/>
        </p:nvSpPr>
        <p:spPr>
          <a:xfrm>
            <a:off x="5943600" y="1573029"/>
            <a:ext cx="1245733" cy="27404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CB69A70B-1075-43ED-BD49-B952C59291B6}"/>
              </a:ext>
            </a:extLst>
          </p:cNvPr>
          <p:cNvSpPr/>
          <p:nvPr/>
        </p:nvSpPr>
        <p:spPr>
          <a:xfrm rot="10800000">
            <a:off x="5204730" y="2688892"/>
            <a:ext cx="1010331" cy="352246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id="{640A65D6-1D07-4114-95E6-A3286541FED4}"/>
              </a:ext>
            </a:extLst>
          </p:cNvPr>
          <p:cNvSpPr/>
          <p:nvPr/>
        </p:nvSpPr>
        <p:spPr>
          <a:xfrm rot="10800000" flipH="1">
            <a:off x="6329361" y="4080680"/>
            <a:ext cx="741591" cy="316169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: вправо 17">
            <a:extLst>
              <a:ext uri="{FF2B5EF4-FFF2-40B4-BE49-F238E27FC236}">
                <a16:creationId xmlns:a16="http://schemas.microsoft.com/office/drawing/2014/main" id="{84EE5DC7-D72D-42B2-8274-CDE512F3D2FE}"/>
              </a:ext>
            </a:extLst>
          </p:cNvPr>
          <p:cNvSpPr/>
          <p:nvPr/>
        </p:nvSpPr>
        <p:spPr>
          <a:xfrm rot="10800000">
            <a:off x="5268005" y="5653644"/>
            <a:ext cx="947057" cy="272347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143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304069-7099-450B-A30B-60084C23D615}"/>
              </a:ext>
            </a:extLst>
          </p:cNvPr>
          <p:cNvSpPr txBox="1"/>
          <p:nvPr/>
        </p:nvSpPr>
        <p:spPr>
          <a:xfrm>
            <a:off x="1219200" y="348343"/>
            <a:ext cx="326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Еклектика</a:t>
            </a:r>
            <a:endParaRPr lang="ru-RU" sz="2400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7769E5-0CBD-4D86-8CD4-D5B8AC750F93}"/>
              </a:ext>
            </a:extLst>
          </p:cNvPr>
          <p:cNvSpPr txBox="1"/>
          <p:nvPr/>
        </p:nvSpPr>
        <p:spPr>
          <a:xfrm>
            <a:off x="3537857" y="3800066"/>
            <a:ext cx="25581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резиденції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митрополита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Буковини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Чернівцях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(1864 – 1873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Й. Главка,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нині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приміщення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Чернівецького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університету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7121A8-62D3-401C-AA86-CDD2E713466F}"/>
              </a:ext>
            </a:extLst>
          </p:cNvPr>
          <p:cNvSpPr txBox="1"/>
          <p:nvPr/>
        </p:nvSpPr>
        <p:spPr>
          <a:xfrm>
            <a:off x="6574972" y="3644873"/>
            <a:ext cx="25581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Прибутковий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Л.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Гінсбурга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Києві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скульптурами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грецьких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богів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фасаді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стилізацією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ренесансно-бароккових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форм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Г.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Шлейфер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1900 р.);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47DD7B-E388-444A-8FE1-FB37AF6C83D5}"/>
              </a:ext>
            </a:extLst>
          </p:cNvPr>
          <p:cNvSpPr txBox="1"/>
          <p:nvPr/>
        </p:nvSpPr>
        <p:spPr>
          <a:xfrm>
            <a:off x="161330" y="1496199"/>
            <a:ext cx="2747878" cy="1754326"/>
          </a:xfrm>
          <a:prstGeom prst="rect">
            <a:avLst/>
          </a:prstGeom>
          <a:noFill/>
          <a:effectLst>
            <a:softEdge rad="50800"/>
          </a:effectLst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Прибутковий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барона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Ікскюль-Гільденбанда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(1901 р.) 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вул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Шовковичній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19,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Київ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2311E2-6754-49A5-96AF-DD0D850E34F8}"/>
              </a:ext>
            </a:extLst>
          </p:cNvPr>
          <p:cNvSpPr txBox="1"/>
          <p:nvPr/>
        </p:nvSpPr>
        <p:spPr>
          <a:xfrm>
            <a:off x="9133115" y="1219200"/>
            <a:ext cx="27649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«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Притулок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лицаря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» у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Києві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Добачевський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1896 – 1898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.).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63E077-6C1A-472B-A0F6-A8451B8C3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057" y="1219200"/>
            <a:ext cx="2852059" cy="2031325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68EBCC-2134-431C-BC71-94F6A54785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411" y="3722693"/>
            <a:ext cx="2159072" cy="2882473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C661EF2-E16D-4ED4-95B0-E4ED89F23E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34" y="3857288"/>
            <a:ext cx="2747878" cy="2747878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A97EA2C-95D8-42C0-94F3-4BC1132030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057" y="1277119"/>
            <a:ext cx="2852409" cy="1915486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2113330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3E1452-CD73-407D-ABAE-A5BAC73F882A}"/>
              </a:ext>
            </a:extLst>
          </p:cNvPr>
          <p:cNvSpPr txBox="1"/>
          <p:nvPr/>
        </p:nvSpPr>
        <p:spPr>
          <a:xfrm>
            <a:off x="1121228" y="226296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Модерн</a:t>
            </a:r>
            <a:endParaRPr lang="ru-RU" sz="2400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164FB5-4210-43CD-9BAA-131314E3D390}"/>
              </a:ext>
            </a:extLst>
          </p:cNvPr>
          <p:cNvSpPr txBox="1"/>
          <p:nvPr/>
        </p:nvSpPr>
        <p:spPr>
          <a:xfrm>
            <a:off x="1121228" y="2090057"/>
            <a:ext cx="46590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	</a:t>
            </a:r>
          </a:p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з химерами в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Києві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(1902 – 1903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Городецький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ACA8ED-2822-4069-BDBC-E929D0C4C2AA}"/>
              </a:ext>
            </a:extLst>
          </p:cNvPr>
          <p:cNvSpPr txBox="1"/>
          <p:nvPr/>
        </p:nvSpPr>
        <p:spPr>
          <a:xfrm>
            <a:off x="6096000" y="790778"/>
            <a:ext cx="5279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 «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вдови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що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плаче»,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Київ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(особняк О.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Аршавського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Е.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Брадтман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1907 р.)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A138FA-92B6-431D-B30F-59C9EB8D0021}"/>
              </a:ext>
            </a:extLst>
          </p:cNvPr>
          <p:cNvSpPr txBox="1"/>
          <p:nvPr/>
        </p:nvSpPr>
        <p:spPr>
          <a:xfrm>
            <a:off x="6096000" y="3472543"/>
            <a:ext cx="559525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Полтавського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губернського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земства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нині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Полтавський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краєзнавчий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музей, 1903 – 1908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Кричевський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з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використанням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первісних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проектів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Є. Ширшова,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Ніколаєва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4E8E10-D749-4219-A502-848011171FE7}"/>
              </a:ext>
            </a:extLst>
          </p:cNvPr>
          <p:cNvSpPr txBox="1"/>
          <p:nvPr/>
        </p:nvSpPr>
        <p:spPr>
          <a:xfrm>
            <a:off x="707571" y="5323114"/>
            <a:ext cx="5279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Бесарабський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Г. Гай та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Бобрусов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1910 – 1912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.).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0876587-B9B2-47D3-8E90-AE30A58B2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740838"/>
            <a:ext cx="3324225" cy="1704975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99F75C8-ABFD-46EF-AF8E-F0FBF98A83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193" y="586838"/>
            <a:ext cx="3192916" cy="1617017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A964096-C71A-454F-9608-C3ED272692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938985"/>
            <a:ext cx="3324225" cy="1743075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F33E153-6541-429C-BE79-847242586C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382" y="3358719"/>
            <a:ext cx="3008539" cy="1704975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1060480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700594-EB04-4705-82FB-53BB908B01FF}"/>
              </a:ext>
            </a:extLst>
          </p:cNvPr>
          <p:cNvSpPr txBox="1"/>
          <p:nvPr/>
        </p:nvSpPr>
        <p:spPr>
          <a:xfrm>
            <a:off x="1143001" y="412285"/>
            <a:ext cx="358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Неоготика</a:t>
            </a:r>
            <a:endParaRPr lang="ru-RU" sz="2400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1493CB-233B-4ADF-8D8D-D785374DF932}"/>
              </a:ext>
            </a:extLst>
          </p:cNvPr>
          <p:cNvSpPr txBox="1"/>
          <p:nvPr/>
        </p:nvSpPr>
        <p:spPr>
          <a:xfrm>
            <a:off x="533911" y="4271626"/>
            <a:ext cx="39732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 Костел св.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Миколая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Київ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(за проектом С.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Воловського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Городецький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1899 – 1909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.;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нині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Національний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органної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камерної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музики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України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2E3DE1-B20D-454D-83A5-2BFDA586BB61}"/>
              </a:ext>
            </a:extLst>
          </p:cNvPr>
          <p:cNvSpPr txBox="1"/>
          <p:nvPr/>
        </p:nvSpPr>
        <p:spPr>
          <a:xfrm>
            <a:off x="4555670" y="1044403"/>
            <a:ext cx="43651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 Костел святого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Миколая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Дніпропетровська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область,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Кам’янське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Хорманський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1897 р.);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EA052B-3EA3-4B0C-AEC0-596EA20B09A8}"/>
              </a:ext>
            </a:extLst>
          </p:cNvPr>
          <p:cNvSpPr txBox="1"/>
          <p:nvPr/>
        </p:nvSpPr>
        <p:spPr>
          <a:xfrm>
            <a:off x="7963580" y="4115755"/>
            <a:ext cx="4093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Костел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Святої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Ельжбети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Львів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нині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Церква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святих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Ольги і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Єлизавети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1903 – 1911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.).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36FF77-D100-4BB9-A820-5FA6FC547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85" y="1736414"/>
            <a:ext cx="3464743" cy="2484155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E041FFC-9B88-48E3-AB51-3599E44840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765" y="2415185"/>
            <a:ext cx="2342469" cy="3610767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9CF105-5B30-4C88-816F-8D9EB1E2DF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373" y="1461147"/>
            <a:ext cx="3815442" cy="2484155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1757873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62ED0C-D12C-4BAD-B2F6-924B70E966CE}"/>
              </a:ext>
            </a:extLst>
          </p:cNvPr>
          <p:cNvSpPr txBox="1"/>
          <p:nvPr/>
        </p:nvSpPr>
        <p:spPr>
          <a:xfrm>
            <a:off x="1012371" y="541661"/>
            <a:ext cx="434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Італійська</a:t>
            </a:r>
            <a:r>
              <a:rPr lang="ru-RU" sz="2400" b="1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 готика</a:t>
            </a:r>
            <a:endParaRPr lang="ru-RU" sz="2400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34ECD0-9115-4091-9C12-8989F7D8B9B1}"/>
              </a:ext>
            </a:extLst>
          </p:cNvPr>
          <p:cNvSpPr txBox="1"/>
          <p:nvPr/>
        </p:nvSpPr>
        <p:spPr>
          <a:xfrm>
            <a:off x="7489371" y="541660"/>
            <a:ext cx="3690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Неоампір</a:t>
            </a:r>
            <a:endParaRPr lang="ru-RU" sz="2400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3B5DB7-C56F-4038-AD3B-AAA6D3C58EC3}"/>
              </a:ext>
            </a:extLst>
          </p:cNvPr>
          <p:cNvSpPr txBox="1"/>
          <p:nvPr/>
        </p:nvSpPr>
        <p:spPr>
          <a:xfrm>
            <a:off x="685800" y="4446028"/>
            <a:ext cx="5203372" cy="1477328"/>
          </a:xfrm>
          <a:prstGeom prst="rect">
            <a:avLst/>
          </a:prstGeom>
          <a:noFill/>
          <a:effectLst>
            <a:softEdge rad="50800"/>
          </a:effectLst>
        </p:spPr>
        <p:txBody>
          <a:bodyPr wrap="square" rtlCol="0">
            <a:spAutoFit/>
          </a:bodyPr>
          <a:lstStyle/>
          <a:p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−    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Будинок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для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Київської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контори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державного банку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Російської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імперії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(1902 – 1905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рр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., проект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архітекторів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О. Кобелева та О.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Вербицького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нині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–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Національний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банк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України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)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F456A0-C079-4C2D-84E7-CE4959676033}"/>
              </a:ext>
            </a:extLst>
          </p:cNvPr>
          <p:cNvSpPr txBox="1"/>
          <p:nvPr/>
        </p:nvSpPr>
        <p:spPr>
          <a:xfrm>
            <a:off x="7630886" y="1280325"/>
            <a:ext cx="42454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Жіночий університет Святої Ольги (Київські вищі жіночі курси, нині – Міністерство з Надзвичайних Ситуацій в Україні, 1913 р., архітектор О. Кобелев).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7F8AE81-938D-48A7-9F32-99AE11926B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803" y="2856042"/>
            <a:ext cx="4245428" cy="3179973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AA77A64-BB19-4BA1-9F73-9A3BE1F017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32" y="1338083"/>
            <a:ext cx="4346330" cy="2881806"/>
          </a:xfrm>
          <a:prstGeom prst="rect">
            <a:avLst/>
          </a:prstGeom>
          <a:effectLst>
            <a:softEdge rad="50800"/>
          </a:effectLst>
        </p:spPr>
      </p:pic>
      <p:cxnSp>
        <p:nvCxnSpPr>
          <p:cNvPr id="12" name="Соединитель: уступ 11">
            <a:extLst>
              <a:ext uri="{FF2B5EF4-FFF2-40B4-BE49-F238E27FC236}">
                <a16:creationId xmlns:a16="http://schemas.microsoft.com/office/drawing/2014/main" id="{3DB2AC4B-FB1B-4496-A039-3636AF795AD6}"/>
              </a:ext>
            </a:extLst>
          </p:cNvPr>
          <p:cNvCxnSpPr>
            <a:cxnSpLocks/>
          </p:cNvCxnSpPr>
          <p:nvPr/>
        </p:nvCxnSpPr>
        <p:spPr>
          <a:xfrm rot="16200000" flipH="1">
            <a:off x="3015344" y="2754086"/>
            <a:ext cx="6966859" cy="1458687"/>
          </a:xfrm>
          <a:prstGeom prst="bentConnector3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8599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4D04A9-F3EF-4F67-91AD-04FE089944DC}"/>
              </a:ext>
            </a:extLst>
          </p:cNvPr>
          <p:cNvSpPr txBox="1"/>
          <p:nvPr/>
        </p:nvSpPr>
        <p:spPr>
          <a:xfrm>
            <a:off x="1077686" y="348344"/>
            <a:ext cx="4539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Open Sans" panose="020B0606030504020204" pitchFamily="34" charset="0"/>
              </a:rPr>
              <a:t>Неоренесанс</a:t>
            </a:r>
            <a:endParaRPr lang="ru-RU" sz="2400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E34098-41E9-4BFA-BD08-C874B32CF89D}"/>
              </a:ext>
            </a:extLst>
          </p:cNvPr>
          <p:cNvSpPr txBox="1"/>
          <p:nvPr/>
        </p:nvSpPr>
        <p:spPr>
          <a:xfrm>
            <a:off x="957943" y="4626429"/>
            <a:ext cx="5138057" cy="1567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1192D27B-CFB1-4581-BF46-BD305923D9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163434"/>
              </p:ext>
            </p:extLst>
          </p:nvPr>
        </p:nvGraphicFramePr>
        <p:xfrm>
          <a:off x="1077686" y="917992"/>
          <a:ext cx="5969000" cy="1198880"/>
        </p:xfrm>
        <a:graphic>
          <a:graphicData uri="http://schemas.openxmlformats.org/drawingml/2006/table">
            <a:tbl>
              <a:tblPr/>
              <a:tblGrid>
                <a:gridCol w="5969000">
                  <a:extLst>
                    <a:ext uri="{9D8B030D-6E8A-4147-A177-3AD203B41FA5}">
                      <a16:colId xmlns:a16="http://schemas.microsoft.com/office/drawing/2014/main" val="12734686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t"/>
                      <a:br>
                        <a:rPr lang="ru-RU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</a:br>
                      <a:r>
                        <a:rPr lang="ru-RU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−     </a:t>
                      </a:r>
                      <a:r>
                        <a:rPr lang="ru-RU" dirty="0" err="1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Національна</a:t>
                      </a:r>
                      <a:r>
                        <a:rPr lang="ru-RU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опера </a:t>
                      </a:r>
                      <a:r>
                        <a:rPr lang="ru-RU" dirty="0" err="1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України</a:t>
                      </a:r>
                      <a:r>
                        <a:rPr lang="ru-RU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ім</a:t>
                      </a:r>
                      <a:r>
                        <a:rPr lang="ru-RU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. Т. Шевченка, м. </a:t>
                      </a:r>
                      <a:r>
                        <a:rPr lang="ru-RU" dirty="0" err="1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Київ</a:t>
                      </a:r>
                      <a:r>
                        <a:rPr lang="ru-RU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(1901р., за проектом </a:t>
                      </a:r>
                      <a:r>
                        <a:rPr lang="ru-RU" dirty="0" err="1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архітектора</a:t>
                      </a:r>
                      <a:r>
                        <a:rPr lang="ru-RU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В. </a:t>
                      </a:r>
                      <a:r>
                        <a:rPr lang="ru-RU" dirty="0" err="1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Шретера</a:t>
                      </a:r>
                      <a:r>
                        <a:rPr lang="ru-RU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);</a:t>
                      </a:r>
                    </a:p>
                  </a:txBody>
                  <a:tcPr marL="50800" marR="50800" marT="50800" marB="5080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55689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B408DCE-52BC-4366-8D39-94C0D1856DA3}"/>
              </a:ext>
            </a:extLst>
          </p:cNvPr>
          <p:cNvSpPr txBox="1"/>
          <p:nvPr/>
        </p:nvSpPr>
        <p:spPr>
          <a:xfrm>
            <a:off x="6215743" y="4644926"/>
            <a:ext cx="57585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Львівський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національний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академічний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театр опери та балету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імені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Соломії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Крушельницької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(1897 – 1900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.;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З.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Ґорґолевський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71C4CD4-2EE4-4144-8B86-645F6928E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83" y="2400587"/>
            <a:ext cx="4839070" cy="3532705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D9847C0-1BD7-435E-BAEA-6E1FBFFF1A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536" y="1068755"/>
            <a:ext cx="4839068" cy="3425408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2333803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854CDC-3096-4C5D-93BF-F4B4B972DC70}"/>
              </a:ext>
            </a:extLst>
          </p:cNvPr>
          <p:cNvSpPr txBox="1"/>
          <p:nvPr/>
        </p:nvSpPr>
        <p:spPr>
          <a:xfrm>
            <a:off x="1476400" y="129512"/>
            <a:ext cx="3058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Віденське</a:t>
            </a:r>
            <a:r>
              <a:rPr lang="ru-RU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бароко</a:t>
            </a:r>
            <a:endParaRPr lang="ru-RU" sz="2400" b="1" dirty="0">
              <a:solidFill>
                <a:schemeClr val="tx2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B6F6CE-A25F-4E27-AC11-7ADAFA6E3C23}"/>
              </a:ext>
            </a:extLst>
          </p:cNvPr>
          <p:cNvSpPr txBox="1"/>
          <p:nvPr/>
        </p:nvSpPr>
        <p:spPr>
          <a:xfrm>
            <a:off x="6256559" y="259024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Необароко</a:t>
            </a:r>
            <a:endParaRPr lang="ru-RU" sz="2400" b="1" dirty="0">
              <a:solidFill>
                <a:schemeClr val="tx2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6" name="Соединитель: уступ 5">
            <a:extLst>
              <a:ext uri="{FF2B5EF4-FFF2-40B4-BE49-F238E27FC236}">
                <a16:creationId xmlns:a16="http://schemas.microsoft.com/office/drawing/2014/main" id="{D8165130-4E85-488E-9C73-7E77038B9180}"/>
              </a:ext>
            </a:extLst>
          </p:cNvPr>
          <p:cNvCxnSpPr>
            <a:cxnSpLocks/>
          </p:cNvCxnSpPr>
          <p:nvPr/>
        </p:nvCxnSpPr>
        <p:spPr>
          <a:xfrm rot="16200000" flipH="1">
            <a:off x="-1952599" y="2805792"/>
            <a:ext cx="6857999" cy="1246416"/>
          </a:xfrm>
          <a:prstGeom prst="bentConnector3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Соединитель: уступ 9">
            <a:extLst>
              <a:ext uri="{FF2B5EF4-FFF2-40B4-BE49-F238E27FC236}">
                <a16:creationId xmlns:a16="http://schemas.microsoft.com/office/drawing/2014/main" id="{AFA8838F-7325-4CFD-8A02-C9747EE03797}"/>
              </a:ext>
            </a:extLst>
          </p:cNvPr>
          <p:cNvCxnSpPr>
            <a:cxnSpLocks/>
          </p:cNvCxnSpPr>
          <p:nvPr/>
        </p:nvCxnSpPr>
        <p:spPr>
          <a:xfrm rot="5400000">
            <a:off x="2721429" y="2895600"/>
            <a:ext cx="6749141" cy="957941"/>
          </a:xfrm>
          <a:prstGeom prst="bentConnector3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Соединитель: уступ 13">
            <a:extLst>
              <a:ext uri="{FF2B5EF4-FFF2-40B4-BE49-F238E27FC236}">
                <a16:creationId xmlns:a16="http://schemas.microsoft.com/office/drawing/2014/main" id="{5FF06758-D5D3-4F0D-B1F4-BB4809A65C63}"/>
              </a:ext>
            </a:extLst>
          </p:cNvPr>
          <p:cNvCxnSpPr>
            <a:cxnSpLocks/>
          </p:cNvCxnSpPr>
          <p:nvPr/>
        </p:nvCxnSpPr>
        <p:spPr>
          <a:xfrm rot="16200000" flipH="1">
            <a:off x="7339690" y="2909203"/>
            <a:ext cx="6857998" cy="1039596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2CF698C2-7301-4895-8154-442B5CDF52F1}"/>
              </a:ext>
            </a:extLst>
          </p:cNvPr>
          <p:cNvSpPr txBox="1"/>
          <p:nvPr/>
        </p:nvSpPr>
        <p:spPr>
          <a:xfrm>
            <a:off x="2210526" y="3612305"/>
            <a:ext cx="33228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Одеський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національний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академічний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театр опери та балету (1884 – 1887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.,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архітектори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Г.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Гельмер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Ф.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Фельнер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).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4C7CDC52-3AC7-47B3-9368-40FD83894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71" y="720689"/>
            <a:ext cx="4152909" cy="2600578"/>
          </a:xfrm>
          <a:prstGeom prst="rect">
            <a:avLst/>
          </a:prstGeom>
          <a:effectLst>
            <a:softEdge rad="50800"/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45A2712-C81A-4BC5-9941-6FEDB8DBF4E9}"/>
              </a:ext>
            </a:extLst>
          </p:cNvPr>
          <p:cNvSpPr txBox="1"/>
          <p:nvPr/>
        </p:nvSpPr>
        <p:spPr>
          <a:xfrm>
            <a:off x="6701517" y="951521"/>
            <a:ext cx="3352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	</a:t>
            </a:r>
          </a:p>
          <a:p>
            <a:pPr algn="r"/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Будинок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театру у м.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Чернівці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нині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Чернівецький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музично-драматичний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театр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імені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Ольги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Кобилянської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1905 р.,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архітектори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Г.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Гельмер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Ф. </a:t>
            </a:r>
            <a:r>
              <a:rPr lang="ru-RU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Фельнер</a:t>
            </a:r>
            <a:r>
              <a:rPr lang="ru-RU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FB2244DD-4651-4A67-9D12-C486BCAA77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512" y="3490678"/>
            <a:ext cx="3777352" cy="3052100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1515722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50654B-9C2A-494E-898E-0497AA5701AF}"/>
              </a:ext>
            </a:extLst>
          </p:cNvPr>
          <p:cNvSpPr txBox="1"/>
          <p:nvPr/>
        </p:nvSpPr>
        <p:spPr>
          <a:xfrm>
            <a:off x="1164771" y="391886"/>
            <a:ext cx="5649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Неовізантійський</a:t>
            </a:r>
            <a:r>
              <a:rPr lang="ru-RU" sz="2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стиль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349359-E548-4EE2-85E6-D3B7E7EBD13E}"/>
              </a:ext>
            </a:extLst>
          </p:cNvPr>
          <p:cNvSpPr txBox="1"/>
          <p:nvPr/>
        </p:nvSpPr>
        <p:spPr>
          <a:xfrm>
            <a:off x="1164771" y="1287530"/>
            <a:ext cx="37991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−   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Володимирський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собор у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Києві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(1862 – 1896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.;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первісний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проект –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архітектор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І.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Штром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пізніше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П.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Спарро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О.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Беретті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за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участю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Р.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Бернгардта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К.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Маєвського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та В.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Ніколаєва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73A71C-208E-46CA-AFB9-448D09E2442B}"/>
              </a:ext>
            </a:extLst>
          </p:cNvPr>
          <p:cNvSpPr txBox="1"/>
          <p:nvPr/>
        </p:nvSpPr>
        <p:spPr>
          <a:xfrm>
            <a:off x="6727372" y="1200445"/>
            <a:ext cx="35269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−   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Кафедральний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собор святого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благовірного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князя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Олександра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Невського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  у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Кам’янці-Подільскому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(1893 – 1897).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AC6472F-1FE8-4208-A83F-25C40612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456" y="2760380"/>
            <a:ext cx="3442349" cy="2578439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DCD70A9-BB75-4620-8372-2E6E56573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028" y="3165702"/>
            <a:ext cx="3301093" cy="2979376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626114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A994CE-9F9E-4C8B-B31C-4EF2D4867181}"/>
              </a:ext>
            </a:extLst>
          </p:cNvPr>
          <p:cNvSpPr txBox="1"/>
          <p:nvPr/>
        </p:nvSpPr>
        <p:spPr>
          <a:xfrm>
            <a:off x="1088571" y="321128"/>
            <a:ext cx="4767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Псевдоруський</a:t>
            </a:r>
            <a:r>
              <a:rPr lang="ru-RU" sz="2400" b="1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стиль</a:t>
            </a:r>
            <a:endParaRPr lang="ru-RU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05ACC2-EFF0-422F-A92B-EE10EA66F55F}"/>
              </a:ext>
            </a:extLst>
          </p:cNvPr>
          <p:cNvSpPr txBox="1"/>
          <p:nvPr/>
        </p:nvSpPr>
        <p:spPr>
          <a:xfrm>
            <a:off x="1186543" y="1339431"/>
            <a:ext cx="48332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−   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Покровська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церква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(1890 р.),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Покровський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жіночий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монастир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(проект і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будівництво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архітектора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В.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Ніколаєва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);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79F376-9CF4-4EE4-A7E0-1C385E40B835}"/>
              </a:ext>
            </a:extLst>
          </p:cNvPr>
          <p:cNvSpPr txBox="1"/>
          <p:nvPr/>
        </p:nvSpPr>
        <p:spPr>
          <a:xfrm>
            <a:off x="9601201" y="1502228"/>
            <a:ext cx="2362199" cy="3693319"/>
          </a:xfrm>
          <a:prstGeom prst="rect">
            <a:avLst/>
          </a:prstGeom>
          <a:noFill/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−   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будинок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релігійно-просвітницьких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товариств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м.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Київ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нині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–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Міністерство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регіонального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розвитку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та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будівництва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України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; 1903 р., за проектом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архітектора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Є.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Єрмакова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)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FC08110-4C68-440E-B780-C50D25708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543" y="2262761"/>
            <a:ext cx="4281486" cy="2849134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819F5C6-825C-4E6B-AA96-A50B007723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973" y="1998580"/>
            <a:ext cx="2946624" cy="3113315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2534926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35558E-8537-4F61-BA4A-345C9C2B7EAA}"/>
              </a:ext>
            </a:extLst>
          </p:cNvPr>
          <p:cNvSpPr txBox="1"/>
          <p:nvPr/>
        </p:nvSpPr>
        <p:spPr>
          <a:xfrm>
            <a:off x="1077686" y="476738"/>
            <a:ext cx="4626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Гуцульський стиль</a:t>
            </a:r>
            <a:endParaRPr lang="ru-RU" sz="2400" b="1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DFCC17-604E-402E-B58D-395024054A4F}"/>
              </a:ext>
            </a:extLst>
          </p:cNvPr>
          <p:cNvSpPr txBox="1"/>
          <p:nvPr/>
        </p:nvSpPr>
        <p:spPr>
          <a:xfrm>
            <a:off x="1317171" y="4909457"/>
            <a:ext cx="36467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−   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колишній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санаторій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К.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Солецького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м.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Львів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архітектор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О.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Лушпинський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1908 р.);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8E768C-E5BF-4CAA-B5C4-E51770CEE728}"/>
              </a:ext>
            </a:extLst>
          </p:cNvPr>
          <p:cNvSpPr txBox="1"/>
          <p:nvPr/>
        </p:nvSpPr>
        <p:spPr>
          <a:xfrm>
            <a:off x="5900058" y="984177"/>
            <a:ext cx="40277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−   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будинок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акціонерного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товариства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«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Дністер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» у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Львові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(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тепер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міська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поліклініка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№ 1,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архітектори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І.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Левинський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О.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Лушпинський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, Л.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Левинський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 та Т. 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Обмінський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; 1904 – 1906 </a:t>
            </a:r>
            <a:r>
              <a:rPr lang="ru-RU" b="0" i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рр</a:t>
            </a:r>
            <a:r>
              <a:rPr lang="ru-RU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Open Sans" panose="020B0606030504020204" pitchFamily="34" charset="0"/>
              </a:rPr>
              <a:t>.).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BB7044-11D9-469D-9291-7B6EFD881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171" y="1093681"/>
            <a:ext cx="2741840" cy="3660498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F558521-B731-458C-85AF-09DB1A8B77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541" y="2825958"/>
            <a:ext cx="4432899" cy="2949893"/>
          </a:xfrm>
          <a:prstGeom prst="rect">
            <a:avLst/>
          </a:prstGeom>
          <a:effectLst>
            <a:softEdge rad="50800"/>
          </a:effectLst>
        </p:spPr>
      </p:pic>
    </p:spTree>
    <p:extLst>
      <p:ext uri="{BB962C8B-B14F-4D97-AF65-F5344CB8AC3E}">
        <p14:creationId xmlns:p14="http://schemas.microsoft.com/office/powerpoint/2010/main" val="152378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5AE59A-29A0-4162-B6EE-4DED6C2756EE}"/>
              </a:ext>
            </a:extLst>
          </p:cNvPr>
          <p:cNvSpPr txBox="1"/>
          <p:nvPr/>
        </p:nvSpPr>
        <p:spPr>
          <a:xfrm>
            <a:off x="1360714" y="402771"/>
            <a:ext cx="8969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Українська</a:t>
            </a:r>
            <a:r>
              <a:rPr lang="ru-RU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скульптура </a:t>
            </a:r>
            <a:r>
              <a:rPr lang="ru-RU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кінця</a:t>
            </a:r>
            <a:r>
              <a:rPr lang="ru-RU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ХІХ – початку ХХ </a:t>
            </a:r>
            <a:r>
              <a:rPr lang="ru-RU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століття</a:t>
            </a:r>
            <a:endParaRPr lang="ru-RU" sz="2000" b="1" dirty="0">
              <a:solidFill>
                <a:schemeClr val="tx2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942020-399E-4496-AE6B-02352043BD53}"/>
              </a:ext>
            </a:extLst>
          </p:cNvPr>
          <p:cNvSpPr txBox="1"/>
          <p:nvPr/>
        </p:nvSpPr>
        <p:spPr>
          <a:xfrm>
            <a:off x="1230086" y="892628"/>
            <a:ext cx="910045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Основним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стильовим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напрямом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української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скульптури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кінця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ХІХ ст.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еклектизм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класицизм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відходив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у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минуле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зміну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йшов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реалізм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з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його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прагненням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віддзеркалювати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явища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реального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життя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без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помпезності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урочистості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Саме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 такому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стилі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працювали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скульптори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Наддніпрянщини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зокрема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Мікешин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(автор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відомого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пам’ятника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Б.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Хмельницькому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Києві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), В.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Беклемішев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Ф.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Балавенський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Л.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Позен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Нові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стильові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пошуки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й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експерименти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українській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скульптурі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відбулися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на початку ХХ ст. і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були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пов’язані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із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впливом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західних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мистецьких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шкіл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Провідним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митцем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-новатором став О. Архипенко, основоположник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кубізму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скульптурі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творчість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якого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мала великий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вплив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розвиток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архітектури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та дизайну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країн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Європи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та Америки.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Серед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українських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скульпторів-модерністів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слід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назвати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також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В.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Іщенка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М. Паращука 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ін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73009842"/>
      </p:ext>
    </p:extLst>
  </p:cSld>
  <p:clrMapOvr>
    <a:masterClrMapping/>
  </p:clrMapOvr>
</p:sld>
</file>

<file path=ppt/theme/theme1.xml><?xml version="1.0" encoding="utf-8"?>
<a:theme xmlns:a="http://schemas.openxmlformats.org/drawingml/2006/main" name="ConfettiVTI">
  <a:themeElements>
    <a:clrScheme name="Custom 30">
      <a:dk1>
        <a:sysClr val="windowText" lastClr="000000"/>
      </a:dk1>
      <a:lt1>
        <a:sysClr val="window" lastClr="FFFFFF"/>
      </a:lt1>
      <a:dk2>
        <a:srgbClr val="420023"/>
      </a:dk2>
      <a:lt2>
        <a:srgbClr val="FDFBF9"/>
      </a:lt2>
      <a:accent1>
        <a:srgbClr val="97446E"/>
      </a:accent1>
      <a:accent2>
        <a:srgbClr val="A40056"/>
      </a:accent2>
      <a:accent3>
        <a:srgbClr val="24BEEE"/>
      </a:accent3>
      <a:accent4>
        <a:srgbClr val="91274F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924</Words>
  <Application>Microsoft Office PowerPoint</Application>
  <PresentationFormat>Широкоэкранный</PresentationFormat>
  <Paragraphs>48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Gill Sans Nova</vt:lpstr>
      <vt:lpstr>Open Sans</vt:lpstr>
      <vt:lpstr>ConfettiVTI</vt:lpstr>
      <vt:lpstr>Архітектура і скульптура України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Архітектура і скульптура України</dc:title>
  <dc:creator>User</dc:creator>
  <cp:lastModifiedBy>User</cp:lastModifiedBy>
  <cp:revision>1</cp:revision>
  <dcterms:created xsi:type="dcterms:W3CDTF">2023-01-31T20:37:59Z</dcterms:created>
  <dcterms:modified xsi:type="dcterms:W3CDTF">2023-01-31T21:54:37Z</dcterms:modified>
</cp:coreProperties>
</file>