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4" r:id="rId3"/>
    <p:sldId id="258" r:id="rId4"/>
    <p:sldId id="259" r:id="rId5"/>
    <p:sldId id="260" r:id="rId6"/>
    <p:sldId id="265" r:id="rId7"/>
    <p:sldId id="267" r:id="rId8"/>
    <p:sldId id="268" r:id="rId9"/>
    <p:sldId id="269" r:id="rId10"/>
    <p:sldId id="270" r:id="rId11"/>
    <p:sldId id="271" r:id="rId12"/>
    <p:sldId id="272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  <a:endParaRPr lang="uk-UA"/>
          </a:p>
          <a:p>
            <a:pPr lvl="1"/>
            <a:r>
              <a:rPr lang="uk-UA"/>
              <a:t>Другий рівень</a:t>
            </a:r>
            <a:endParaRPr lang="uk-UA"/>
          </a:p>
          <a:p>
            <a:pPr lvl="2"/>
            <a:r>
              <a:rPr lang="uk-UA"/>
              <a:t>Третій рівень</a:t>
            </a:r>
            <a:endParaRPr lang="uk-UA"/>
          </a:p>
          <a:p>
            <a:pPr lvl="3"/>
            <a:r>
              <a:rPr lang="uk-UA"/>
              <a:t>Четвертий рівень</a:t>
            </a:r>
            <a:endParaRPr lang="uk-UA"/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AB4BF-F825-4B2F-8FBC-1DB9BBC2C1E2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9E261-F99C-4378-9EA9-B37434030E8D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hyperlink" Target="https://4.bp.blogspot.com/-4ZWyAg4_QAw/U_CNHH4kjgI/AAAAAAAABk0/KZoZmcfR_Yw/s1600/SalinerasDeMaras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hyperlink" Target="https://4.bp.blogspot.com/-qs7nxVbcTX8/U_CM6nDJSUI/AAAAAAAABkA/Gp6yU_ZFtJ8/s1600/SalinerasDeMaras+(4)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hyperlink" Target="https://2.bp.blogspot.com/-gxif8Y_ENfg/U_CNBs4YjWI/AAAAAAAABkg/t7vG6PFPy-k/s1600/SalinerasDeMaras+(6).J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2.jpeg"/><Relationship Id="rId2" Type="http://schemas.openxmlformats.org/officeDocument/2006/relationships/hyperlink" Target="http://vidomosti-ua.com/photo/original-1472109838.jpg" TargetMode="Externa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3%D0%B0%D0%B4%D0%B0%D0%BD%D0%BD%D1%8F" TargetMode="External"/><Relationship Id="rId5" Type="http://schemas.openxmlformats.org/officeDocument/2006/relationships/hyperlink" Target="https://uk.wikipedia.org/wiki/%D0%A6%D0%B5%D1%80%D0%BA%D0%B2%D0%B0" TargetMode="External"/><Relationship Id="rId4" Type="http://schemas.openxmlformats.org/officeDocument/2006/relationships/hyperlink" Target="https://uk.wikipedia.org/wiki/%D0%A1%D1%82%D0%BE%D0%B3%D0%BB%D0%B0%D0%B2%D0%B8%D0%B9_%D1%81%D0%BE%D0%B1%D0%BE%D1%80" TargetMode="External"/><Relationship Id="rId3" Type="http://schemas.openxmlformats.org/officeDocument/2006/relationships/hyperlink" Target="https://uk.wikipedia.org/wiki/%D0%91%D0%BE%D1%80%D0%BE%D1%88%D0%BD%D0%BE" TargetMode="External"/><Relationship Id="rId2" Type="http://schemas.openxmlformats.org/officeDocument/2006/relationships/hyperlink" Target="https://uk.wikipedia.org/wiki/%D0%A1%D1%96%D0%BB%D1%8C" TargetMode="External"/><Relationship Id="rId1" Type="http://schemas.openxmlformats.org/officeDocument/2006/relationships/hyperlink" Target="https://uk.wikipedia.org/wiki/%D0%93%D1%80%D0%B5%D1%86%D1%8C%D0%BA%D0%B0_%D0%BC%D0%BE%D0%B2%D0%B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6840"/>
          </a:xfrm>
        </p:spPr>
        <p:txBody>
          <a:bodyPr>
            <a:norm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 Американського культурного регіону</a:t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 народів майя (фрагмент уроку)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/>
          <p:cNvPicPr>
            <a:picLocks noGrp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8348"/>
            <a:ext cx="5618921" cy="5380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Місце для вмісту 5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695" y="1358348"/>
            <a:ext cx="6427305" cy="53803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3860" y="405130"/>
            <a:ext cx="9852025" cy="1325880"/>
          </a:xfrm>
        </p:spPr>
        <p:txBody>
          <a:bodyPr>
            <a:no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Американського культурного регіону</a:t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мистецтва імперії інків (фрагмент уроку)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 солоні басейни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Марас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hlinkClick r:id="rId1"/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860" y="1730375"/>
            <a:ext cx="9068435" cy="5114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/>
              <a:t>Багато ледь помітних струмочків несуть з собою частинки солі з-під землі.</a:t>
            </a:r>
            <a:br>
              <a:rPr lang="uk-UA" dirty="0"/>
            </a:br>
            <a:endParaRPr lang="uk-UA" dirty="0"/>
          </a:p>
        </p:txBody>
      </p:sp>
      <p:pic>
        <p:nvPicPr>
          <p:cNvPr id="4" name="Місце для вмісту 3">
            <a:hlinkClick r:id="rId1"/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496" y="1378226"/>
            <a:ext cx="9197008" cy="5114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81658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Басейни дуже дрібні: вода через спеціальні отвори постійно тече з верхніх рівнів на нижні. І це майже безперервний процес. Майже - тому що у певних місцях, які визначають робочі, отвори для поступання і виводу води закриваються. За цей час вода поступово випаровується з басейну, залишаючи шари солі на огородженій ділянці, яку потім збирають і відразу відправляють на споживчі ринки.</a:t>
            </a:r>
            <a:br>
              <a:rPr lang="uk-UA" sz="2700" b="1" dirty="0"/>
            </a:br>
            <a:r>
              <a:rPr lang="ru-RU" dirty="0"/>
              <a:t> </a:t>
            </a:r>
            <a:br>
              <a:rPr lang="uk-UA" dirty="0"/>
            </a:br>
            <a:endParaRPr lang="uk-UA" dirty="0"/>
          </a:p>
        </p:txBody>
      </p:sp>
      <p:pic>
        <p:nvPicPr>
          <p:cNvPr id="4" name="Місце для вмісту 3">
            <a:hlinkClick r:id="rId1"/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061" y="2040835"/>
            <a:ext cx="5870713" cy="46647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Культурологія.</a:t>
            </a:r>
            <a:b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Культура Стародавнього Єгипту ( фрагмент уроку 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/>
          <p:cNvPicPr>
            <a:picLocks noGrp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4488"/>
            <a:ext cx="10611678" cy="5413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i="1" dirty="0"/>
              <a:t>Культурологія. Культура Середніх віків ( фрагмент уроку )</a:t>
            </a:r>
            <a:endParaRPr lang="uk-UA" sz="2800" b="1" dirty="0"/>
          </a:p>
        </p:txBody>
      </p:sp>
      <p:pic>
        <p:nvPicPr>
          <p:cNvPr id="5" name="Місце для вмісту 4"/>
          <p:cNvPicPr>
            <a:picLocks noGrp="1"/>
          </p:cNvPicPr>
          <p:nvPr>
            <p:ph sz="half" idx="2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577009"/>
            <a:ext cx="5834270" cy="4915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Місце для вмісту 5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7009"/>
            <a:ext cx="6172201" cy="49158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69843"/>
            <a:ext cx="10515600" cy="1120845"/>
          </a:xfrm>
        </p:spPr>
        <p:txBody>
          <a:bodyPr>
            <a:noAutofit/>
          </a:bodyPr>
          <a:lstStyle/>
          <a:p>
            <a:pPr fontAlgn="base"/>
            <a:r>
              <a:rPr lang="uk-UA" sz="3200" b="1" i="1" dirty="0"/>
              <a:t>Мистецтво</a:t>
            </a:r>
            <a:br>
              <a:rPr lang="uk-UA" sz="3200" dirty="0"/>
            </a:br>
            <a:r>
              <a:rPr lang="uk-UA" sz="3200" b="1" i="1" dirty="0" err="1"/>
              <a:t>Мистецтво</a:t>
            </a:r>
            <a:r>
              <a:rPr lang="uk-UA" sz="3200" b="1" i="1" dirty="0"/>
              <a:t> ХХІ століття  ( фрагмент уроку )</a:t>
            </a:r>
            <a:br>
              <a:rPr lang="uk-UA" sz="2400" dirty="0"/>
            </a:br>
            <a:r>
              <a:rPr lang="uk-UA" sz="2400" dirty="0"/>
              <a:t>Ізраїльтянка </a:t>
            </a:r>
            <a:r>
              <a:rPr lang="uk-UA" sz="2400" dirty="0" err="1"/>
              <a:t>Сігаліт</a:t>
            </a:r>
            <a:r>
              <a:rPr lang="uk-UA" sz="2400" dirty="0"/>
              <a:t> Ландау навчилася перетворювати звичайні речі на дивовижні скульптури, які виставляються в музеях усього світу.</a:t>
            </a:r>
            <a:br>
              <a:rPr lang="uk-UA" sz="2400" dirty="0"/>
            </a:br>
            <a:endParaRPr lang="uk-UA" sz="2400" dirty="0"/>
          </a:p>
        </p:txBody>
      </p:sp>
      <p:pic>
        <p:nvPicPr>
          <p:cNvPr id="5" name="Місце для вмісту 4"/>
          <p:cNvPicPr>
            <a:picLocks noGrp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3088"/>
            <a:ext cx="6019800" cy="486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Місце для вмісту 5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1853089"/>
            <a:ext cx="6019799" cy="4865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Місце для вмісту 6"/>
          <p:cNvPicPr>
            <a:picLocks noGrp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65124"/>
            <a:ext cx="6019800" cy="649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Місце для вмісту 7" descr="Ізраїльська художниця створила скульптуру з плаття, зануреного в Мертве море на 2 роки">
            <a:hlinkClick r:id="rId2" tooltip="&quot;Ізраїльська художниця створила скульптуру з плаття, зануреного в Мертве море на 2 роки&quot;" tgtFrame="&quot;_blank&quot;"/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65125"/>
            <a:ext cx="6019800" cy="649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ХХІ століття  ( фрагмент уроку ) 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Незвичайне мистецтво. Сіль та художнє бачення</a:t>
            </a:r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 Мотої Ямамото почав працювати із сіллю як художнім матеріалом </a:t>
            </a: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 descr="Результат пошуку зображень за запитом мотої ямамото&quot;"/>
          <p:cNvPicPr>
            <a:picLocks noGrp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3843"/>
            <a:ext cx="6019800" cy="4651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Місце для вмісту 5" descr="Результат пошуку зображень за запитом мотої ямамото&quot;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2093844"/>
            <a:ext cx="6019799" cy="4651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93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3588"/>
          </a:xfrm>
        </p:spPr>
        <p:txBody>
          <a:bodyPr>
            <a:no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Культурологія.</a:t>
            </a:r>
            <a:b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Давні вірування  ( фрагмент уроку )</a:t>
            </a:r>
            <a:b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38200" y="1298714"/>
            <a:ext cx="10515600" cy="5559285"/>
          </a:xfrm>
        </p:spPr>
        <p:txBody>
          <a:bodyPr>
            <a:normAutofit fontScale="40000" lnSpcReduction="20000"/>
          </a:bodyPr>
          <a:lstStyle/>
          <a:p>
            <a:r>
              <a:rPr lang="uk-UA" sz="6000" b="1" dirty="0" err="1"/>
              <a:t>Алома́нтія</a:t>
            </a:r>
            <a:r>
              <a:rPr lang="ru-RU" sz="6000" dirty="0"/>
              <a:t> </a:t>
            </a:r>
            <a:r>
              <a:rPr lang="uk-UA" sz="6000" dirty="0"/>
              <a:t>(</a:t>
            </a:r>
            <a:r>
              <a:rPr lang="uk-UA" sz="6000" dirty="0">
                <a:solidFill>
                  <a:schemeClr val="tx1"/>
                </a:solidFill>
              </a:rPr>
              <a:t>від</a:t>
            </a:r>
            <a:r>
              <a:rPr lang="ru-RU" sz="6000" dirty="0">
                <a:solidFill>
                  <a:schemeClr val="tx1"/>
                </a:solidFill>
              </a:rPr>
              <a:t> </a:t>
            </a:r>
            <a:r>
              <a:rPr lang="uk-UA" sz="6000" dirty="0" err="1">
                <a:solidFill>
                  <a:schemeClr val="tx1"/>
                </a:solidFill>
                <a:hlinkClick r:id="rId1" tooltip="Грецька мова"/>
              </a:rPr>
              <a:t>грец</a:t>
            </a:r>
            <a:r>
              <a:rPr lang="uk-UA" sz="6000" dirty="0">
                <a:solidFill>
                  <a:schemeClr val="tx1"/>
                </a:solidFill>
              </a:rPr>
              <a:t>. </a:t>
            </a:r>
            <a:r>
              <a:rPr lang="ru-RU" sz="6000" dirty="0">
                <a:solidFill>
                  <a:schemeClr val="tx1"/>
                </a:solidFill>
              </a:rPr>
              <a:t>halo</a:t>
            </a:r>
            <a:r>
              <a:rPr lang="uk-UA" sz="6000" dirty="0">
                <a:solidFill>
                  <a:schemeClr val="tx1"/>
                </a:solidFill>
              </a:rPr>
              <a:t>, «сіль» + </a:t>
            </a:r>
            <a:r>
              <a:rPr lang="ru-RU" sz="6000" dirty="0">
                <a:solidFill>
                  <a:schemeClr val="tx1"/>
                </a:solidFill>
              </a:rPr>
              <a:t>manteia</a:t>
            </a:r>
            <a:r>
              <a:rPr lang="uk-UA" sz="6000" dirty="0">
                <a:solidFill>
                  <a:schemeClr val="tx1"/>
                </a:solidFill>
              </a:rPr>
              <a:t> «ворожіння»)</a:t>
            </a:r>
            <a:r>
              <a:rPr lang="ru-RU" sz="6000" dirty="0">
                <a:solidFill>
                  <a:schemeClr val="tx1"/>
                </a:solidFill>
              </a:rPr>
              <a:t> </a:t>
            </a:r>
            <a:r>
              <a:rPr lang="uk-UA" sz="6000" dirty="0">
                <a:solidFill>
                  <a:schemeClr val="tx1"/>
                </a:solidFill>
              </a:rPr>
              <a:t>— гадання на</a:t>
            </a:r>
            <a:r>
              <a:rPr lang="ru-RU" sz="6000" dirty="0">
                <a:solidFill>
                  <a:schemeClr val="tx1"/>
                </a:solidFill>
              </a:rPr>
              <a:t> </a:t>
            </a:r>
            <a:r>
              <a:rPr lang="uk-UA" sz="6000" dirty="0">
                <a:solidFill>
                  <a:schemeClr val="tx1"/>
                </a:solidFill>
                <a:hlinkClick r:id="rId2" tooltip="Сіль"/>
              </a:rPr>
              <a:t>солі</a:t>
            </a:r>
            <a:r>
              <a:rPr lang="uk-UA" sz="6000" dirty="0">
                <a:solidFill>
                  <a:schemeClr val="tx1"/>
                </a:solidFill>
              </a:rPr>
              <a:t>, що здійснювалося давніми народами.</a:t>
            </a:r>
            <a:endParaRPr lang="uk-UA" sz="6000" dirty="0">
              <a:solidFill>
                <a:schemeClr val="tx1"/>
              </a:solidFill>
            </a:endParaRPr>
          </a:p>
          <a:p>
            <a:r>
              <a:rPr lang="uk-UA" sz="6000" dirty="0">
                <a:solidFill>
                  <a:schemeClr val="tx1"/>
                </a:solidFill>
              </a:rPr>
              <a:t>Сіль, як і</a:t>
            </a:r>
            <a:r>
              <a:rPr lang="ru-RU" sz="6000" dirty="0">
                <a:solidFill>
                  <a:schemeClr val="tx1"/>
                </a:solidFill>
              </a:rPr>
              <a:t> </a:t>
            </a:r>
            <a:r>
              <a:rPr lang="uk-UA" sz="6000" dirty="0">
                <a:solidFill>
                  <a:schemeClr val="tx1"/>
                </a:solidFill>
                <a:hlinkClick r:id="rId3" tooltip="Борошно"/>
              </a:rPr>
              <a:t>борошно</a:t>
            </a:r>
            <a:r>
              <a:rPr lang="uk-UA" sz="6000" dirty="0">
                <a:solidFill>
                  <a:schemeClr val="tx1"/>
                </a:solidFill>
              </a:rPr>
              <a:t>, відіграє важливу роль у народній символіці, тому і </a:t>
            </a:r>
            <a:r>
              <a:rPr lang="uk-UA" sz="6000" dirty="0" err="1">
                <a:solidFill>
                  <a:schemeClr val="tx1"/>
                </a:solidFill>
              </a:rPr>
              <a:t>виникло</a:t>
            </a:r>
            <a:r>
              <a:rPr lang="uk-UA" sz="6000" dirty="0">
                <a:solidFill>
                  <a:schemeClr val="tx1"/>
                </a:solidFill>
              </a:rPr>
              <a:t> багато приказок з її участю</a:t>
            </a:r>
            <a:r>
              <a:rPr lang="ru-RU" sz="6000" dirty="0">
                <a:solidFill>
                  <a:schemeClr val="tx1"/>
                </a:solidFill>
              </a:rPr>
              <a:t> </a:t>
            </a:r>
            <a:r>
              <a:rPr lang="uk-UA" sz="6000" dirty="0">
                <a:solidFill>
                  <a:schemeClr val="tx1"/>
                </a:solidFill>
              </a:rPr>
              <a:t>— </a:t>
            </a:r>
            <a:r>
              <a:rPr lang="uk-UA" sz="6000" dirty="0" err="1">
                <a:solidFill>
                  <a:schemeClr val="tx1"/>
                </a:solidFill>
              </a:rPr>
              <a:t>просипка</a:t>
            </a:r>
            <a:r>
              <a:rPr lang="uk-UA" sz="6000" dirty="0">
                <a:solidFill>
                  <a:schemeClr val="tx1"/>
                </a:solidFill>
              </a:rPr>
              <a:t> солі, клятва на солі, сварка як результат розсипання солі тощо.</a:t>
            </a:r>
            <a:endParaRPr lang="uk-UA" sz="6000" dirty="0">
              <a:solidFill>
                <a:schemeClr val="tx1"/>
              </a:solidFill>
            </a:endParaRPr>
          </a:p>
          <a:p>
            <a:r>
              <a:rPr lang="ru-RU" sz="6000" dirty="0">
                <a:solidFill>
                  <a:schemeClr val="tx1"/>
                </a:solidFill>
              </a:rPr>
              <a:t>Східні слов’яни здавна клали сіль під престол у церкві для отримання цілющої сили. Однак </a:t>
            </a:r>
            <a:r>
              <a:rPr lang="ru-RU" sz="6000" dirty="0">
                <a:solidFill>
                  <a:schemeClr val="tx1"/>
                </a:solidFill>
                <a:hlinkClick r:id="rId4" tooltip="Стоглавий собор"/>
              </a:rPr>
              <a:t>Стоглавий собор</a:t>
            </a:r>
            <a:r>
              <a:rPr lang="ru-RU" sz="6000" dirty="0">
                <a:solidFill>
                  <a:schemeClr val="tx1"/>
                </a:solidFill>
              </a:rPr>
              <a:t> заборонив її використання у </a:t>
            </a:r>
            <a:r>
              <a:rPr lang="ru-RU" sz="6000" dirty="0">
                <a:solidFill>
                  <a:schemeClr val="tx1"/>
                </a:solidFill>
                <a:hlinkClick r:id="rId5" tooltip="Церква"/>
              </a:rPr>
              <a:t>церквах</a:t>
            </a:r>
            <a:r>
              <a:rPr lang="ru-RU" sz="6000" dirty="0">
                <a:solidFill>
                  <a:schemeClr val="tx1"/>
                </a:solidFill>
              </a:rPr>
              <a:t>, але й досі сіль використовується народом у </a:t>
            </a:r>
            <a:r>
              <a:rPr lang="ru-RU" sz="6000" dirty="0">
                <a:solidFill>
                  <a:schemeClr val="tx1"/>
                </a:solidFill>
                <a:hlinkClick r:id="rId6" tooltip="Гадання"/>
              </a:rPr>
              <a:t>гаданнях</a:t>
            </a:r>
            <a:r>
              <a:rPr lang="ru-RU" sz="6000" dirty="0">
                <a:solidFill>
                  <a:schemeClr val="tx1"/>
                </a:solidFill>
              </a:rPr>
              <a:t>..</a:t>
            </a:r>
            <a:endParaRPr lang="uk-UA" sz="6000" dirty="0">
              <a:solidFill>
                <a:schemeClr val="tx1"/>
              </a:solidFill>
            </a:endParaRPr>
          </a:p>
          <a:p>
            <a:r>
              <a:rPr lang="ru-RU" sz="6000" dirty="0">
                <a:solidFill>
                  <a:schemeClr val="tx1"/>
                </a:solidFill>
              </a:rPr>
              <a:t>При ворожбі кристали солі кидаються у повітря і інтерпрету</a:t>
            </a:r>
            <a:r>
              <a:rPr lang="ru-RU" sz="6000" dirty="0"/>
              <a:t>ється форма, яку кинута сіль сприймає у повітрі або на землі. Інший спосіб — випаровання води з соляного розчину і інтерпретація візерунка, сформованого сіллю, що кристалізувалася.</a:t>
            </a:r>
            <a:endParaRPr lang="uk-UA" sz="6000" dirty="0"/>
          </a:p>
          <a:p>
            <a:r>
              <a:rPr lang="uk-UA" sz="6000" dirty="0"/>
              <a:t> Є маловідомий звичай: коли людину «чіплялася» затяжна недуга, робили полотняну ляльку, яку набивали сіллю та клали хворому під подушку, бо вірили, що вона забере на себе хворобу. Далі, ляльку закопували в землю, щоб «вернути нечистому його дар».</a:t>
            </a:r>
            <a:endParaRPr lang="uk-UA" sz="6000" dirty="0"/>
          </a:p>
          <a:p>
            <a:r>
              <a:rPr lang="ru-RU" sz="5100" dirty="0"/>
              <a:t> </a:t>
            </a:r>
            <a:endParaRPr lang="uk-UA" sz="5100" dirty="0"/>
          </a:p>
          <a:p>
            <a:endParaRPr lang="uk-U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2184</Words>
  <Application>WPS Presentation</Application>
  <PresentationFormat>Широкий екран</PresentationFormat>
  <Paragraphs>26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Microsoft YaHei</vt:lpstr>
      <vt:lpstr/>
      <vt:lpstr>Arial Unicode MS</vt:lpstr>
      <vt:lpstr>Calibri Light</vt:lpstr>
      <vt:lpstr>Calibri</vt:lpstr>
      <vt:lpstr>Segoe Print</vt:lpstr>
      <vt:lpstr>Тема Office</vt:lpstr>
      <vt:lpstr>Мистецтво Американського культурного регіону Мистецтво народів майя (фрагмент уроку)</vt:lpstr>
      <vt:lpstr>Мистецтво Мистецтво Американського культурного регіону Особливості мистецтва імперії інків (фрагмент уроку) Природні солоні басейни Марас</vt:lpstr>
      <vt:lpstr>Багато ледь помітних струмочків несуть з собою частинки солі з-під землі. </vt:lpstr>
      <vt:lpstr>Басейни дуже дрібні: вода через спеціальні отвори постійно тече з верхніх рівнів на нижні. І це майже безперервний процес. Майже - тому що у певних місцях, які визначають робочі, отвори для поступання і виводу води закриваються. За цей час вода поступово випаровується з басейну, залишаючи шари солі на огородженій ділянці, яку потім збирають і відразу відправляють на споживчі ринки.   </vt:lpstr>
      <vt:lpstr> Культурологія.  Культура Стародавнього Єгипту ( фрагмент уроку </vt:lpstr>
      <vt:lpstr>Культурологія. Культура Середніх віків ( фрагмент уроку )</vt:lpstr>
      <vt:lpstr>Мистецтво Мистецтво ХХІ століття  ( фрагмент уроку ) Ізраїльтянка Сігаліт Ландау навчилася перетворювати звичайні речі на дивовижні скульптури, які виставляються в музеях усього світу. </vt:lpstr>
      <vt:lpstr>PowerPoint 演示文稿</vt:lpstr>
      <vt:lpstr>Мистецтво Мистецтво ХХІ століття  ( фрагмент уроку )  Незвичайне мистецтво. Сіль та художнє бачення. Художник Мотої Ямамото почав працювати із сіллю як художнім матеріалом </vt:lpstr>
      <vt:lpstr>PowerPoint 演示文稿</vt:lpstr>
      <vt:lpstr>Культурологія.  Давні вірування  ( фрагмент уроку 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</cp:revision>
  <dcterms:created xsi:type="dcterms:W3CDTF">2020-01-09T14:23:00Z</dcterms:created>
  <dcterms:modified xsi:type="dcterms:W3CDTF">2020-01-09T16:58:12Z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1033-11.2.0.8342</vt:lpwstr>
  </property>
</Properties>
</file>