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0" r:id="rId2"/>
    <p:sldId id="257" r:id="rId3"/>
    <p:sldId id="259" r:id="rId4"/>
    <p:sldId id="266" r:id="rId5"/>
    <p:sldId id="258" r:id="rId6"/>
    <p:sldId id="265" r:id="rId7"/>
    <p:sldId id="268" r:id="rId8"/>
    <p:sldId id="267" r:id="rId9"/>
    <p:sldId id="264" r:id="rId10"/>
    <p:sldId id="263" r:id="rId11"/>
    <p:sldId id="261" r:id="rId12"/>
    <p:sldId id="278" r:id="rId13"/>
    <p:sldId id="271" r:id="rId14"/>
    <p:sldId id="269" r:id="rId15"/>
    <p:sldId id="274" r:id="rId16"/>
    <p:sldId id="275" r:id="rId17"/>
    <p:sldId id="272" r:id="rId18"/>
    <p:sldId id="277" r:id="rId19"/>
    <p:sldId id="276" r:id="rId20"/>
    <p:sldId id="280" r:id="rId21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214" autoAdjust="0"/>
  </p:normalViewPr>
  <p:slideViewPr>
    <p:cSldViewPr snapToGrid="0">
      <p:cViewPr varScale="1">
        <p:scale>
          <a:sx n="60" d="100"/>
          <a:sy n="60" d="100"/>
        </p:scale>
        <p:origin x="3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C3005F-BDF3-4159-81AF-8806E5F65712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787A58-6181-4DFD-A007-8FD76990BE6B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65303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раз слайда 1">
            <a:extLst>
              <a:ext uri="{FF2B5EF4-FFF2-40B4-BE49-F238E27FC236}">
                <a16:creationId xmlns:a16="http://schemas.microsoft.com/office/drawing/2014/main" id="{BE4C2F4B-2A3D-4C59-A232-B05DB40C96C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Заметки 2">
            <a:extLst>
              <a:ext uri="{FF2B5EF4-FFF2-40B4-BE49-F238E27FC236}">
                <a16:creationId xmlns:a16="http://schemas.microsoft.com/office/drawing/2014/main" id="{F60EE70A-7E65-4604-89EE-4A0DF0D4DE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 altLang="ru-RU"/>
          </a:p>
        </p:txBody>
      </p:sp>
      <p:sp>
        <p:nvSpPr>
          <p:cNvPr id="6148" name="Номер слайда 3">
            <a:extLst>
              <a:ext uri="{FF2B5EF4-FFF2-40B4-BE49-F238E27FC236}">
                <a16:creationId xmlns:a16="http://schemas.microsoft.com/office/drawing/2014/main" id="{74FA5F57-E014-4FC1-B71C-AB1E8E738E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7D0FE68-8242-4F17-B8F6-84C88C585BAA}" type="slidenum">
              <a:rPr lang="ru-RU" altLang="ru-RU">
                <a:latin typeface="Calibri" panose="020F0502020204030204" pitchFamily="34" charset="0"/>
              </a:rPr>
              <a:pPr/>
              <a:t>1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 altLang="ru-RU"/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6E8ADF1-0918-4495-8915-68DBBD8767C2}" type="slidenum">
              <a:rPr lang="ru-RU" altLang="ru-RU" smtClean="0">
                <a:solidFill>
                  <a:srgbClr val="000000"/>
                </a:solidFill>
                <a:latin typeface="Calibri" pitchFamily="34" charset="0"/>
              </a:rPr>
              <a:pPr/>
              <a:t>20</a:t>
            </a:fld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C9B201-F4E5-4D19-A372-63CBC5726B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5A9DE73-81CB-4F5E-9673-027E6D3667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EDC084-0A8F-4F1E-89A6-94C54D733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32B0CC-68AA-4DF3-B649-9773B2150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3B1C00-1B0C-41B9-A8F2-2C515DB64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25314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C4956-13F1-456B-8062-0D512A544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53F774-EC91-4A36-A65B-54BE7A1F5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078D25-7588-430F-809C-1C95056F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E583D5-6AFB-4D51-A4CE-8FD495D57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DD8FFA-C219-41E8-8460-B6AB0D94F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7603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F8138D-8885-4212-AFC0-47A938025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44AD816-53DF-4E3F-9AE1-041506DF72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304088-E59C-46FF-84DA-BD76B3D4A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D157D7-C1A6-4403-A65F-243656D13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C4AE86-0C6B-4D85-8D85-AB84A770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29424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D3BCBB-0BC9-4B6F-A209-D05A835A0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FB32C6-7BDA-46AF-8240-FFE4168808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9781405-4326-4AAA-80D0-371C4F4DCB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4FE76FC-5205-4006-8CBD-DE046DA61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6995DEA-8A84-4977-8096-8B5D33E41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0F073D-93FB-4AB1-9969-58F337271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291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CA36CE-7CCD-49FD-B524-85B3E31C4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8A31FA2-A1D4-4157-A528-BE2714C57E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91F05CD-41AB-4863-9A7B-D11C87AA7B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BABC361-F6B6-44C9-AF16-BD135DAC00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0647771-B590-4C89-A9F5-946FC8C1C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FF2BA4C-B69B-441F-B531-6FEBEB770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2E2D0A8-8D60-4277-83AA-EB16F4651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157C48F-5285-4FA8-8880-D82BB7E41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72566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BAB8D2-AF55-4D2B-94F8-A6DC436CD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A13FA4-F3EE-46C0-B10D-AC9C829A1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8C72FB7-DE4D-4037-83D0-FC9CD2DED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7D368FC-7294-4778-B976-E1B176DE7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71624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6B572E3-C3DC-4572-9DE5-83DC6DC16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0815447-5CD6-40BD-A9A2-56C54652F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0919CE5-03F3-49A5-90DE-AB66F56AA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5803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D0D16-09D2-4F55-8ACD-F4E2D2B58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FF5CC8-A11D-418A-9D00-8C1FC96BBE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C5446D0-F17D-4678-9534-316EB4CDD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F1D4B1-9A92-4598-AA46-83CAC4B5F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4F3DAEF-1A32-497B-8254-A7B78836A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4B0243-C90F-4B2F-92C0-0D17F8CE1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68187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1AD1F1-624E-4E79-A132-C9990D8CE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A9AD97A-F715-49E9-8420-D06FE69D5D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62F1B22-E9E7-421E-BCB9-809FCF9868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D0A925A-7FB4-4812-9793-0781150E8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8DCA51F-FDA5-4DF6-91C5-CED56CB12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C38C830-EAC5-4EEA-8398-A68F32BBB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41733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03F8B-1D92-40C8-A326-79C2A6B84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65834ED-1718-4585-BE55-F55876CAF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36E90C-F301-4C2D-B54C-0564DCAE4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80CE88-6BFC-433F-BB42-049CB1AA2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AE0418D-D35E-4DED-93D8-3355B629C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54958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4AC6D12-8002-4BCA-B742-C34FF8CE11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302B35-2803-45D3-A5F5-9F9FB00953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7F997A3-DA97-4033-8478-8C723B7BC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C8ACE0-0409-4FA4-BA6C-D6BA49218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651763-42B4-435B-BDE9-DEDF7A9C7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97981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58D611-474C-4899-B554-27A4719CF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5846E6-B28D-447F-96F9-14DCD3A7A1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C68A32-D846-4ED5-8513-B58D8406F2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FB937-CA97-4B86-8140-689F48AF8E1E}" type="datetimeFigureOut">
              <a:rPr lang="ru-UA" smtClean="0"/>
              <a:t>03.04.2024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1A3C12-73FB-4E20-9E87-A0D69A8BEA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52A9C1-DD0D-4A12-88C3-04354E7A8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A2880-1028-4672-8425-A97779AA26B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4350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wordwall.net/uk/resource/34110836/&#1084;&#1080;&#1089;&#1090;&#1077;&#1094;&#1090;&#1074;&#1086;/&#1074;&#1080;&#1076;&#1080;-&#1090;&#1077;&#1072;&#1090;&#1088;&#1091;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59or9yPSH0" TargetMode="Externa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59or9yPSH0" TargetMode="Externa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naurok.com.ua/test/muzichno-teatralni-zhanri-vodevil-opera-balet-2656018.html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упить картину У входа в театр Водевиль, Париж , Беро, Жан в Украине | Фото  и репродукция картины на холсте в интернет магазине Макросвит">
            <a:extLst>
              <a:ext uri="{FF2B5EF4-FFF2-40B4-BE49-F238E27FC236}">
                <a16:creationId xmlns:a16="http://schemas.microsoft.com/office/drawing/2014/main" id="{C0E95530-A8D6-4F2A-822B-FD3D06EB8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96A07DC2-1D26-4BCE-AA17-6F41C5F1D101}"/>
              </a:ext>
            </a:extLst>
          </p:cNvPr>
          <p:cNvSpPr/>
          <p:nvPr/>
        </p:nvSpPr>
        <p:spPr>
          <a:xfrm>
            <a:off x="9990972" y="142126"/>
            <a:ext cx="1919317" cy="642918"/>
          </a:xfrm>
          <a:prstGeom prst="roundRect">
            <a:avLst/>
          </a:prstGeom>
          <a:solidFill>
            <a:srgbClr val="FFCCF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Урок №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9D729250-6C6D-4611-9FEB-F274A206441D}"/>
              </a:ext>
            </a:extLst>
          </p:cNvPr>
          <p:cNvSpPr/>
          <p:nvPr/>
        </p:nvSpPr>
        <p:spPr>
          <a:xfrm>
            <a:off x="1401929" y="581962"/>
            <a:ext cx="2533833" cy="500066"/>
          </a:xfrm>
          <a:prstGeom prst="roundRect">
            <a:avLst/>
          </a:prstGeom>
          <a:solidFill>
            <a:srgbClr val="E2B7F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E665F503-9DBC-4F7F-B207-A8496CCE0E6A}"/>
              </a:ext>
            </a:extLst>
          </p:cNvPr>
          <p:cNvSpPr/>
          <p:nvPr/>
        </p:nvSpPr>
        <p:spPr>
          <a:xfrm>
            <a:off x="283759" y="160338"/>
            <a:ext cx="1571636" cy="500042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Дата: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2" name="AutoShape 24" descr="ÐÐ°ÑÑÐ¸Ð½ÐºÐ¸ Ð¿Ð¾ Ð·Ð°Ð¿ÑÐ¾ÑÑ Ð¾ÑÐµÐ½Ñ Ð²ÐµÑÐµÐ»Ð°Ñ ÐºÐ»Ð¸Ð¿Ð°ÑÑ">
            <a:extLst>
              <a:ext uri="{FF2B5EF4-FFF2-40B4-BE49-F238E27FC236}">
                <a16:creationId xmlns:a16="http://schemas.microsoft.com/office/drawing/2014/main" id="{9B9D9B03-8977-4813-9AA7-1F588AC33A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latin typeface="Arial" panose="020B0604020202020204" pitchFamily="34" charset="0"/>
            </a:endParaRPr>
          </a:p>
        </p:txBody>
      </p:sp>
      <p:sp>
        <p:nvSpPr>
          <p:cNvPr id="5133" name="AutoShape 29" descr="ÐÐ°ÑÑÐ¸Ð½ÐºÐ¸ Ð¿Ð¾ Ð·Ð°Ð¿ÑÐ¾ÑÑ Ð¿Ð°Ð·Ð»Ð¸  ÐºÐ»Ð¸Ð¿Ð°ÑÑ">
            <a:extLst>
              <a:ext uri="{FF2B5EF4-FFF2-40B4-BE49-F238E27FC236}">
                <a16:creationId xmlns:a16="http://schemas.microsoft.com/office/drawing/2014/main" id="{A265AA56-AEAD-4255-95FA-F19B317F22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latin typeface="Arial" panose="020B0604020202020204" pitchFamily="34" charset="0"/>
            </a:endParaRPr>
          </a:p>
        </p:txBody>
      </p:sp>
      <p:sp>
        <p:nvSpPr>
          <p:cNvPr id="5134" name="Дата 9">
            <a:extLst>
              <a:ext uri="{FF2B5EF4-FFF2-40B4-BE49-F238E27FC236}">
                <a16:creationId xmlns:a16="http://schemas.microsoft.com/office/drawing/2014/main" id="{BDD4045B-B30E-4979-A743-4337CA543C2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xfrm>
            <a:off x="1401763" y="631825"/>
            <a:ext cx="2678112" cy="428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02491FB-A729-41D8-AF89-213530A58400}" type="datetime4">
              <a:rPr lang="uk-UA" altLang="ru-RU" sz="2000" b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3 квітня 2024 р.</a:t>
            </a:fld>
            <a:endParaRPr lang="ru-RU" altLang="ru-RU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D253E550-F70F-4225-A486-0B7C7F947346}"/>
              </a:ext>
            </a:extLst>
          </p:cNvPr>
          <p:cNvSpPr/>
          <p:nvPr/>
        </p:nvSpPr>
        <p:spPr>
          <a:xfrm>
            <a:off x="103239" y="4941269"/>
            <a:ext cx="9538667" cy="1564664"/>
          </a:xfrm>
          <a:prstGeom prst="roundRect">
            <a:avLst/>
          </a:prstGeom>
          <a:solidFill>
            <a:srgbClr val="CCECF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Урок мистецтва за підручником Л. Масол, О. Гайдамака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E6365473-9AA5-41ED-A2A1-A32F00D8E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0900A226-1514-48A7-9FD4-3283799CB9A6}"/>
              </a:ext>
            </a:extLst>
          </p:cNvPr>
          <p:cNvSpPr/>
          <p:nvPr/>
        </p:nvSpPr>
        <p:spPr>
          <a:xfrm>
            <a:off x="119336" y="160194"/>
            <a:ext cx="11953328" cy="75216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Організаційний момент «Оперний настрій»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48DA676-2544-449D-946D-171CC392FCF1}"/>
              </a:ext>
            </a:extLst>
          </p:cNvPr>
          <p:cNvSpPr/>
          <p:nvPr/>
        </p:nvSpPr>
        <p:spPr>
          <a:xfrm>
            <a:off x="899652" y="1072556"/>
            <a:ext cx="10604090" cy="752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Добрий день! Уявіть, що на кілька хвилин ви стали оперним співаком або оперною співачкою. Зобразіть ваш настрій на обличчі</a:t>
            </a:r>
            <a:endParaRPr lang="ru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223B825-EC19-4213-B434-04688856FE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349" y="1984917"/>
            <a:ext cx="4905288" cy="4533869"/>
          </a:xfrm>
          <a:prstGeom prst="rect">
            <a:avLst/>
          </a:pr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40DF78B2-E537-4B65-9A33-3D7874DB51B4}"/>
              </a:ext>
            </a:extLst>
          </p:cNvPr>
          <p:cNvSpPr/>
          <p:nvPr/>
        </p:nvSpPr>
        <p:spPr>
          <a:xfrm>
            <a:off x="3008671" y="3115207"/>
            <a:ext cx="309716" cy="39820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F22F601-AD11-4BB2-8BCE-F0202921CC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9006" y="1984917"/>
            <a:ext cx="4665407" cy="4519198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241C020B-E049-4AA6-BBE3-0A119C8F3FB2}"/>
              </a:ext>
            </a:extLst>
          </p:cNvPr>
          <p:cNvSpPr/>
          <p:nvPr/>
        </p:nvSpPr>
        <p:spPr>
          <a:xfrm>
            <a:off x="9183330" y="2717001"/>
            <a:ext cx="1081548" cy="129456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61186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50026" y="149076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Актуалізація знань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E8082D-2209-43EA-AED2-7213104A7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458" y="1160667"/>
            <a:ext cx="6705600" cy="3533775"/>
          </a:xfrm>
          <a:prstGeom prst="rect">
            <a:avLst/>
          </a:prstGeom>
        </p:spPr>
      </p:pic>
      <p:pic>
        <p:nvPicPr>
          <p:cNvPr id="6146" name="Picture 2" descr="Підтримайте нашу ученицю 2-В класу Дубову Мішель / Новини / Комунальний  заклад Харківський ліцей №58 Харківської міської ради">
            <a:hlinkClick r:id="rId4"/>
            <a:extLst>
              <a:ext uri="{FF2B5EF4-FFF2-40B4-BE49-F238E27FC236}">
                <a16:creationId xmlns:a16="http://schemas.microsoft.com/office/drawing/2014/main" id="{32B726A4-2401-49F6-9BE4-FE3FC45D7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3321435"/>
            <a:ext cx="4419600" cy="163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5ABB016-7687-42DC-9493-2DD2CF58E777}"/>
              </a:ext>
            </a:extLst>
          </p:cNvPr>
          <p:cNvSpPr/>
          <p:nvPr/>
        </p:nvSpPr>
        <p:spPr>
          <a:xfrm>
            <a:off x="651387" y="5208778"/>
            <a:ext cx="113685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 ти знаєш види театру? </a:t>
            </a:r>
          </a:p>
          <a:p>
            <a:pPr algn="ctr"/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 твори для музичного театру ти вже знаєш? </a:t>
            </a:r>
          </a:p>
          <a:p>
            <a:pPr algn="ctr"/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 називається літературна основа опери та балету?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544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Мотивація знань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Казка Лесі Українки: &quot;З казочки дядька Лева&quot; (уривок з драми-казки «Лісова пісня»). Збірка поезій &quot;В дитячому крузі&quot; - Мала Сторінка">
            <a:extLst>
              <a:ext uri="{FF2B5EF4-FFF2-40B4-BE49-F238E27FC236}">
                <a16:creationId xmlns:a16="http://schemas.microsoft.com/office/drawing/2014/main" id="{798F11BF-8ADC-4A41-BEFB-269A08DC2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71" y="1155595"/>
            <a:ext cx="4171027" cy="527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6A9CE5E-A014-4B63-9081-233B74B5D804}"/>
              </a:ext>
            </a:extLst>
          </p:cNvPr>
          <p:cNvSpPr/>
          <p:nvPr/>
        </p:nvSpPr>
        <p:spPr>
          <a:xfrm>
            <a:off x="4999702" y="1072556"/>
            <a:ext cx="6887498" cy="5274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зображено на ілюстрації?</a:t>
            </a:r>
          </a:p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завжди легко розібратися в родинних зв'язках?</a:t>
            </a:r>
          </a:p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знаєте ви в своєї родини, хто кому доводиться і як хто називається?</a:t>
            </a:r>
          </a:p>
          <a:p>
            <a:pPr algn="ctr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спробуємо пояснити: теща, невістка, небіж, небога,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падчериця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братова,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золовка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шурин.</a:t>
            </a:r>
          </a:p>
          <a:p>
            <a:pPr algn="ctr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мистецтві теж є свої родини і в них також часом важко визначити, хто з ким рідня і в якій степені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рідства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перебуває. Сьогодні пропоную дослідити оперу і водевіль та дізнатися з якої вони мистецької родини і хто їх родичі. </a:t>
            </a:r>
            <a:endParaRPr lang="ru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791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A66B06E-499B-4FBA-93E3-0A5AF5D40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D4615911-0B9F-42C7-9910-351E84B65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987" y="1253331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8000" b="1" dirty="0">
                <a:latin typeface="Monotype Corsiva" panose="03010101010201010101" pitchFamily="66" charset="0"/>
              </a:rPr>
              <a:t>Музично-театральні жанри : водевіль, опера </a:t>
            </a:r>
            <a:endParaRPr lang="ru-UA" sz="8000" b="1" dirty="0">
              <a:latin typeface="Monotype Corsiva" panose="03010101010201010101" pitchFamily="66" charset="0"/>
            </a:endParaRPr>
          </a:p>
        </p:txBody>
      </p:sp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2B720346-2F08-400B-8532-DF2E70BC4A1F}"/>
              </a:ext>
            </a:extLst>
          </p:cNvPr>
          <p:cNvSpPr/>
          <p:nvPr/>
        </p:nvSpPr>
        <p:spPr>
          <a:xfrm>
            <a:off x="2359742" y="311308"/>
            <a:ext cx="6268063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Тема уроку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D0C658-ED08-4D8F-993A-D9F0947A7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0127" y="3518011"/>
            <a:ext cx="5612576" cy="325693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4D2BB2C-416A-4F4A-A8DA-8F37A3146A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310" y="3526668"/>
            <a:ext cx="3095625" cy="3276600"/>
          </a:xfrm>
          <a:prstGeom prst="rect">
            <a:avLst/>
          </a:prstGeom>
        </p:spPr>
      </p:pic>
      <p:pic>
        <p:nvPicPr>
          <p:cNvPr id="3074" name="Picture 2" descr="3,100+ Stage Acting Stock Illustrations, Royalty-Free Vector Graphics &amp;  Clip Art - iStock | Theatre stage acting, Woman on stage acting">
            <a:extLst>
              <a:ext uri="{FF2B5EF4-FFF2-40B4-BE49-F238E27FC236}">
                <a16:creationId xmlns:a16="http://schemas.microsoft.com/office/drawing/2014/main" id="{F78A1555-BC74-477E-8527-A5ACA2F86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5067" y="3526667"/>
            <a:ext cx="3256933" cy="32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711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кому родич?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AC6C740-0F11-48C6-9DF5-83DA0743F23B}"/>
              </a:ext>
            </a:extLst>
          </p:cNvPr>
          <p:cNvSpPr/>
          <p:nvPr/>
        </p:nvSpPr>
        <p:spPr>
          <a:xfrm>
            <a:off x="157315" y="1155596"/>
            <a:ext cx="616327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uk-UA" sz="22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Театр першим поєднав різні види мистецтва: літературу, музику, живопис. Трагедія і комедія є провідними жанрами як театру, так і літератури. У трагедії і споріднених із нею драмі й мелодрамі розігруються людські пристрасті, зображуються суперечності й конфлікти. У комедіях із гумором висміюють негативні риси й вади людей.</a:t>
            </a:r>
          </a:p>
          <a:p>
            <a:pPr indent="442913" algn="just"/>
            <a:r>
              <a:rPr lang="uk-UA" sz="22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Різновидом комедійного жанру і «</a:t>
            </a:r>
            <a:r>
              <a:rPr lang="uk-UA" sz="22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прадідусем</a:t>
            </a:r>
            <a:r>
              <a:rPr lang="uk-UA" sz="22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сучасної естради вважають </a:t>
            </a:r>
            <a:r>
              <a:rPr lang="uk-UA" sz="2200" b="1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водевіль</a:t>
            </a:r>
            <a:r>
              <a:rPr lang="uk-UA" sz="22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 ньому важливу роль відіграє музика: жартівливі куплети, інколи арії та дуети, танці. Але на відміну від своєї «молодшої сестри» оперети, де переважає спів, у водевілі все ж панує розмовна мова. Куплети співали на популярні мелодії, для них майже не писали музику.</a:t>
            </a:r>
          </a:p>
        </p:txBody>
      </p:sp>
      <p:pic>
        <p:nvPicPr>
          <p:cNvPr id="10242" name="Picture 2" descr="Характер театральних образів - Мистецтво. 6 клас. Кондратова">
            <a:extLst>
              <a:ext uri="{FF2B5EF4-FFF2-40B4-BE49-F238E27FC236}">
                <a16:creationId xmlns:a16="http://schemas.microsoft.com/office/drawing/2014/main" id="{1F7F57F8-E6BF-4E33-BAFA-FB4A609AF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904" y="1155596"/>
            <a:ext cx="5556781" cy="198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301C310C-2BED-4710-B979-5348019C3769}"/>
              </a:ext>
            </a:extLst>
          </p:cNvPr>
          <p:cNvSpPr/>
          <p:nvPr/>
        </p:nvSpPr>
        <p:spPr>
          <a:xfrm>
            <a:off x="7908757" y="3208942"/>
            <a:ext cx="2695074" cy="693821"/>
          </a:xfrm>
          <a:prstGeom prst="roundRect">
            <a:avLst/>
          </a:prstGeom>
          <a:solidFill>
            <a:srgbClr val="5BD4FF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Водевіль </a:t>
            </a:r>
            <a:endParaRPr lang="ru-UA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FC1E9BB-767A-486D-93D4-4A216B610E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904" y="4062192"/>
            <a:ext cx="5534518" cy="276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890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401052" y="208069"/>
            <a:ext cx="5926782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Виникнення водевілю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721AA08-24BB-469C-88BC-8C79EB15F5E3}"/>
              </a:ext>
            </a:extLst>
          </p:cNvPr>
          <p:cNvSpPr/>
          <p:nvPr/>
        </p:nvSpPr>
        <p:spPr>
          <a:xfrm>
            <a:off x="401052" y="947527"/>
            <a:ext cx="70398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2425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 самостійний жанр водевіль сформувався у Франції, де був заснований перший «Театр водевілю» 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XVIII ст. 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352425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Америці водевіль став вельми популярним видом розваг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початку 1880-х до початку 1930-х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З естрадно-циркових вистав виріс «мюзик-хол» і різні ефектні шоу.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Спектакль на воде — Википедия">
            <a:extLst>
              <a:ext uri="{FF2B5EF4-FFF2-40B4-BE49-F238E27FC236}">
                <a16:creationId xmlns:a16="http://schemas.microsoft.com/office/drawing/2014/main" id="{A7338C51-1CC5-422C-BB10-43CD52D55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284" y="208069"/>
            <a:ext cx="4539716" cy="336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Как это выглядело: Американский водевиль — Bird In Flight">
            <a:extLst>
              <a:ext uri="{FF2B5EF4-FFF2-40B4-BE49-F238E27FC236}">
                <a16:creationId xmlns:a16="http://schemas.microsoft.com/office/drawing/2014/main" id="{F8FD3E44-8E37-4F9F-A8B3-1164C260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774" y="3334005"/>
            <a:ext cx="4638373" cy="349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C33F91-B32A-4AF8-AA6B-8392313C8B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314" y="3625183"/>
            <a:ext cx="4983386" cy="30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040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332744" y="191745"/>
            <a:ext cx="624451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Український водевіль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EB6E135-B243-4A00-9F93-DE7580346BCA}"/>
              </a:ext>
            </a:extLst>
          </p:cNvPr>
          <p:cNvSpPr/>
          <p:nvPr/>
        </p:nvSpPr>
        <p:spPr>
          <a:xfrm>
            <a:off x="332744" y="1036761"/>
            <a:ext cx="63930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2425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водевілях Івана Котляревського, Михайла Старицького та інших класиків української літератури широко використовуються </a:t>
            </a:r>
            <a:r>
              <a:rPr lang="uk-UA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етнопобутова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тематика, фольклорні мотиви в музиці.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Михайло Старицький на острозькій сцені – Острозький замок">
            <a:extLst>
              <a:ext uri="{FF2B5EF4-FFF2-40B4-BE49-F238E27FC236}">
                <a16:creationId xmlns:a16="http://schemas.microsoft.com/office/drawing/2014/main" id="{1B83E71B-E9DD-4939-B632-470506820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038" y="191745"/>
            <a:ext cx="4991100" cy="362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Проня - Любов Гаккебуш, Голохвостий - Йосип Гірняк | Ф 66159 - Open Kurbas">
            <a:extLst>
              <a:ext uri="{FF2B5EF4-FFF2-40B4-BE49-F238E27FC236}">
                <a16:creationId xmlns:a16="http://schemas.microsoft.com/office/drawing/2014/main" id="{C63D6A89-864A-4EF2-A7B9-A4628C4FB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7" y="2975753"/>
            <a:ext cx="5147872" cy="377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Фільм «За двома зайцями» здобуде свою початкову, українську мову – ЗМІ">
            <a:extLst>
              <a:ext uri="{FF2B5EF4-FFF2-40B4-BE49-F238E27FC236}">
                <a16:creationId xmlns:a16="http://schemas.microsoft.com/office/drawing/2014/main" id="{293E6323-3879-40D8-8711-B4F46B585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758" y="3429000"/>
            <a:ext cx="5807242" cy="3273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088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Пригадайте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B0C6721-B544-4D36-BF22-94946FC57B60}"/>
              </a:ext>
            </a:extLst>
          </p:cNvPr>
          <p:cNvSpPr/>
          <p:nvPr/>
        </p:nvSpPr>
        <p:spPr>
          <a:xfrm>
            <a:off x="368969" y="1155596"/>
            <a:ext cx="1159844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just"/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Пригадай, із яких видів мистецтва складається опера. </a:t>
            </a:r>
          </a:p>
          <a:p>
            <a:pPr indent="449263" algn="just"/>
            <a:endParaRPr lang="uk-UA" sz="2400" dirty="0">
              <a:solidFill>
                <a:srgbClr val="292B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endParaRPr lang="uk-UA" sz="2400" b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endParaRPr lang="uk-UA" sz="2400" dirty="0">
              <a:solidFill>
                <a:srgbClr val="292B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endParaRPr lang="uk-UA" sz="2400" b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endParaRPr lang="uk-UA" sz="2400" dirty="0">
              <a:solidFill>
                <a:srgbClr val="292B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endParaRPr lang="uk-UA" sz="2400" b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Назви складові частини балету. Чим вони різняться?</a:t>
            </a:r>
          </a:p>
          <a:p>
            <a:pPr indent="449263" algn="just"/>
            <a:endParaRPr lang="uk-UA" sz="2400" dirty="0">
              <a:solidFill>
                <a:srgbClr val="292B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endParaRPr lang="uk-UA" sz="2400" b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endParaRPr lang="uk-UA" sz="2400" b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endParaRPr lang="uk-UA" sz="2400" b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263" algn="just"/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Поясни, як ти розумієш слова з балетної абетки: кордебалет, па-де-де, па-де-</a:t>
            </a:r>
            <a:r>
              <a:rPr lang="uk-UA" sz="2400" b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труа</a:t>
            </a:r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49263" algn="just"/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 називають сольні номери й дует танцівників у балеті?</a:t>
            </a:r>
          </a:p>
        </p:txBody>
      </p:sp>
      <p:pic>
        <p:nvPicPr>
          <p:cNvPr id="13314" name="Picture 2" descr="У МУЗИЧНОМУ ТЕАТРІ: ОПЕРА - Взаємодія музики з іншими видами мистецтв -  Музичне мистетство 5 клас - Масол Л.В. - підручник - Синиця 2013 рік">
            <a:extLst>
              <a:ext uri="{FF2B5EF4-FFF2-40B4-BE49-F238E27FC236}">
                <a16:creationId xmlns:a16="http://schemas.microsoft.com/office/drawing/2014/main" id="{FF3BD9A9-F912-472A-B7A1-5CBA98B6F1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51" b="4916"/>
          <a:stretch/>
        </p:blipFill>
        <p:spPr bwMode="auto">
          <a:xfrm>
            <a:off x="2717176" y="1617849"/>
            <a:ext cx="7884401" cy="202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Герої дитячих книжок - Підручник - Мистецтво 1 клас - О. В. Калініченко -  Освіта 2018">
            <a:extLst>
              <a:ext uri="{FF2B5EF4-FFF2-40B4-BE49-F238E27FC236}">
                <a16:creationId xmlns:a16="http://schemas.microsoft.com/office/drawing/2014/main" id="{D0673A11-715B-4F5B-872E-6BD12F5CD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87" y="4203932"/>
            <a:ext cx="7056272" cy="132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72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386049" y="279769"/>
            <a:ext cx="6307395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Жанри музичного театру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EF345F2-19CF-4999-BB75-F07504CC019A}"/>
              </a:ext>
            </a:extLst>
          </p:cNvPr>
          <p:cNvSpPr/>
          <p:nvPr/>
        </p:nvSpPr>
        <p:spPr>
          <a:xfrm>
            <a:off x="433137" y="1155596"/>
            <a:ext cx="566286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just"/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Вистави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музичного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театру за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змістом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поділяють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епічні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ліричні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героїчні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драматичні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комічні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поєднання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лірико-драматичні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Для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різновиди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жанрів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балет-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казка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опера-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казка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263" algn="just"/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Жанром-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гібридом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поєднує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найпоширеніших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жанрів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музичного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театру, є </a:t>
            </a:r>
            <a:r>
              <a:rPr lang="ru-RU" sz="2400" b="1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опера-балет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вокалу й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хореографії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посилюють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виразність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один одного, і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вистава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грати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всіма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барвами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мистецької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палітри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pic>
        <p:nvPicPr>
          <p:cNvPr id="14338" name="Picture 2" descr="Культурні експедиції: Національна опера у березні">
            <a:extLst>
              <a:ext uri="{FF2B5EF4-FFF2-40B4-BE49-F238E27FC236}">
                <a16:creationId xmlns:a16="http://schemas.microsoft.com/office/drawing/2014/main" id="{232FD61E-53FD-41ED-AFBF-335A00586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3604735"/>
            <a:ext cx="4896100" cy="314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Балет Білосніжка та семеро гномів | Діти в місті Дніпро">
            <a:extLst>
              <a:ext uri="{FF2B5EF4-FFF2-40B4-BE49-F238E27FC236}">
                <a16:creationId xmlns:a16="http://schemas.microsoft.com/office/drawing/2014/main" id="{AEB41441-F70A-44CB-AF97-D6D9F7A09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621" y="208069"/>
            <a:ext cx="5112507" cy="339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718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Секрети жанру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FFF0E58-E7F2-4F33-B6AF-6F719FC57D19}"/>
              </a:ext>
            </a:extLst>
          </p:cNvPr>
          <p:cNvSpPr/>
          <p:nvPr/>
        </p:nvSpPr>
        <p:spPr>
          <a:xfrm>
            <a:off x="352926" y="1230762"/>
            <a:ext cx="116547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2425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Зазирнемо за лаштунки і дізнаємося про секрети цього жанру на прикладі опери й балету «Дитя і чари» Моріса Жозефа </a:t>
            </a:r>
            <a:r>
              <a:rPr lang="uk-UA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Равеля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352425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Французький композитор уточнив жанр свого твору: лірична фантазія. У чому його фантастичність?</a:t>
            </a:r>
          </a:p>
        </p:txBody>
      </p:sp>
      <p:pic>
        <p:nvPicPr>
          <p:cNvPr id="8194" name="Picture 2" descr="https://uahistory.co/pidruchniki/textbook-special-needs-educational-h54.1-h54.2-art-integrated-course-6-class-2023-masol-part2/textbook-special-needs-educational-h54.1-h54.2-art-6-class-2023-masol-part2.files/image109.jpg">
            <a:extLst>
              <a:ext uri="{FF2B5EF4-FFF2-40B4-BE49-F238E27FC236}">
                <a16:creationId xmlns:a16="http://schemas.microsoft.com/office/drawing/2014/main" id="{3FBE674C-9A11-432F-902C-358CF85E8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271" y="2800422"/>
            <a:ext cx="8918834" cy="348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5D4783C-669E-4E6B-AEB1-5E744226852F}"/>
              </a:ext>
            </a:extLst>
          </p:cNvPr>
          <p:cNvSpPr/>
          <p:nvPr/>
        </p:nvSpPr>
        <p:spPr>
          <a:xfrm>
            <a:off x="3663108" y="6373545"/>
            <a:ext cx="551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0" dirty="0">
                <a:solidFill>
                  <a:srgbClr val="292B2C"/>
                </a:solidFill>
                <a:effectLst/>
                <a:latin typeface="Roboto"/>
              </a:rPr>
              <a:t>Сцена з опери-балету «Дитя і </a:t>
            </a:r>
            <a:r>
              <a:rPr lang="ru-RU" b="1" i="0" dirty="0" err="1">
                <a:solidFill>
                  <a:srgbClr val="292B2C"/>
                </a:solidFill>
                <a:effectLst/>
                <a:latin typeface="Roboto"/>
              </a:rPr>
              <a:t>чари</a:t>
            </a:r>
            <a:r>
              <a:rPr lang="ru-RU" b="1" i="0" dirty="0">
                <a:solidFill>
                  <a:srgbClr val="292B2C"/>
                </a:solidFill>
                <a:effectLst/>
                <a:latin typeface="Roboto"/>
              </a:rPr>
              <a:t>» М. Равеля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414347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Сприймання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творів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мистецтва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Мультимедиа в Интернете 1" title="Дитя і чари фр2">
            <a:hlinkClick r:id="" action="ppaction://media"/>
            <a:extLst>
              <a:ext uri="{FF2B5EF4-FFF2-40B4-BE49-F238E27FC236}">
                <a16:creationId xmlns:a16="http://schemas.microsoft.com/office/drawing/2014/main" id="{37D9E428-A72E-46D5-BF7D-544F87DDF20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275460" y="1017472"/>
            <a:ext cx="10258814" cy="577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506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Аналіз мистецького втору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82D87F-DEA3-460A-846D-DC001FB35E64}"/>
              </a:ext>
            </a:extLst>
          </p:cNvPr>
          <p:cNvSpPr/>
          <p:nvPr/>
        </p:nvSpPr>
        <p:spPr>
          <a:xfrm>
            <a:off x="513348" y="1155596"/>
            <a:ext cx="1167865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2425" algn="just"/>
            <a:r>
              <a:rPr lang="uk-UA" sz="22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Згідно з лібрето у творі </a:t>
            </a:r>
            <a:r>
              <a:rPr lang="uk-UA" sz="22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оповідається</a:t>
            </a:r>
            <a:r>
              <a:rPr lang="uk-UA" sz="22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неслухняного хлопчика, якого насварила мама. У розпачі він намагається зламати все навкруги: розбиває посуд, рве книги, ранить білочку... Під час сну навколишній світ невпізнанно перетворюється. Речі починають оживати, співати й танцювати... Наш герой дивується перевтіленням зазвичай мовчазних речей — чайника, крісла. Як цікаво погратися з ними, включитися в цей фантастичний кумедний танець! Завершується вистава загальним хором персонажів, які пробачили бешкетнику всі його витівки.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Музика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сповнена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динаміки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контрастів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оркестрової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звукозображальності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Ніби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випадково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вривається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звучання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джаз-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бенду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Задум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вимагає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неймовірної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сценографії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фантастичних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костюмів</a:t>
            </a:r>
            <a:r>
              <a:rPr lang="ru-RU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52425" algn="just"/>
            <a:endParaRPr lang="uk-UA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Музичне мистецтво. Чарівна Франція - Мистецтво. 4 клас. Калініченко">
            <a:extLst>
              <a:ext uri="{FF2B5EF4-FFF2-40B4-BE49-F238E27FC236}">
                <a16:creationId xmlns:a16="http://schemas.microsoft.com/office/drawing/2014/main" id="{5067087A-E0D5-4C46-9932-DE3A80AE4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095" y="4033015"/>
            <a:ext cx="5197641" cy="26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366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Слухання музики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B6EC556-0474-44F1-96D8-278023AABC39}"/>
              </a:ext>
            </a:extLst>
          </p:cNvPr>
          <p:cNvSpPr/>
          <p:nvPr/>
        </p:nvSpPr>
        <p:spPr>
          <a:xfrm>
            <a:off x="352926" y="1155596"/>
            <a:ext cx="118390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Моріс Жозеф </a:t>
            </a:r>
            <a:r>
              <a:rPr lang="uk-UA" sz="2000" b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Равель</a:t>
            </a:r>
            <a:r>
              <a:rPr lang="uk-UA" sz="20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Опера-балет «Дитя і чари» (фрагменти).</a:t>
            </a:r>
          </a:p>
          <a:p>
            <a:pPr algn="ctr"/>
            <a:r>
              <a:rPr lang="uk-UA" sz="20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 за допомогою музичних інтонацій і танцювальної пластики втілено характер головного персонажа, образи побутових речей? Як композитор поєднав риси опери й балету?</a:t>
            </a:r>
          </a:p>
        </p:txBody>
      </p:sp>
      <p:pic>
        <p:nvPicPr>
          <p:cNvPr id="3" name="Мультимедиа в Интернете 2" title="Дитя і чари фр2">
            <a:hlinkClick r:id="" action="ppaction://media"/>
            <a:extLst>
              <a:ext uri="{FF2B5EF4-FFF2-40B4-BE49-F238E27FC236}">
                <a16:creationId xmlns:a16="http://schemas.microsoft.com/office/drawing/2014/main" id="{75B61C1E-52EA-4CB7-B29F-19848071BC0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727158" y="2171259"/>
            <a:ext cx="8117305" cy="456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46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Мистецький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словничок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CFBD74-9FBB-4CCB-A2C2-B4A9740AA232}"/>
              </a:ext>
            </a:extLst>
          </p:cNvPr>
          <p:cNvSpPr/>
          <p:nvPr/>
        </p:nvSpPr>
        <p:spPr>
          <a:xfrm>
            <a:off x="368969" y="1155596"/>
            <a:ext cx="6096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just"/>
            <a:r>
              <a:rPr lang="uk-UA" sz="2400" b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Водевіль</a:t>
            </a:r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різновид легкої комедії з куплетами, які виконуються під музику.</a:t>
            </a:r>
          </a:p>
          <a:p>
            <a:pPr indent="449263" algn="just"/>
            <a:r>
              <a:rPr lang="uk-UA" sz="2400" b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Комедія</a:t>
            </a:r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(дав.-гр. — веселощі, весела процесія) — драматичний твір, жанр театру, у якому засобами гумору та сатири викриваються негативні суспільні та побутові явища.</a:t>
            </a:r>
          </a:p>
          <a:p>
            <a:pPr indent="449263" algn="just"/>
            <a:r>
              <a:rPr lang="uk-UA" sz="2400" b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Мюзик-хол</a:t>
            </a:r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вид театральної розваги, що включає суміш популярних пісень, комічних і спеціальних розважальних актів.</a:t>
            </a:r>
          </a:p>
          <a:p>
            <a:pPr indent="449263" algn="just"/>
            <a:r>
              <a:rPr lang="uk-UA" sz="2400" b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Опера-балет</a:t>
            </a:r>
            <a:r>
              <a:rPr lang="uk-UA" sz="2400" b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музично-театральний жанр, драма, виражена засобами вокальної та інструментальної музики, хореографії.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F9DE41D-D5A8-426E-98C9-BA7FB116DE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9106" y="1055811"/>
            <a:ext cx="4733925" cy="27146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F97EB3-9292-47E6-ABE2-F7359EAF2A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3095" y="3842605"/>
            <a:ext cx="4572000" cy="294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293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Узагальнюємо вивчене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0620F96-3746-463A-BEDF-AB07485BAE2D}"/>
              </a:ext>
            </a:extLst>
          </p:cNvPr>
          <p:cNvSpPr/>
          <p:nvPr/>
        </p:nvSpPr>
        <p:spPr>
          <a:xfrm>
            <a:off x="336883" y="1155596"/>
            <a:ext cx="1166261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6100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Як збагатилися твої знання про музичні жанри? Назви риси водевілю, мюзик-холу.</a:t>
            </a:r>
          </a:p>
          <a:p>
            <a:pPr indent="546100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Порівняй складники опери й балету, </a:t>
            </a:r>
            <a:r>
              <a:rPr lang="uk-UA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аналогії:</a:t>
            </a:r>
          </a:p>
          <a:p>
            <a:pPr indent="546100" algn="just"/>
            <a:r>
              <a:rPr lang="uk-UA" sz="2400" b="0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арія — варіація,</a:t>
            </a:r>
            <a:endParaRPr lang="uk-UA" sz="24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400" b="0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па-де-де — ...,</a:t>
            </a:r>
            <a:endParaRPr lang="uk-UA" sz="24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400" b="0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хор — кордебалет,</a:t>
            </a:r>
            <a:endParaRPr lang="uk-UA" sz="24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400" b="0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па-де-</a:t>
            </a:r>
            <a:r>
              <a:rPr lang="uk-UA" sz="2400" b="0" i="1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труа</a:t>
            </a:r>
            <a:r>
              <a:rPr lang="uk-UA" sz="2400" b="0" i="1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...</a:t>
            </a:r>
            <a:endParaRPr lang="uk-UA" sz="24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Поміркуй, що потрібно зробити, щоб зацікавити однолітків оперою і балетом. Організуй дискусію в соціальній мережі або </a:t>
            </a:r>
            <a:r>
              <a:rPr lang="uk-UA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челендж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«Чому ми любимо/не любимо оперу й балет».</a:t>
            </a:r>
          </a:p>
        </p:txBody>
      </p:sp>
    </p:spTree>
    <p:extLst>
      <p:ext uri="{BB962C8B-B14F-4D97-AF65-F5344CB8AC3E}">
        <p14:creationId xmlns:p14="http://schemas.microsoft.com/office/powerpoint/2010/main" val="4276947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Досліджуємо твори </a:t>
            </a:r>
            <a:r>
              <a:rPr lang="uk-UA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мистетцва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76650DA-270C-4A61-9138-B49BB9FB6ACB}"/>
              </a:ext>
            </a:extLst>
          </p:cNvPr>
          <p:cNvSpPr/>
          <p:nvPr/>
        </p:nvSpPr>
        <p:spPr>
          <a:xfrm>
            <a:off x="401053" y="1155596"/>
            <a:ext cx="11678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2425" algn="just"/>
            <a:r>
              <a:rPr lang="uk-UA" sz="2400" b="1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Самостійне дослідження, </a:t>
            </a:r>
            <a:r>
              <a:rPr lang="uk-UA" sz="2400" b="1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медіапошук</a:t>
            </a:r>
            <a:endParaRPr lang="uk-UA" sz="24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52425" algn="just"/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Досліди, які музичні інструменти зображені на численних натюрмортах </a:t>
            </a:r>
            <a:r>
              <a:rPr lang="uk-UA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Еварісто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Баскеніса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Які з них вийшли з ужитку, а які лунають і в наш час?</a:t>
            </a:r>
          </a:p>
        </p:txBody>
      </p:sp>
      <p:pic>
        <p:nvPicPr>
          <p:cNvPr id="16386" name="Picture 2" descr="Еварісто Баскеніс — Вікіпедія">
            <a:extLst>
              <a:ext uri="{FF2B5EF4-FFF2-40B4-BE49-F238E27FC236}">
                <a16:creationId xmlns:a16="http://schemas.microsoft.com/office/drawing/2014/main" id="{6B901928-48F5-49AB-AAED-39BD77E8F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95" y="2355925"/>
            <a:ext cx="5952278" cy="405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Натюрморт — Вікіпедія">
            <a:extLst>
              <a:ext uri="{FF2B5EF4-FFF2-40B4-BE49-F238E27FC236}">
                <a16:creationId xmlns:a16="http://schemas.microsoft.com/office/drawing/2014/main" id="{698A4622-D78B-48FE-A6DD-9B6B20401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673" y="2355925"/>
            <a:ext cx="5833096" cy="405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34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Діємо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творчо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3A6240A-BA02-4EA9-BBE0-CBFA44CF7DBC}"/>
              </a:ext>
            </a:extLst>
          </p:cNvPr>
          <p:cNvSpPr/>
          <p:nvPr/>
        </p:nvSpPr>
        <p:spPr>
          <a:xfrm>
            <a:off x="492042" y="1192733"/>
            <a:ext cx="116999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2425" algn="just"/>
            <a:r>
              <a:rPr lang="uk-UA" sz="2400" b="1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Гра «Оживи музичний натюрморт»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за ілюстраціями з підручника різними способами: </a:t>
            </a:r>
            <a:r>
              <a:rPr lang="uk-UA" sz="2400" b="0" i="0" dirty="0" err="1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сторителінг</a:t>
            </a:r>
            <a:r>
              <a:rPr lang="uk-UA" sz="2400" b="0" i="0" dirty="0">
                <a:solidFill>
                  <a:srgbClr val="292B2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пантоміма, сценка-діалог зображених інструментів, імпровізація мелодій-характеристик персонажів натюрмортів, гра в шумовому оркестрі</a:t>
            </a:r>
          </a:p>
        </p:txBody>
      </p:sp>
      <p:pic>
        <p:nvPicPr>
          <p:cNvPr id="9218" name="Picture 2" descr="https://uahistory.co/pidruchniki/textbook-special-needs-educational-h54.1-h54.2-art-integrated-course-6-class-2023-masol-part2/textbook-special-needs-educational-h54.1-h54.2-art-6-class-2023-masol-part2.files/image110.jpg">
            <a:extLst>
              <a:ext uri="{FF2B5EF4-FFF2-40B4-BE49-F238E27FC236}">
                <a16:creationId xmlns:a16="http://schemas.microsoft.com/office/drawing/2014/main" id="{E198C176-0EB3-40D3-921D-3C04DCC96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453" y="2638268"/>
            <a:ext cx="6470233" cy="387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642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B7B8095-4E23-46CA-96E8-51AF0F5E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CA99F80-2F25-4E90-B1A4-6227AA57ADF4}"/>
              </a:ext>
            </a:extLst>
          </p:cNvPr>
          <p:cNvSpPr/>
          <p:nvPr/>
        </p:nvSpPr>
        <p:spPr>
          <a:xfrm>
            <a:off x="2094271" y="208069"/>
            <a:ext cx="8318089" cy="739458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Тестування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Онлайн-тести від «Всеосвіти» як інструмент для організації ефективної  цифрової взаємодії із здобувачами освіти">
            <a:extLst>
              <a:ext uri="{FF2B5EF4-FFF2-40B4-BE49-F238E27FC236}">
                <a16:creationId xmlns:a16="http://schemas.microsoft.com/office/drawing/2014/main" id="{B40B0593-796F-4F18-AEAB-CE9011128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129" y="1304925"/>
            <a:ext cx="7419975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Підтримайте нашу ученицю 2-В класу Дубову Мішель / Новини / Комунальний  заклад Харківський ліцей №58 Харківської міської ради">
            <a:hlinkClick r:id="rId4"/>
            <a:extLst>
              <a:ext uri="{FF2B5EF4-FFF2-40B4-BE49-F238E27FC236}">
                <a16:creationId xmlns:a16="http://schemas.microsoft.com/office/drawing/2014/main" id="{6E766A0F-AD62-446E-A202-4F920F9CD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474" y="4286731"/>
            <a:ext cx="4419600" cy="163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781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Светло коричневый фон Изображения – скачать бесплатно на Freepik">
            <a:extLst>
              <a:ext uri="{FF2B5EF4-FFF2-40B4-BE49-F238E27FC236}">
                <a16:creationId xmlns:a16="http://schemas.microsoft.com/office/drawing/2014/main" id="{05D7ED57-9DD8-44BD-912A-41C3FBD7F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33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AutoShape 24" descr="ÐÐ°ÑÑÐ¸Ð½ÐºÐ¸ Ð¿Ð¾ Ð·Ð°Ð¿ÑÐ¾ÑÑ Ð¾ÑÐµÐ½Ñ Ð²ÐµÑÐµÐ»Ð°Ñ ÐºÐ»Ð¸Ð¿Ð°ÑÑ"/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291" name="AutoShape 29" descr="ÐÐ°ÑÑÐ¸Ð½ÐºÐ¸ Ð¿Ð¾ Ð·Ð°Ð¿ÑÐ¾ÑÑ Ð¿Ð°Ð·Ð»Ð¸  ÐºÐ»Ð¸Ð¿Ð°ÑÑ"/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064739" y="160338"/>
            <a:ext cx="5429288" cy="642942"/>
          </a:xfrm>
          <a:prstGeom prst="roundRect">
            <a:avLst/>
          </a:prstGeom>
          <a:solidFill>
            <a:srgbClr val="FFDCB9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Рефлексія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5" name="Picture 3" descr="C:\Users\777\Downloads\182119284_2887768708165333_6733589886688264747_n-removebg-previe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1068388"/>
            <a:ext cx="5260975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4" descr="C:\Users\777\Downloads\182824950_2887768714831999_7110078075793800698_n-removebg-preview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713" y="1068388"/>
            <a:ext cx="5253037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4338" y="1833563"/>
            <a:ext cx="4392612" cy="936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Я все зрозумів/</a:t>
            </a:r>
            <a:r>
              <a:rPr lang="uk-UA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ла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 з уроку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4338" y="3870325"/>
            <a:ext cx="4392612" cy="935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Я нічого не зрозумів/</a:t>
            </a:r>
            <a:r>
              <a:rPr lang="uk-UA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ла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9888" y="5745163"/>
            <a:ext cx="4392612" cy="936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Урок був нормальний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269038" y="5732463"/>
            <a:ext cx="4391025" cy="936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На уроці було не цікаво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240463" y="3732213"/>
            <a:ext cx="4392612" cy="935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Урок мені дуже сподобався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40463" y="1814513"/>
            <a:ext cx="4392612" cy="936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У мене залишились запитання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84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796</Words>
  <Application>Microsoft Office PowerPoint</Application>
  <PresentationFormat>Широкоэкранный</PresentationFormat>
  <Paragraphs>85</Paragraphs>
  <Slides>20</Slides>
  <Notes>2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Monotype Corsiva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777</dc:creator>
  <cp:lastModifiedBy>777</cp:lastModifiedBy>
  <cp:revision>17</cp:revision>
  <dcterms:created xsi:type="dcterms:W3CDTF">2024-04-03T03:27:13Z</dcterms:created>
  <dcterms:modified xsi:type="dcterms:W3CDTF">2024-04-03T04:55:32Z</dcterms:modified>
</cp:coreProperties>
</file>