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66" r:id="rId3"/>
    <p:sldId id="267" r:id="rId4"/>
    <p:sldId id="257" r:id="rId5"/>
    <p:sldId id="261" r:id="rId6"/>
    <p:sldId id="264" r:id="rId7"/>
    <p:sldId id="265" r:id="rId8"/>
    <p:sldId id="263" r:id="rId9"/>
    <p:sldId id="262" r:id="rId10"/>
    <p:sldId id="268" r:id="rId11"/>
    <p:sldId id="260" r:id="rId12"/>
    <p:sldId id="258" r:id="rId13"/>
    <p:sldId id="270" r:id="rId14"/>
    <p:sldId id="271" r:id="rId15"/>
    <p:sldId id="272" r:id="rId16"/>
    <p:sldId id="273" r:id="rId17"/>
    <p:sldId id="259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50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1665F-C611-45AE-9B23-1A9195680637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74FCC-E107-4327-B55A-6F5F6B4995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1665F-C611-45AE-9B23-1A9195680637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74FCC-E107-4327-B55A-6F5F6B4995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1665F-C611-45AE-9B23-1A9195680637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74FCC-E107-4327-B55A-6F5F6B4995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1665F-C611-45AE-9B23-1A9195680637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74FCC-E107-4327-B55A-6F5F6B4995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1665F-C611-45AE-9B23-1A9195680637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74FCC-E107-4327-B55A-6F5F6B4995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1665F-C611-45AE-9B23-1A9195680637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74FCC-E107-4327-B55A-6F5F6B4995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1665F-C611-45AE-9B23-1A9195680637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74FCC-E107-4327-B55A-6F5F6B4995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1665F-C611-45AE-9B23-1A9195680637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74FCC-E107-4327-B55A-6F5F6B4995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1665F-C611-45AE-9B23-1A9195680637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74FCC-E107-4327-B55A-6F5F6B4995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1665F-C611-45AE-9B23-1A9195680637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74FCC-E107-4327-B55A-6F5F6B4995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1665F-C611-45AE-9B23-1A9195680637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574FCC-E107-4327-B55A-6F5F6B4995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1665F-C611-45AE-9B23-1A9195680637}" type="datetimeFigureOut">
              <a:rPr lang="ru-RU" smtClean="0"/>
              <a:pPr/>
              <a:t>05.05.2014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574FCC-E107-4327-B55A-6F5F6B4995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 ?><Relationships xmlns="http://schemas.openxmlformats.org/package/2006/relationships"><Relationship Id="rId2" Target="../media/image2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2" Target="../media/image2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2" Target="../media/image2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5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media/image24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26.jpeg" Type="http://schemas.openxmlformats.org/officeDocument/2006/relationships/image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27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28.jpeg" Type="http://schemas.openxmlformats.org/officeDocument/2006/relationships/image"/></Relationships>
</file>

<file path=ppt/slides/_rels/slide18.xml.rels><?xml version="1.0" encoding="UTF-8" standalone="yes" ?><Relationships xmlns="http://schemas.openxmlformats.org/package/2006/relationships"><Relationship Id="rId3" Target="../media/image30.jpeg" Type="http://schemas.openxmlformats.org/officeDocument/2006/relationships/image"/><Relationship Id="rId2" Target="../media/image29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31.jpeg" Type="http://schemas.openxmlformats.org/officeDocument/2006/relationships/image"/></Relationships>
</file>

<file path=ppt/slides/_rels/slide19.xml.rels><?xml version="1.0" encoding="UTF-8" standalone="yes" ?><Relationships xmlns="http://schemas.openxmlformats.org/package/2006/relationships"><Relationship Id="rId3" Target="../media/image33.jpeg" Type="http://schemas.openxmlformats.org/officeDocument/2006/relationships/image"/><Relationship Id="rId2" Target="../media/image32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34.jpeg" Type="http://schemas.openxmlformats.org/officeDocument/2006/relationships/image"/></Relationships>
</file>

<file path=ppt/slides/_rels/slide2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0.xml.rels><?xml version="1.0" encoding="UTF-8" standalone="yes" ?><Relationships xmlns="http://schemas.openxmlformats.org/package/2006/relationships"><Relationship Id="rId3" Target="../media/image35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 ?><Relationships xmlns="http://schemas.openxmlformats.org/package/2006/relationships"><Relationship Id="rId2" Target="../media/image3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6.jpeg" Type="http://schemas.openxmlformats.org/officeDocument/2006/relationships/image"/></Relationships>
</file>

<file path=ppt/slides/_rels/slide5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media/image7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9.jpeg" Type="http://schemas.openxmlformats.org/officeDocument/2006/relationships/image"/></Relationships>
</file>

<file path=ppt/slides/_rels/slide6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10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2.jpeg" Type="http://schemas.openxmlformats.org/officeDocument/2006/relationships/image"/></Relationships>
</file>

<file path=ppt/slides/_rels/slide7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5.jpeg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media/image16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8.jpeg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3" Target="../media/image20.jpeg" Type="http://schemas.openxmlformats.org/officeDocument/2006/relationships/image"/><Relationship Id="rId2" Target="../media/image19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21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42844" y="2500306"/>
            <a:ext cx="7929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9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Стан неба</a:t>
            </a:r>
            <a:endParaRPr lang="uk-UA" sz="9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214282" y="214290"/>
            <a:ext cx="8715436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Вгадай, де живуть тварини</a:t>
            </a:r>
            <a:endParaRPr lang="uk-UA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142984"/>
            <a:ext cx="4429156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142984"/>
            <a:ext cx="4286280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857356" y="785794"/>
            <a:ext cx="5429288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8000" b="1" dirty="0" smtClean="0">
                <a:latin typeface="Times New Roman" pitchFamily="18" charset="0"/>
                <a:cs typeface="Times New Roman" pitchFamily="18" charset="0"/>
              </a:rPr>
              <a:t>Тварини</a:t>
            </a:r>
            <a:endParaRPr lang="uk-UA" sz="8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2844" y="4143380"/>
            <a:ext cx="4429156" cy="20717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8000" b="1" dirty="0" smtClean="0">
                <a:latin typeface="Times New Roman" pitchFamily="18" charset="0"/>
                <a:cs typeface="Times New Roman" pitchFamily="18" charset="0"/>
              </a:rPr>
              <a:t>Свійські</a:t>
            </a:r>
            <a:r>
              <a:rPr lang="uk-UA" sz="7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714876" y="4143380"/>
            <a:ext cx="4286280" cy="20717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8000" b="1" dirty="0" smtClean="0">
                <a:latin typeface="Times New Roman" pitchFamily="18" charset="0"/>
                <a:cs typeface="Times New Roman" pitchFamily="18" charset="0"/>
              </a:rPr>
              <a:t>Дикі</a:t>
            </a:r>
            <a:endParaRPr lang="uk-UA" sz="8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16200000" flipH="1">
            <a:off x="5607851" y="2464587"/>
            <a:ext cx="1643074" cy="1285884"/>
          </a:xfrm>
          <a:prstGeom prst="straightConnector1">
            <a:avLst/>
          </a:prstGeom>
          <a:ln w="1016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>
            <a:off x="1964513" y="2536025"/>
            <a:ext cx="1785950" cy="1285884"/>
          </a:xfrm>
          <a:prstGeom prst="straightConnector1">
            <a:avLst/>
          </a:prstGeom>
          <a:ln w="1016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Скругленный прямоугольник 3"/>
          <p:cNvSpPr/>
          <p:nvPr/>
        </p:nvSpPr>
        <p:spPr>
          <a:xfrm>
            <a:off x="7072330" y="6357958"/>
            <a:ext cx="1928826" cy="357190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" name="TextBox 4"/>
          <p:cNvSpPr txBox="1"/>
          <p:nvPr/>
        </p:nvSpPr>
        <p:spPr>
          <a:xfrm>
            <a:off x="5143504" y="5357826"/>
            <a:ext cx="38576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Олень</a:t>
            </a:r>
            <a:endParaRPr lang="uk-UA" sz="9600" b="1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071670" y="5357826"/>
            <a:ext cx="65722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Лисиця</a:t>
            </a:r>
            <a:endParaRPr lang="uk-UA" sz="96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0" y="5429264"/>
            <a:ext cx="8643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Ведмідь</a:t>
            </a:r>
            <a:endParaRPr lang="uk-UA" sz="96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071546"/>
            <a:ext cx="4000528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4000504"/>
            <a:ext cx="4214842" cy="271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071546"/>
            <a:ext cx="4214842" cy="3021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000100" y="0"/>
            <a:ext cx="64294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Повідомлення</a:t>
            </a:r>
            <a:endParaRPr lang="uk-UA" sz="6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357422" y="2214554"/>
            <a:ext cx="4786346" cy="285752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8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Твари-ни</a:t>
            </a:r>
            <a:endParaRPr lang="uk-UA" sz="80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571604" y="142852"/>
            <a:ext cx="6072230" cy="1928826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Рослиноїдні</a:t>
            </a:r>
            <a:endParaRPr lang="uk-UA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42844" y="4929198"/>
            <a:ext cx="3714776" cy="1785926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Всеїдні</a:t>
            </a:r>
            <a:endParaRPr lang="uk-UA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715008" y="5000636"/>
            <a:ext cx="3286148" cy="1714488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Хижі</a:t>
            </a:r>
            <a:endParaRPr lang="uk-UA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2214546" y="4500570"/>
            <a:ext cx="500066" cy="35719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643702" y="4572008"/>
            <a:ext cx="428628" cy="35719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 flipH="1" flipV="1">
            <a:off x="5929322" y="2000240"/>
            <a:ext cx="285752" cy="285752"/>
          </a:xfrm>
          <a:prstGeom prst="straightConnector1">
            <a:avLst/>
          </a:prstGeom>
          <a:ln w="476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7166"/>
            <a:ext cx="3954829" cy="30154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4" name="Прямая со стрелкой 3"/>
          <p:cNvCxnSpPr/>
          <p:nvPr/>
        </p:nvCxnSpPr>
        <p:spPr>
          <a:xfrm>
            <a:off x="3707904" y="1340768"/>
            <a:ext cx="1224136" cy="432048"/>
          </a:xfrm>
          <a:prstGeom prst="straightConnector1">
            <a:avLst/>
          </a:prstGeom>
          <a:ln w="793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 flipH="1">
            <a:off x="6357950" y="3500438"/>
            <a:ext cx="792088" cy="936104"/>
          </a:xfrm>
          <a:prstGeom prst="straightConnector1">
            <a:avLst/>
          </a:prstGeom>
          <a:ln w="793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924944"/>
            <a:ext cx="5652120" cy="38096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8701" y="692696"/>
            <a:ext cx="3915528" cy="27578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 стрелкой 1"/>
          <p:cNvCxnSpPr/>
          <p:nvPr/>
        </p:nvCxnSpPr>
        <p:spPr>
          <a:xfrm flipH="1">
            <a:off x="5857884" y="3429000"/>
            <a:ext cx="1152128" cy="864096"/>
          </a:xfrm>
          <a:prstGeom prst="straightConnector1">
            <a:avLst/>
          </a:prstGeom>
          <a:ln w="793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 стрелкой 2"/>
          <p:cNvCxnSpPr/>
          <p:nvPr/>
        </p:nvCxnSpPr>
        <p:spPr>
          <a:xfrm>
            <a:off x="3923928" y="692696"/>
            <a:ext cx="1296144" cy="504056"/>
          </a:xfrm>
          <a:prstGeom prst="straightConnector1">
            <a:avLst/>
          </a:prstGeom>
          <a:ln w="793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179512" y="188640"/>
            <a:ext cx="4176464" cy="25316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rrowheads="1" noChangeAspect="1"/>
          </p:cNvPicPr>
          <p:nvPr/>
        </p:nvPicPr>
        <p:blipFill>
          <a:blip cstate="print" r:embed="rId3"/>
          <a:srcRect b="61"/>
          <a:stretch>
            <a:fillRect/>
          </a:stretch>
        </p:blipFill>
        <p:spPr bwMode="auto">
          <a:xfrm>
            <a:off x="5076056" y="548680"/>
            <a:ext cx="3590606" cy="23088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 rot="3151760">
            <a:off x="1453115" y="3218055"/>
            <a:ext cx="3203942" cy="31573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mb dir="vert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500"/>
                            </p:stCondLst>
                            <p:childTnLst>
                              <p:par>
                                <p:cTn fill="hold" id="9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1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cstate="print" r:embed="rId2"/>
          <a:srcRect r="66"/>
          <a:stretch>
            <a:fillRect/>
          </a:stretch>
        </p:blipFill>
        <p:spPr bwMode="auto">
          <a:xfrm>
            <a:off x="571472" y="571480"/>
            <a:ext cx="307183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rrowheads="1" noChangeAspect="1"/>
          </p:cNvPicPr>
          <p:nvPr/>
        </p:nvPicPr>
        <p:blipFill>
          <a:blip cstate="print" r:embed="rId3"/>
          <a:srcRect b="67" r="108"/>
          <a:stretch>
            <a:fillRect/>
          </a:stretch>
        </p:blipFill>
        <p:spPr bwMode="auto">
          <a:xfrm>
            <a:off x="5143504" y="4500570"/>
            <a:ext cx="2671435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Прямая со стрелкой 7"/>
          <p:cNvCxnSpPr/>
          <p:nvPr/>
        </p:nvCxnSpPr>
        <p:spPr>
          <a:xfrm flipV="1">
            <a:off x="3214678" y="2071678"/>
            <a:ext cx="1214446" cy="357190"/>
          </a:xfrm>
          <a:prstGeom prst="straightConnector1">
            <a:avLst/>
          </a:prstGeom>
          <a:ln w="793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0800000">
            <a:off x="3428992" y="5072074"/>
            <a:ext cx="1214446" cy="850416"/>
          </a:xfrm>
          <a:prstGeom prst="straightConnector1">
            <a:avLst/>
          </a:prstGeom>
          <a:ln w="793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51" name="Picture 7"/>
          <p:cNvPicPr>
            <a:picLocks noChangeArrowheads="1" noChangeAspect="1"/>
          </p:cNvPicPr>
          <p:nvPr/>
        </p:nvPicPr>
        <p:blipFill>
          <a:blip cstate="print" r:embed="rId4"/>
          <a:srcRect r="20" t="-14767"/>
          <a:stretch>
            <a:fillRect/>
          </a:stretch>
        </p:blipFill>
        <p:spPr bwMode="auto">
          <a:xfrm>
            <a:off x="4572000" y="0"/>
            <a:ext cx="4443407" cy="414338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7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500"/>
                            </p:stCondLst>
                            <p:childTnLst>
                              <p:par>
                                <p:cTn fill="hold" id="9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1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0"/>
            <a:ext cx="68762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 царстві тварин</a:t>
            </a:r>
            <a:endParaRPr lang="ru-RU" sz="6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0"/>
            <a:ext cx="8358246" cy="144655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8800">
                <a:solidFill>
                  <a:schemeClr val="accent3">
                    <a:lumMod val="75000"/>
                  </a:schemeClr>
                </a:solidFill>
                <a:latin charset="0" pitchFamily="18" typeface="Times New Roman"/>
                <a:cs charset="0" pitchFamily="18" typeface="Times New Roman"/>
              </a:rPr>
              <a:t>Це цікаво знати</a:t>
            </a:r>
            <a:endParaRPr b="1" dirty="0" lang="uk-UA" sz="8800">
              <a:solidFill>
                <a:schemeClr val="accent3">
                  <a:lumMod val="7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3" name="Рисунок 2"/>
          <p:cNvPicPr/>
          <p:nvPr/>
        </p:nvPicPr>
        <p:blipFill>
          <a:blip cstate="print" r:embed="rId2"/>
          <a:srcRect b="88" r="51" t="-2047"/>
          <a:stretch>
            <a:fillRect/>
          </a:stretch>
        </p:blipFill>
        <p:spPr bwMode="auto">
          <a:xfrm>
            <a:off x="285720" y="1214422"/>
            <a:ext cx="4286280" cy="35695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cstate="print" r:embed="rId3"/>
          <a:srcRect l="-2423"/>
          <a:stretch>
            <a:fillRect/>
          </a:stretch>
        </p:blipFill>
        <p:spPr bwMode="auto">
          <a:xfrm>
            <a:off x="4643438" y="1357298"/>
            <a:ext cx="4357718" cy="35719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0" y="5072074"/>
            <a:ext cx="4714876" cy="156966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4800">
                <a:solidFill>
                  <a:schemeClr val="accent3">
                    <a:lumMod val="50000"/>
                  </a:schemeClr>
                </a:solidFill>
                <a:latin charset="0" pitchFamily="18" typeface="Times New Roman"/>
                <a:cs charset="0" pitchFamily="18" typeface="Times New Roman"/>
              </a:rPr>
              <a:t>Під час сплячки не їсть 6 місяців</a:t>
            </a:r>
            <a:endParaRPr b="1" dirty="0" lang="uk-UA" sz="4800">
              <a:solidFill>
                <a:schemeClr val="accent3">
                  <a:lumMod val="50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14942" y="5072074"/>
            <a:ext cx="3714776" cy="156966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800">
                <a:solidFill>
                  <a:schemeClr val="accent3">
                    <a:lumMod val="50000"/>
                  </a:schemeClr>
                </a:solidFill>
                <a:latin charset="0" pitchFamily="18" typeface="Times New Roman"/>
                <a:cs charset="0" pitchFamily="18" typeface="Times New Roman"/>
              </a:rPr>
              <a:t>Змії не мають вух</a:t>
            </a:r>
            <a:endParaRPr b="1" dirty="0" lang="uk-UA" sz="4800">
              <a:solidFill>
                <a:schemeClr val="accent3">
                  <a:lumMod val="50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ransition>
    <p:wedg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20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fill="hold" id="9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11"/>
                                        <p:tgtEl>
                                          <p:spTgt spid="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12"/>
                                        <p:tgtEl>
                                          <p:spTgt spid="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13"/>
                                        <p:tgtEl>
                                          <p:spTgt spid="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4">
                            <p:stCondLst>
                              <p:cond delay="3120"/>
                            </p:stCondLst>
                            <p:childTnLst>
                              <p:par>
                                <p:cTn fill="hold" id="15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2000" id="1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8">
                            <p:stCondLst>
                              <p:cond delay="5120"/>
                            </p:stCondLst>
                            <p:childTnLst>
                              <p:par>
                                <p:cTn fill="hold" grpId="0" id="19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2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22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23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9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00042"/>
            <a:ext cx="9144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роприуд</a:t>
            </a:r>
          </a:p>
          <a:p>
            <a:pPr algn="ctr"/>
            <a:r>
              <a:rPr lang="uk-UA" sz="1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1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і  бережи Шануй !</a:t>
            </a:r>
            <a:endParaRPr lang="uk-UA" sz="12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0" y="5877272"/>
            <a:ext cx="9144000" cy="980728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Шануй і бережи природу!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uk-UA" sz="1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 які групи </a:t>
            </a:r>
            <a:br>
              <a:rPr lang="uk-UA" sz="1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поділяються</a:t>
            </a:r>
            <a:br>
              <a:rPr lang="uk-UA" sz="1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2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тварини ?</a:t>
            </a:r>
            <a:endParaRPr lang="ru-RU" sz="120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cstate="print" r:embed="rId2"/>
          <a:srcRect b="88" r="11313" t="4200"/>
          <a:stretch>
            <a:fillRect/>
          </a:stretch>
        </p:blipFill>
        <p:spPr bwMode="auto">
          <a:xfrm>
            <a:off x="2411760" y="3501008"/>
            <a:ext cx="4248472" cy="3140968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/>
          <p:nvPr/>
        </p:nvPicPr>
        <p:blipFill>
          <a:blip cstate="print" r:embed="rId3"/>
          <a:srcRect r="11"/>
          <a:stretch>
            <a:fillRect/>
          </a:stretch>
        </p:blipFill>
        <p:spPr bwMode="auto">
          <a:xfrm>
            <a:off x="179512" y="404664"/>
            <a:ext cx="4176464" cy="3024336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/>
          <p:nvPr/>
        </p:nvPicPr>
        <p:blipFill>
          <a:blip cstate="print" r:embed="rId4"/>
          <a:srcRect t="23400"/>
          <a:stretch>
            <a:fillRect/>
          </a:stretch>
        </p:blipFill>
        <p:spPr bwMode="auto">
          <a:xfrm>
            <a:off x="4572000" y="404664"/>
            <a:ext cx="4355976" cy="3025512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0" y="5561856"/>
            <a:ext cx="3384376" cy="1296144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9600">
                <a:solidFill>
                  <a:srgbClr val="00B050"/>
                </a:solidFill>
                <a:latin charset="0" pitchFamily="18" typeface="Times New Roman"/>
                <a:cs charset="0" pitchFamily="18" typeface="Times New Roman"/>
              </a:rPr>
              <a:t>Звірі</a:t>
            </a:r>
            <a:r>
              <a:rPr b="1" dirty="0" lang="uk-UA" smtClean="0" sz="9600">
                <a:latin charset="0" pitchFamily="18" typeface="Times New Roman"/>
                <a:cs charset="0" pitchFamily="18" typeface="Times New Roman"/>
              </a:rPr>
              <a:t> </a:t>
            </a:r>
            <a:endParaRPr b="1" dirty="0" lang="ru-RU" sz="96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fill="hold" id="9" nodeType="after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1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4000"/>
                            </p:stCondLst>
                            <p:childTnLst>
                              <p:par>
                                <p:cTn fill="hold" id="13" nodeType="after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15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8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500" id="2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5"/>
    </p:bld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323528" y="188640"/>
            <a:ext cx="3903822" cy="2996183"/>
          </a:xfrm>
          <a:prstGeom prst="snip2DiagRect">
            <a:avLst/>
          </a:prstGeom>
          <a:ln>
            <a:noFill/>
          </a:ln>
          <a:effectLst>
            <a:outerShdw algn="tl" blurRad="190500" rotWithShape="0">
              <a:srgbClr val="000000">
                <a:alpha val="70000"/>
              </a:srgbClr>
            </a:outerShdw>
          </a:effectLst>
        </p:spPr>
      </p:pic>
      <p:pic>
        <p:nvPicPr>
          <p:cNvPr id="1027" name="Picture 3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788024" y="188640"/>
            <a:ext cx="4032448" cy="3024336"/>
          </a:xfrm>
          <a:prstGeom prst="snip2DiagRect">
            <a:avLst/>
          </a:prstGeom>
          <a:ln>
            <a:noFill/>
          </a:ln>
          <a:effectLst>
            <a:outerShdw algn="tl" blurRad="190500" rotWithShape="0">
              <a:srgbClr val="000000">
                <a:alpha val="70000"/>
              </a:srgbClr>
            </a:outerShdw>
          </a:effectLst>
        </p:spPr>
      </p:pic>
      <p:pic>
        <p:nvPicPr>
          <p:cNvPr id="1028" name="Picture 4"/>
          <p:cNvPicPr>
            <a:picLocks noChangeArrowheads="1" noChangeAspect="1"/>
          </p:cNvPicPr>
          <p:nvPr/>
        </p:nvPicPr>
        <p:blipFill>
          <a:blip cstate="print" r:embed="rId4"/>
          <a:srcRect r="8"/>
          <a:stretch>
            <a:fillRect/>
          </a:stretch>
        </p:blipFill>
        <p:spPr bwMode="auto">
          <a:xfrm>
            <a:off x="2123728" y="3356992"/>
            <a:ext cx="4962128" cy="3240360"/>
          </a:xfrm>
          <a:prstGeom prst="snip2DiagRect">
            <a:avLst/>
          </a:prstGeom>
          <a:ln>
            <a:noFill/>
          </a:ln>
          <a:effectLst>
            <a:outerShdw algn="tl" blurRad="190500" rotWithShape="0">
              <a:srgbClr val="000000">
                <a:alpha val="70000"/>
              </a:srgbClr>
            </a:outerShdw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5111552" y="5345832"/>
            <a:ext cx="4032448" cy="1512168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9600">
                <a:solidFill>
                  <a:srgbClr val="00B050"/>
                </a:solidFill>
                <a:latin charset="0" pitchFamily="18" typeface="Times New Roman"/>
                <a:cs charset="0" pitchFamily="18" typeface="Times New Roman"/>
              </a:rPr>
              <a:t>Птахи</a:t>
            </a:r>
            <a:r>
              <a:rPr b="1" dirty="0" lang="uk-UA" smtClean="0" sz="9600">
                <a:latin charset="0" pitchFamily="18" typeface="Times New Roman"/>
                <a:cs charset="0" pitchFamily="18" typeface="Times New Roman"/>
              </a:rPr>
              <a:t>  </a:t>
            </a:r>
            <a:endParaRPr b="1" dirty="0" lang="ru-RU" sz="96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ransition>
    <p:wedg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500"/>
                            </p:stCondLst>
                            <p:childTnLst>
                              <p:par>
                                <p:cTn fill="hold" id="9" nodeType="after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1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1000"/>
                            </p:stCondLst>
                            <p:childTnLst>
                              <p:par>
                                <p:cTn fill="hold" id="13" nodeType="after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5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8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500" id="2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7"/>
    </p:bld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0" y="188640"/>
            <a:ext cx="4608512" cy="34946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rrowheads="1" noChangeAspect="1"/>
          </p:cNvPicPr>
          <p:nvPr/>
        </p:nvPicPr>
        <p:blipFill>
          <a:blip cstate="print" r:embed="rId3"/>
          <a:srcRect b="133"/>
          <a:stretch>
            <a:fillRect/>
          </a:stretch>
        </p:blipFill>
        <p:spPr bwMode="auto">
          <a:xfrm>
            <a:off x="4572000" y="332656"/>
            <a:ext cx="4397607" cy="34043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2123728" y="3332304"/>
            <a:ext cx="5112568" cy="35256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843808" y="2708920"/>
            <a:ext cx="3312368" cy="1512168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9600">
                <a:solidFill>
                  <a:srgbClr val="00B050"/>
                </a:solidFill>
                <a:latin charset="0" pitchFamily="18" typeface="Times New Roman"/>
                <a:cs charset="0" pitchFamily="18" typeface="Times New Roman"/>
              </a:rPr>
              <a:t>Риби</a:t>
            </a:r>
            <a:r>
              <a:rPr b="1" dirty="0" lang="uk-UA" smtClean="0" sz="9600">
                <a:latin charset="0" pitchFamily="18" typeface="Times New Roman"/>
                <a:cs charset="0" pitchFamily="18" typeface="Times New Roman"/>
              </a:rPr>
              <a:t>  </a:t>
            </a:r>
            <a:endParaRPr b="1" dirty="0" lang="ru-RU" sz="96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7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500"/>
                            </p:stCondLst>
                            <p:childTnLst>
                              <p:par>
                                <p:cTn fill="hold" id="9" nodeType="after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11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1000"/>
                            </p:stCondLst>
                            <p:childTnLst>
                              <p:par>
                                <p:cTn fill="hold" id="13" nodeType="after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15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8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500" id="2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6"/>
    </p:bld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179512" y="188640"/>
            <a:ext cx="4104456" cy="2808312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rrowheads="1" noChangeAspect="1"/>
          </p:cNvPicPr>
          <p:nvPr/>
        </p:nvPicPr>
        <p:blipFill>
          <a:blip cstate="print" r:embed="rId3"/>
          <a:srcRect b="22" r="25"/>
          <a:stretch>
            <a:fillRect/>
          </a:stretch>
        </p:blipFill>
        <p:spPr bwMode="auto">
          <a:xfrm>
            <a:off x="4572000" y="188640"/>
            <a:ext cx="4248472" cy="2808312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rrowheads="1" noChangeAspect="1"/>
          </p:cNvPicPr>
          <p:nvPr/>
        </p:nvPicPr>
        <p:blipFill>
          <a:blip cstate="print" r:embed="rId4"/>
          <a:srcRect b="110"/>
          <a:stretch>
            <a:fillRect/>
          </a:stretch>
        </p:blipFill>
        <p:spPr bwMode="auto">
          <a:xfrm>
            <a:off x="2051720" y="3140968"/>
            <a:ext cx="4896544" cy="3384376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ый прямоугольник 5"/>
          <p:cNvSpPr/>
          <p:nvPr/>
        </p:nvSpPr>
        <p:spPr>
          <a:xfrm>
            <a:off x="2267744" y="2492896"/>
            <a:ext cx="4608512" cy="1512168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9600">
                <a:solidFill>
                  <a:srgbClr val="00B050"/>
                </a:solidFill>
                <a:latin charset="0" pitchFamily="18" typeface="Times New Roman"/>
                <a:cs charset="0" pitchFamily="18" typeface="Times New Roman"/>
              </a:rPr>
              <a:t>Комахи</a:t>
            </a:r>
            <a:r>
              <a:rPr b="1" dirty="0" lang="uk-UA" smtClean="0" sz="9600">
                <a:latin charset="0" pitchFamily="18" typeface="Times New Roman"/>
                <a:cs charset="0" pitchFamily="18" typeface="Times New Roman"/>
              </a:rPr>
              <a:t> </a:t>
            </a:r>
            <a:endParaRPr b="1" dirty="0" lang="ru-RU" sz="96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ransition>
    <p:diamond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500"/>
                            </p:stCondLst>
                            <p:childTnLst>
                              <p:par>
                                <p:cTn fill="hold" id="10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2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3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4">
                            <p:stCondLst>
                              <p:cond delay="1000"/>
                            </p:stCondLst>
                            <p:childTnLst>
                              <p:par>
                                <p:cTn fill="hold" id="15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7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8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1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500" id="23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6"/>
    </p:bld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2267744" y="3501008"/>
            <a:ext cx="4935825" cy="3200574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id="4099" name="Picture 3"/>
          <p:cNvPicPr>
            <a:picLocks noChangeArrowheads="1" noChangeAspect="1"/>
          </p:cNvPicPr>
          <p:nvPr/>
        </p:nvPicPr>
        <p:blipFill>
          <a:blip cstate="print" r:embed="rId3"/>
          <a:srcRect b="44"/>
          <a:stretch>
            <a:fillRect/>
          </a:stretch>
        </p:blipFill>
        <p:spPr bwMode="auto">
          <a:xfrm>
            <a:off x="251520" y="260648"/>
            <a:ext cx="4248472" cy="3024336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pic>
        <p:nvPicPr>
          <p:cNvPr id="4100" name="Picture 4"/>
          <p:cNvPicPr>
            <a:picLocks noChangeArrowheads="1" noChangeAspect="1"/>
          </p:cNvPicPr>
          <p:nvPr/>
        </p:nvPicPr>
        <p:blipFill>
          <a:blip cstate="print" r:embed="rId4"/>
          <a:srcRect r="68"/>
          <a:stretch>
            <a:fillRect/>
          </a:stretch>
        </p:blipFill>
        <p:spPr bwMode="auto">
          <a:xfrm>
            <a:off x="4788024" y="260648"/>
            <a:ext cx="4032448" cy="3024336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contrasting">
              <a:rot lat="0" lon="0" rev="4200000"/>
            </a:lightRig>
          </a:scene3d>
          <a:sp3d prstMaterial="plastic">
            <a:bevelT h="114300" prst="relaxedInset" w="381000"/>
            <a:contourClr>
              <a:srgbClr val="969696"/>
            </a:contourClr>
          </a:sp3d>
        </p:spPr>
      </p:pic>
      <p:sp>
        <p:nvSpPr>
          <p:cNvPr id="5" name="Скругленный прямоугольник 4"/>
          <p:cNvSpPr/>
          <p:nvPr/>
        </p:nvSpPr>
        <p:spPr>
          <a:xfrm>
            <a:off x="2051720" y="2492896"/>
            <a:ext cx="5328592" cy="1512168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9600">
                <a:solidFill>
                  <a:srgbClr val="00B050"/>
                </a:solidFill>
                <a:latin charset="0" pitchFamily="18" typeface="Times New Roman"/>
                <a:cs charset="0" pitchFamily="18" typeface="Times New Roman"/>
              </a:rPr>
              <a:t>Плазуни</a:t>
            </a:r>
            <a:r>
              <a:rPr b="1" dirty="0" lang="uk-UA" smtClean="0" sz="9600">
                <a:latin charset="0" pitchFamily="18" typeface="Times New Roman"/>
                <a:cs charset="0" pitchFamily="18" typeface="Times New Roman"/>
              </a:rPr>
              <a:t>  </a:t>
            </a:r>
            <a:endParaRPr b="1" dirty="0" lang="ru-RU" sz="96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7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500"/>
                            </p:stCondLst>
                            <p:childTnLst>
                              <p:par>
                                <p:cTn fill="hold" id="9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11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1000"/>
                            </p:stCondLst>
                            <p:childTnLst>
                              <p:par>
                                <p:cTn fill="hold" id="13" nodeType="after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500" id="15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8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500" id="2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5"/>
    </p:bld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rrowheads="1" noChangeAspect="1"/>
          </p:cNvPicPr>
          <p:nvPr/>
        </p:nvPicPr>
        <p:blipFill>
          <a:blip cstate="print" r:embed="rId2"/>
          <a:srcRect b="8"/>
          <a:stretch>
            <a:fillRect/>
          </a:stretch>
        </p:blipFill>
        <p:spPr bwMode="auto">
          <a:xfrm>
            <a:off x="251520" y="260648"/>
            <a:ext cx="4177604" cy="3321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1691679" y="3571876"/>
            <a:ext cx="5400741" cy="3097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/>
          <p:cNvPicPr>
            <a:picLocks noChangeArrowheads="1" noChangeAspect="1"/>
          </p:cNvPicPr>
          <p:nvPr/>
        </p:nvPicPr>
        <p:blipFill>
          <a:blip cstate="print" r:embed="rId4"/>
          <a:srcRect b="105"/>
          <a:stretch>
            <a:fillRect/>
          </a:stretch>
        </p:blipFill>
        <p:spPr bwMode="auto">
          <a:xfrm>
            <a:off x="4499992" y="260648"/>
            <a:ext cx="4573378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043608" y="5157192"/>
            <a:ext cx="6768752" cy="1512168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9600">
                <a:solidFill>
                  <a:srgbClr val="00B050"/>
                </a:solidFill>
                <a:latin charset="0" pitchFamily="18" typeface="Times New Roman"/>
                <a:cs charset="0" pitchFamily="18" typeface="Times New Roman"/>
              </a:rPr>
              <a:t>Земноводні</a:t>
            </a:r>
            <a:r>
              <a:rPr b="1" dirty="0" lang="uk-UA" smtClean="0" sz="9600">
                <a:latin charset="0" pitchFamily="18" typeface="Times New Roman"/>
                <a:cs charset="0" pitchFamily="18" typeface="Times New Roman"/>
              </a:rPr>
              <a:t>  </a:t>
            </a:r>
            <a:endParaRPr b="1" dirty="0" lang="ru-RU" sz="9600"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7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500"/>
                            </p:stCondLst>
                            <p:childTnLst>
                              <p:par>
                                <p:cTn fill="hold" id="9" nodeType="after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11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1000"/>
                            </p:stCondLst>
                            <p:childTnLst>
                              <p:par>
                                <p:cTn fill="hold" id="13" nodeType="after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15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8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500" id="2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6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407</TotalTime>
  <Words>55</Words>
  <Application>Microsoft Office PowerPoint</Application>
  <PresentationFormat>Экран (4:3)</PresentationFormat>
  <Paragraphs>27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На які групи  поділяються  тварини ?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Павел</cp:lastModifiedBy>
  <cp:revision>43</cp:revision>
  <dcterms:created xsi:type="dcterms:W3CDTF">2013-02-07T13:36:03Z</dcterms:created>
  <dcterms:modified xsi:type="dcterms:W3CDTF">2014-05-05T13:57:05Z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1157221</vt:lpwstr>
  </property>
  <property fmtid="{D5CDD505-2E9C-101B-9397-08002B2CF9AE}" name="NXPowerLiteVersion" pid="3">
    <vt:lpwstr>D4.1.4</vt:lpwstr>
  </property>
</Properties>
</file>