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58" r:id="rId4"/>
    <p:sldId id="288" r:id="rId5"/>
    <p:sldId id="294" r:id="rId6"/>
    <p:sldId id="300" r:id="rId7"/>
    <p:sldId id="301" r:id="rId8"/>
    <p:sldId id="291" r:id="rId9"/>
    <p:sldId id="287" r:id="rId10"/>
    <p:sldId id="260" r:id="rId11"/>
    <p:sldId id="293" r:id="rId12"/>
    <p:sldId id="259" r:id="rId13"/>
    <p:sldId id="295" r:id="rId14"/>
    <p:sldId id="292" r:id="rId15"/>
    <p:sldId id="290" r:id="rId16"/>
    <p:sldId id="306" r:id="rId17"/>
    <p:sldId id="268" r:id="rId18"/>
    <p:sldId id="269" r:id="rId19"/>
    <p:sldId id="296" r:id="rId20"/>
    <p:sldId id="297" r:id="rId21"/>
    <p:sldId id="298" r:id="rId22"/>
    <p:sldId id="299" r:id="rId23"/>
    <p:sldId id="303" r:id="rId24"/>
    <p:sldId id="305" r:id="rId25"/>
    <p:sldId id="281" r:id="rId26"/>
    <p:sldId id="282" r:id="rId27"/>
    <p:sldId id="30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08430"/>
    <a:srgbClr val="F913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16BF89-0C38-4131-976D-BF5CE8D37CD6}" type="doc">
      <dgm:prSet loTypeId="urn:microsoft.com/office/officeart/2009/layout/CircleArrowProcess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27615137-494C-45FC-8157-B382F3ABD6F2}">
      <dgm:prSet phldrT="[Текст]" custT="1"/>
      <dgm:spPr/>
      <dgm:t>
        <a:bodyPr/>
        <a:lstStyle/>
        <a:p>
          <a:pPr algn="ctr"/>
          <a:r>
            <a:rPr lang="uk-UA" sz="1600" b="1" dirty="0" smtClean="0"/>
            <a:t>Тепле повітря  піднімається вгору</a:t>
          </a:r>
          <a:endParaRPr lang="ru-RU" sz="1600" b="1" dirty="0"/>
        </a:p>
      </dgm:t>
    </dgm:pt>
    <dgm:pt modelId="{CD7751E4-CAD9-43F0-AC81-4BE6E7D0C4BA}" type="parTrans" cxnId="{F69C5967-3564-4B83-93A8-E00EC471E482}">
      <dgm:prSet/>
      <dgm:spPr/>
      <dgm:t>
        <a:bodyPr/>
        <a:lstStyle/>
        <a:p>
          <a:endParaRPr lang="ru-RU"/>
        </a:p>
      </dgm:t>
    </dgm:pt>
    <dgm:pt modelId="{19C19590-DB6E-4E96-8ED7-7F2752606272}" type="sibTrans" cxnId="{F69C5967-3564-4B83-93A8-E00EC471E482}">
      <dgm:prSet/>
      <dgm:spPr/>
      <dgm:t>
        <a:bodyPr/>
        <a:lstStyle/>
        <a:p>
          <a:endParaRPr lang="ru-RU"/>
        </a:p>
      </dgm:t>
    </dgm:pt>
    <dgm:pt modelId="{C35E3154-1377-4944-877A-DBDC6B3A42D6}">
      <dgm:prSet phldrT="[Текст]" custT="1"/>
      <dgm:spPr/>
      <dgm:t>
        <a:bodyPr/>
        <a:lstStyle/>
        <a:p>
          <a:r>
            <a:rPr lang="uk-UA" sz="1600" b="1" dirty="0" smtClean="0"/>
            <a:t>Холодне повітря займає місце теплого</a:t>
          </a:r>
          <a:endParaRPr lang="ru-RU" sz="1600" b="1" dirty="0"/>
        </a:p>
      </dgm:t>
    </dgm:pt>
    <dgm:pt modelId="{6FE1DC49-C242-4904-9526-8A723DA8D9EE}" type="parTrans" cxnId="{21BD82C7-57B5-4975-946A-455D5FF3D248}">
      <dgm:prSet/>
      <dgm:spPr/>
      <dgm:t>
        <a:bodyPr/>
        <a:lstStyle/>
        <a:p>
          <a:endParaRPr lang="ru-RU"/>
        </a:p>
      </dgm:t>
    </dgm:pt>
    <dgm:pt modelId="{F7B634CD-E8B8-46C7-9EE5-453F911691EE}" type="sibTrans" cxnId="{21BD82C7-57B5-4975-946A-455D5FF3D248}">
      <dgm:prSet/>
      <dgm:spPr/>
      <dgm:t>
        <a:bodyPr/>
        <a:lstStyle/>
        <a:p>
          <a:endParaRPr lang="ru-RU"/>
        </a:p>
      </dgm:t>
    </dgm:pt>
    <dgm:pt modelId="{B2240179-AD5D-4ABE-9BFE-B63E50D991DE}">
      <dgm:prSet phldrT="[Текст]" custT="1"/>
      <dgm:spPr/>
      <dgm:t>
        <a:bodyPr/>
        <a:lstStyle/>
        <a:p>
          <a:r>
            <a:rPr lang="uk-UA" sz="1600" b="1" dirty="0" smtClean="0"/>
            <a:t>Створюється потік повітря - </a:t>
          </a:r>
          <a:r>
            <a:rPr lang="uk-UA" sz="2400" b="1" dirty="0" smtClean="0"/>
            <a:t>вітер</a:t>
          </a:r>
          <a:endParaRPr lang="ru-RU" sz="2400" b="1" dirty="0"/>
        </a:p>
      </dgm:t>
    </dgm:pt>
    <dgm:pt modelId="{C34F9690-6FEE-4912-9E95-0F5B60C045DD}" type="parTrans" cxnId="{89EB01AE-950F-41FB-99FF-0C0A261421FB}">
      <dgm:prSet/>
      <dgm:spPr/>
      <dgm:t>
        <a:bodyPr/>
        <a:lstStyle/>
        <a:p>
          <a:endParaRPr lang="ru-RU"/>
        </a:p>
      </dgm:t>
    </dgm:pt>
    <dgm:pt modelId="{F8B2862A-D75E-448D-9851-B39788046AA1}" type="sibTrans" cxnId="{89EB01AE-950F-41FB-99FF-0C0A261421FB}">
      <dgm:prSet/>
      <dgm:spPr/>
      <dgm:t>
        <a:bodyPr/>
        <a:lstStyle/>
        <a:p>
          <a:endParaRPr lang="ru-RU"/>
        </a:p>
      </dgm:t>
    </dgm:pt>
    <dgm:pt modelId="{BF248F09-034A-4DAC-A742-03D502F9D41B}" type="pres">
      <dgm:prSet presAssocID="{F616BF89-0C38-4131-976D-BF5CE8D37CD6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EBDC201-3C0B-459B-A925-B586A61B3A05}" type="pres">
      <dgm:prSet presAssocID="{27615137-494C-45FC-8157-B382F3ABD6F2}" presName="Accent1" presStyleCnt="0"/>
      <dgm:spPr/>
    </dgm:pt>
    <dgm:pt modelId="{D463D6F1-E9E0-4C59-9F5C-E37652C91095}" type="pres">
      <dgm:prSet presAssocID="{27615137-494C-45FC-8157-B382F3ABD6F2}" presName="Accent" presStyleLbl="node1" presStyleIdx="0" presStyleCnt="3"/>
      <dgm:spPr>
        <a:solidFill>
          <a:srgbClr val="F91365"/>
        </a:solidFill>
      </dgm:spPr>
    </dgm:pt>
    <dgm:pt modelId="{6331BA21-CE88-4448-911C-2A3B264851D2}" type="pres">
      <dgm:prSet presAssocID="{27615137-494C-45FC-8157-B382F3ABD6F2}" presName="Parent1" presStyleLbl="revTx" presStyleIdx="0" presStyleCnt="3" custLinFactNeighborX="-74" custLinFactNeighborY="-620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CC347-511F-4156-AF9F-EA05A981FC29}" type="pres">
      <dgm:prSet presAssocID="{C35E3154-1377-4944-877A-DBDC6B3A42D6}" presName="Accent2" presStyleCnt="0"/>
      <dgm:spPr/>
    </dgm:pt>
    <dgm:pt modelId="{5486D288-8C5B-460F-9125-AC4CB884ABB4}" type="pres">
      <dgm:prSet presAssocID="{C35E3154-1377-4944-877A-DBDC6B3A42D6}" presName="Accent" presStyleLbl="node1" presStyleIdx="1" presStyleCnt="3"/>
      <dgm:spPr>
        <a:solidFill>
          <a:schemeClr val="tx2">
            <a:lumMod val="75000"/>
          </a:schemeClr>
        </a:solidFill>
      </dgm:spPr>
    </dgm:pt>
    <dgm:pt modelId="{B7B8127F-67C2-4EC7-96CC-360C23665D60}" type="pres">
      <dgm:prSet presAssocID="{C35E3154-1377-4944-877A-DBDC6B3A42D6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4BC48-B39B-45AA-B963-2B6CE7A10180}" type="pres">
      <dgm:prSet presAssocID="{B2240179-AD5D-4ABE-9BFE-B63E50D991DE}" presName="Accent3" presStyleCnt="0"/>
      <dgm:spPr/>
    </dgm:pt>
    <dgm:pt modelId="{CE381DF1-0F76-4D9C-A54B-242672AB5705}" type="pres">
      <dgm:prSet presAssocID="{B2240179-AD5D-4ABE-9BFE-B63E50D991DE}" presName="Accent" presStyleLbl="node1" presStyleIdx="2" presStyleCnt="3"/>
      <dgm:spPr>
        <a:solidFill>
          <a:schemeClr val="bg2">
            <a:lumMod val="50000"/>
          </a:schemeClr>
        </a:solidFill>
      </dgm:spPr>
    </dgm:pt>
    <dgm:pt modelId="{6A2A9736-DB3B-4F1A-B045-3F009737BCD4}" type="pres">
      <dgm:prSet presAssocID="{B2240179-AD5D-4ABE-9BFE-B63E50D991DE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E56A00-B3B6-4F26-901F-9828E5FDCC33}" type="presOf" srcId="{F616BF89-0C38-4131-976D-BF5CE8D37CD6}" destId="{BF248F09-034A-4DAC-A742-03D502F9D41B}" srcOrd="0" destOrd="0" presId="urn:microsoft.com/office/officeart/2009/layout/CircleArrowProcess"/>
    <dgm:cxn modelId="{21BD82C7-57B5-4975-946A-455D5FF3D248}" srcId="{F616BF89-0C38-4131-976D-BF5CE8D37CD6}" destId="{C35E3154-1377-4944-877A-DBDC6B3A42D6}" srcOrd="1" destOrd="0" parTransId="{6FE1DC49-C242-4904-9526-8A723DA8D9EE}" sibTransId="{F7B634CD-E8B8-46C7-9EE5-453F911691EE}"/>
    <dgm:cxn modelId="{89EB01AE-950F-41FB-99FF-0C0A261421FB}" srcId="{F616BF89-0C38-4131-976D-BF5CE8D37CD6}" destId="{B2240179-AD5D-4ABE-9BFE-B63E50D991DE}" srcOrd="2" destOrd="0" parTransId="{C34F9690-6FEE-4912-9E95-0F5B60C045DD}" sibTransId="{F8B2862A-D75E-448D-9851-B39788046AA1}"/>
    <dgm:cxn modelId="{1C4148E1-BD0C-4A1E-89B6-AFB0DEFEF98D}" type="presOf" srcId="{27615137-494C-45FC-8157-B382F3ABD6F2}" destId="{6331BA21-CE88-4448-911C-2A3B264851D2}" srcOrd="0" destOrd="0" presId="urn:microsoft.com/office/officeart/2009/layout/CircleArrowProcess"/>
    <dgm:cxn modelId="{05F9C0D2-B8F6-4750-83E5-2711F584C496}" type="presOf" srcId="{B2240179-AD5D-4ABE-9BFE-B63E50D991DE}" destId="{6A2A9736-DB3B-4F1A-B045-3F009737BCD4}" srcOrd="0" destOrd="0" presId="urn:microsoft.com/office/officeart/2009/layout/CircleArrowProcess"/>
    <dgm:cxn modelId="{585E89B5-6924-47F6-BA56-995E7CFF7E09}" type="presOf" srcId="{C35E3154-1377-4944-877A-DBDC6B3A42D6}" destId="{B7B8127F-67C2-4EC7-96CC-360C23665D60}" srcOrd="0" destOrd="0" presId="urn:microsoft.com/office/officeart/2009/layout/CircleArrowProcess"/>
    <dgm:cxn modelId="{F69C5967-3564-4B83-93A8-E00EC471E482}" srcId="{F616BF89-0C38-4131-976D-BF5CE8D37CD6}" destId="{27615137-494C-45FC-8157-B382F3ABD6F2}" srcOrd="0" destOrd="0" parTransId="{CD7751E4-CAD9-43F0-AC81-4BE6E7D0C4BA}" sibTransId="{19C19590-DB6E-4E96-8ED7-7F2752606272}"/>
    <dgm:cxn modelId="{270B11E1-E6CB-4C44-90B4-CEAAC9937547}" type="presParOf" srcId="{BF248F09-034A-4DAC-A742-03D502F9D41B}" destId="{2EBDC201-3C0B-459B-A925-B586A61B3A05}" srcOrd="0" destOrd="0" presId="urn:microsoft.com/office/officeart/2009/layout/CircleArrowProcess"/>
    <dgm:cxn modelId="{F0BE95D0-2AD5-4F8E-B500-F1EB54B37D59}" type="presParOf" srcId="{2EBDC201-3C0B-459B-A925-B586A61B3A05}" destId="{D463D6F1-E9E0-4C59-9F5C-E37652C91095}" srcOrd="0" destOrd="0" presId="urn:microsoft.com/office/officeart/2009/layout/CircleArrowProcess"/>
    <dgm:cxn modelId="{01D10B46-5A50-4EDB-8A11-88D518225B3E}" type="presParOf" srcId="{BF248F09-034A-4DAC-A742-03D502F9D41B}" destId="{6331BA21-CE88-4448-911C-2A3B264851D2}" srcOrd="1" destOrd="0" presId="urn:microsoft.com/office/officeart/2009/layout/CircleArrowProcess"/>
    <dgm:cxn modelId="{AFD4813D-1440-4EBA-B712-916298E5ECC7}" type="presParOf" srcId="{BF248F09-034A-4DAC-A742-03D502F9D41B}" destId="{945CC347-511F-4156-AF9F-EA05A981FC29}" srcOrd="2" destOrd="0" presId="urn:microsoft.com/office/officeart/2009/layout/CircleArrowProcess"/>
    <dgm:cxn modelId="{E526BFCF-FAE1-426D-912C-82F7A6577102}" type="presParOf" srcId="{945CC347-511F-4156-AF9F-EA05A981FC29}" destId="{5486D288-8C5B-460F-9125-AC4CB884ABB4}" srcOrd="0" destOrd="0" presId="urn:microsoft.com/office/officeart/2009/layout/CircleArrowProcess"/>
    <dgm:cxn modelId="{9E1888C9-9064-4678-9E83-CA194522D5C0}" type="presParOf" srcId="{BF248F09-034A-4DAC-A742-03D502F9D41B}" destId="{B7B8127F-67C2-4EC7-96CC-360C23665D60}" srcOrd="3" destOrd="0" presId="urn:microsoft.com/office/officeart/2009/layout/CircleArrowProcess"/>
    <dgm:cxn modelId="{FF5CC5ED-3A20-4CB2-B3A8-8D961E72998F}" type="presParOf" srcId="{BF248F09-034A-4DAC-A742-03D502F9D41B}" destId="{D834BC48-B39B-45AA-B963-2B6CE7A10180}" srcOrd="4" destOrd="0" presId="urn:microsoft.com/office/officeart/2009/layout/CircleArrowProcess"/>
    <dgm:cxn modelId="{5250B47B-9DEC-4199-8237-761AAD185BE4}" type="presParOf" srcId="{D834BC48-B39B-45AA-B963-2B6CE7A10180}" destId="{CE381DF1-0F76-4D9C-A54B-242672AB5705}" srcOrd="0" destOrd="0" presId="urn:microsoft.com/office/officeart/2009/layout/CircleArrowProcess"/>
    <dgm:cxn modelId="{5F1E803A-A0FB-4EE3-ADBC-00D83C6830A3}" type="presParOf" srcId="{BF248F09-034A-4DAC-A742-03D502F9D41B}" destId="{6A2A9736-DB3B-4F1A-B045-3F009737BCD4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8F651-C989-4DFE-9962-50A86814DA32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D5749-3582-424C-877E-B3EE13C2E1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59900-1F25-4C46-96A7-C0C83BE2D950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0E580-B60A-4C76-A086-9A13618724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6AC97-8B0F-4A33-B75C-C9B14EDCE0EA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F496-EBFC-4426-8F03-4F1D9DF105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6F5AE-A1F5-406C-9C9E-A064B486B971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42512-0213-4EAD-80CA-6EAA36045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20F83-540E-47AB-9EC6-39B890D243F7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FA1-3C0B-4B67-AC59-DF00EA8A4E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B9810-109B-42F5-8463-54CF3367FFF0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34C8C-ECAC-4C0B-A02E-FA7E3ADAE3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A91EB-E754-4228-B1D1-F4BD60875E9D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61CAC-7FF5-4481-A6A9-3367C30732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466E0-F55F-4A99-85F7-13D97E489AD7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CEB68-4817-4FAC-BAC6-DBA2A4F0EA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8A154-F5CA-4537-B7E6-3D70AD60ACFD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45319-1BFF-4EDE-BAD4-AC1DD47CB0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1AEA-8D12-42E0-8DC8-19112A384DC1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2846A-D5E6-40A5-9722-51F416532E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0FFC-ADBF-41F9-B37A-E097D65B37A3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E3BCF-D776-4A1D-BE0A-05DF67DA36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B10945A-0839-4370-921E-F26A4DEA29F7}" type="datetimeFigureOut">
              <a:rPr lang="ru-RU"/>
              <a:pPr>
                <a:defRPr/>
              </a:pPr>
              <a:t>01.01.2002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F92ED03-15AB-40A7-9133-04FB3C768A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8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7F8FA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7F8FA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4A66AC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8" Target="../media/image17.png" Type="http://schemas.openxmlformats.org/officeDocument/2006/relationships/image"/><Relationship Id="rId3" Target="../diagrams/data1.xml" Type="http://schemas.openxmlformats.org/officeDocument/2006/relationships/diagramData"/><Relationship Id="rId7" Target="../diagrams/drawing1.xml" Type="http://schemas.microsoft.com/office/2007/relationships/diagramDrawing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6" Target="../diagrams/colors1.xml" Type="http://schemas.openxmlformats.org/officeDocument/2006/relationships/diagramColors"/><Relationship Id="rId5" Target="../diagrams/quickStyle1.xml" Type="http://schemas.openxmlformats.org/officeDocument/2006/relationships/diagramQuickStyle"/><Relationship Id="rId4" Target="../diagrams/layout1.xml" Type="http://schemas.openxmlformats.org/officeDocument/2006/relationships/diagramLayout"/></Relationships>
</file>

<file path=ppt/slides/_rels/slide13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2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 ?><Relationships xmlns="http://schemas.openxmlformats.org/package/2006/relationships"><Relationship Id="rId3" Target="../media/image44.pn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5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11.pn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lanet_earth001[2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9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WordArt 3"/>
          <p:cNvSpPr>
            <a:spLocks noChangeArrowheads="1" noChangeShapeType="1" noTextEdit="1"/>
          </p:cNvSpPr>
          <p:nvPr/>
        </p:nvSpPr>
        <p:spPr bwMode="auto">
          <a:xfrm>
            <a:off x="2484438" y="2349500"/>
            <a:ext cx="4751387" cy="1652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Природознавство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 клас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абрикоса"/>
          <p:cNvPicPr>
            <a:picLocks noChangeAspect="1" noChangeArrowheads="1"/>
          </p:cNvPicPr>
          <p:nvPr/>
        </p:nvPicPr>
        <p:blipFill>
          <a:blip r:embed="rId2"/>
          <a:srcRect l="39619"/>
          <a:stretch>
            <a:fillRect/>
          </a:stretch>
        </p:blipFill>
        <p:spPr bwMode="auto">
          <a:xfrm>
            <a:off x="3492500" y="2276475"/>
            <a:ext cx="43910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95456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Рух  повітря</a:t>
            </a:r>
            <a:endParaRPr lang="ru-RU" sz="60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323850" y="2133600"/>
            <a:ext cx="3024188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i="1">
                <a:solidFill>
                  <a:srgbClr val="F91365"/>
                </a:solidFill>
              </a:rPr>
              <a:t>Запам'ятай!</a:t>
            </a:r>
          </a:p>
          <a:p>
            <a:pPr>
              <a:spcBef>
                <a:spcPct val="50000"/>
              </a:spcBef>
            </a:pPr>
            <a:r>
              <a:rPr lang="uk-UA" sz="2400"/>
              <a:t>Нагріваючись, повітря розширюється, стає легшим, а тому піднімається вгору – висхідний рух.</a:t>
            </a:r>
            <a:endParaRPr lang="ru-RU" sz="2400"/>
          </a:p>
        </p:txBody>
      </p:sp>
      <p:pic>
        <p:nvPicPr>
          <p:cNvPr id="22532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260350"/>
            <a:ext cx="14065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абрикоса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r="40375"/>
          <a:stretch>
            <a:fillRect/>
          </a:stretch>
        </p:blipFill>
        <p:spPr>
          <a:xfrm>
            <a:off x="457200" y="2166938"/>
            <a:ext cx="4906963" cy="3925887"/>
          </a:xfrm>
        </p:spPr>
      </p:pic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5795963" y="2492375"/>
            <a:ext cx="2808287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i="1">
                <a:solidFill>
                  <a:srgbClr val="F91365"/>
                </a:solidFill>
              </a:rPr>
              <a:t>Запам'ятай!</a:t>
            </a:r>
          </a:p>
          <a:p>
            <a:pPr>
              <a:spcBef>
                <a:spcPct val="50000"/>
              </a:spcBef>
            </a:pPr>
            <a:r>
              <a:rPr lang="uk-UA" sz="2800"/>
              <a:t>Холодне повітря більш щільне і важке, тому воно опускається – низхідний рух.</a:t>
            </a:r>
            <a:endParaRPr lang="ru-RU" sz="2800"/>
          </a:p>
        </p:txBody>
      </p:sp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704850"/>
            <a:ext cx="8229600" cy="11414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563" y="2349500"/>
            <a:ext cx="3167062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3927673" y="555030"/>
          <a:ext cx="4572677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6" r:dm="rId3" r:lo="rId4" r:qs="rId5"/>
          </a:graphicData>
        </a:graphic>
      </p:graphicFrame>
      <p:pic>
        <p:nvPicPr>
          <p:cNvPr id="4" name="Заголовок 2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404938" y="620713"/>
            <a:ext cx="8229601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2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Graphic grpId="0" spid="3">
        <p:bldAsOne/>
      </p:bldGraphic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algn="ctr"/>
            <a:r>
              <a:rPr lang="uk-UA" smtClean="0" sz="4200">
                <a:solidFill>
                  <a:schemeClr val="bg2"/>
                </a:solidFill>
              </a:rPr>
              <a:t>Нагрівання повітря над суходолом і водною поверхнею</a:t>
            </a:r>
            <a:endParaRPr lang="ru-RU" smtClean="0" sz="4200">
              <a:solidFill>
                <a:schemeClr val="bg2"/>
              </a:solidFill>
            </a:endParaRPr>
          </a:p>
        </p:txBody>
      </p:sp>
      <p:pic>
        <p:nvPicPr>
          <p:cNvPr descr="http://i-energy.com.ua/img/547px-Diagrama_de_formacion_de_la_brisa-breeze.png" id="25602" name="Рисунок 3"/>
          <p:cNvPicPr>
            <a:picLocks noChangeArrowheads="1" noChangeAspect="1"/>
          </p:cNvPicPr>
          <p:nvPr>
            <p:ph idx="1" type="body"/>
          </p:nvPr>
        </p:nvPicPr>
        <p:blipFill>
          <a:blip r:embed="rId2"/>
          <a:stretch>
            <a:fillRect/>
          </a:stretch>
        </p:blipFill>
        <p:spPr>
          <a:xfrm>
            <a:off x="4859338" y="2565400"/>
            <a:ext cx="4008437" cy="2951163"/>
          </a:xfrm>
        </p:spPr>
      </p:pic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323850" y="1279525"/>
            <a:ext cx="4392613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charset="2" pitchFamily="2" typeface="Wingdings"/>
              <a:buNone/>
              <a:defRPr/>
            </a:pPr>
            <a:endParaRPr lang="ru-RU" sz="2000">
              <a:solidFill>
                <a:schemeClr val="accent2"/>
              </a:solidFill>
              <a:effectLst>
                <a:outerShdw algn="tl" blurRad="38100" dir="2700000" dist="38100">
                  <a:srgbClr val="C0C0C0"/>
                </a:outerShdw>
              </a:effectLst>
            </a:endParaRPr>
          </a:p>
          <a:p>
            <a:pPr>
              <a:buFont charset="2" pitchFamily="2" typeface="Wingdings"/>
              <a:buChar char="Ш"/>
              <a:defRPr/>
            </a:pPr>
            <a:r>
              <a:rPr lang="ru-RU" sz="2000">
                <a:solidFill>
                  <a:schemeClr val="accent2"/>
                </a:solidFill>
                <a:effectLst>
                  <a:outerShdw algn="tl" blurRad="38100" dir="2700000" dist="38100">
                    <a:srgbClr val="C0C0C0"/>
                  </a:outerShdw>
                </a:effectLst>
              </a:rPr>
              <a:t>Причиною вітру є нерівномірний розподіл атмосферного тиску по земній поверхні.</a:t>
            </a:r>
            <a:r>
              <a:rPr lang="ru-RU" sz="2000">
                <a:solidFill>
                  <a:schemeClr val="accent2"/>
                </a:solidFill>
              </a:rPr>
              <a:t> </a:t>
            </a:r>
          </a:p>
          <a:p>
            <a:pPr>
              <a:buFont charset="2" pitchFamily="2" typeface="Wingdings"/>
              <a:buChar char="Ш"/>
              <a:defRPr/>
            </a:pPr>
            <a:endParaRPr lang="ru-RU" sz="2000">
              <a:solidFill>
                <a:schemeClr val="accent2"/>
              </a:solidFill>
            </a:endParaRPr>
          </a:p>
          <a:p>
            <a:pPr>
              <a:buFont charset="2" pitchFamily="2" typeface="Wingdings"/>
              <a:buChar char="Ш"/>
              <a:defRPr/>
            </a:pPr>
            <a:r>
              <a:rPr lang="uk-UA" sz="2000">
                <a:solidFill>
                  <a:schemeClr val="accent2"/>
                </a:solidFill>
              </a:rPr>
              <a:t>Поверхня суходолу та води нагрівається нерівномірно, залежно від часу доби (день,ніч) та сезону року (літо,зима).</a:t>
            </a:r>
          </a:p>
          <a:p>
            <a:pPr>
              <a:buFont charset="2" pitchFamily="2" typeface="Wingdings"/>
              <a:buChar char="Ш"/>
              <a:defRPr/>
            </a:pPr>
            <a:endParaRPr lang="ru-RU" sz="2000">
              <a:solidFill>
                <a:schemeClr val="accent2"/>
              </a:solidFill>
            </a:endParaRPr>
          </a:p>
          <a:p>
            <a:pPr>
              <a:buFont charset="2" pitchFamily="2" typeface="Wingdings"/>
              <a:buChar char="Ш"/>
              <a:defRPr/>
            </a:pPr>
            <a:r>
              <a:rPr lang="uk-UA" sz="2000">
                <a:solidFill>
                  <a:schemeClr val="accent2"/>
                </a:solidFill>
              </a:rPr>
              <a:t>Чим більша різниця атмосферного тиску між ділянками земної поверхні, тим більші сила і швидкість вітру. </a:t>
            </a:r>
          </a:p>
          <a:p>
            <a:pPr>
              <a:buFont charset="2" pitchFamily="2" typeface="Wingdings"/>
              <a:buChar char="Ш"/>
              <a:defRPr/>
            </a:pPr>
            <a:endParaRPr lang="uk-UA" sz="2000">
              <a:solidFill>
                <a:schemeClr val="accent2"/>
              </a:solidFill>
            </a:endParaRPr>
          </a:p>
          <a:p>
            <a:pPr>
              <a:buFont charset="2" pitchFamily="2" typeface="Wingdings"/>
              <a:buChar char="Ш"/>
              <a:defRPr/>
            </a:pPr>
            <a:r>
              <a:rPr lang="ru-RU" sz="2000">
                <a:solidFill>
                  <a:schemeClr val="accent2"/>
                </a:solidFill>
                <a:effectLst>
                  <a:outerShdw algn="tl" blurRad="38100" dir="2700000" dist="38100">
                    <a:srgbClr val="C0C0C0"/>
                  </a:outerShdw>
                </a:effectLst>
              </a:rPr>
              <a:t>Таким чином, повітря перебуває в безперервному русі. </a:t>
            </a:r>
          </a:p>
          <a:p>
            <a:pPr>
              <a:buFont charset="2" pitchFamily="2" typeface="Wingdings"/>
              <a:buChar char="Ш"/>
              <a:defRPr/>
            </a:pPr>
            <a:endParaRPr lang="ru-RU" sz="200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smtClean="0">
                <a:solidFill>
                  <a:srgbClr val="FF0000"/>
                </a:solidFill>
              </a:rPr>
              <a:t>Запам'ятай!</a:t>
            </a:r>
            <a:endParaRPr lang="ru-RU" b="1" i="1" smtClean="0">
              <a:solidFill>
                <a:srgbClr val="FF0000"/>
              </a:solidFill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5148263" y="1935163"/>
            <a:ext cx="3671887" cy="43894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3000" b="1" smtClean="0">
                <a:solidFill>
                  <a:srgbClr val="BC084D"/>
                </a:solidFill>
              </a:rPr>
              <a:t>Вітер – це горизонтальний рух повітря з області високого тиску в область низького тиску.</a:t>
            </a:r>
            <a:endParaRPr lang="ru-RU" sz="3000" b="1" smtClean="0">
              <a:solidFill>
                <a:srgbClr val="BC084D"/>
              </a:solidFill>
            </a:endParaRPr>
          </a:p>
          <a:p>
            <a:pPr>
              <a:lnSpc>
                <a:spcPct val="80000"/>
              </a:lnSpc>
            </a:pPr>
            <a:endParaRPr lang="ru-RU" sz="1700" smtClean="0"/>
          </a:p>
        </p:txBody>
      </p:sp>
      <p:pic>
        <p:nvPicPr>
          <p:cNvPr id="26627" name="Picture 2" descr="http://lh3.ggpht.com/-X9D-jZU0fWE/TlDcwq98kqI/AAAAAAAAF6I/5mQnabSXs40/weather-experiments-for-kids-1.jpg?imgmax=64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4786312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75716" y="1590749"/>
            <a:ext cx="3168352" cy="17543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2700">
                  <a:solidFill>
                    <a:srgbClr val="006600"/>
                  </a:solidFill>
                </a:ln>
                <a:solidFill>
                  <a:schemeClr val="accent3"/>
                </a:solidFill>
                <a:latin typeface="+mn-lt"/>
              </a:rPr>
              <a:t>Холодне повітря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2700">
                  <a:solidFill>
                    <a:srgbClr val="006600"/>
                  </a:solidFill>
                </a:ln>
                <a:solidFill>
                  <a:schemeClr val="accent3"/>
                </a:solidFill>
                <a:latin typeface="+mn-lt"/>
              </a:rPr>
              <a:t>стискається</a:t>
            </a:r>
            <a:endParaRPr lang="ru-RU" sz="3600" b="1" dirty="0">
              <a:ln w="12700">
                <a:solidFill>
                  <a:srgbClr val="006600"/>
                </a:solidFill>
              </a:ln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27650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1341438"/>
            <a:ext cx="32639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1341438"/>
            <a:ext cx="18859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822539" y="1804025"/>
            <a:ext cx="3414354" cy="11456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+mn-lt"/>
              </a:rPr>
              <a:t>Тепле повітря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+mn-lt"/>
              </a:rPr>
              <a:t> розширюється</a:t>
            </a:r>
            <a:endParaRPr lang="ru-RU" sz="3600" b="1" dirty="0">
              <a:ln w="19050">
                <a:solidFill>
                  <a:schemeClr val="accent6">
                    <a:lumMod val="75000"/>
                  </a:schemeClr>
                </a:solidFill>
              </a:ln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675" y="4508500"/>
            <a:ext cx="895032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1258888" y="476250"/>
            <a:ext cx="69135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400">
                <a:solidFill>
                  <a:schemeClr val="accent2"/>
                </a:solidFill>
              </a:rPr>
              <a:t>Причини утворення вітру</a:t>
            </a:r>
            <a:endParaRPr lang="ru-RU" sz="440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ctr"/>
            <a:r>
              <a:rPr lang="uk-UA" sz="6200" b="1" i="1" smtClean="0"/>
              <a:t>Фізкультхвилинка</a:t>
            </a:r>
            <a:endParaRPr lang="ru-RU" sz="6200" b="1" i="1" smtClean="0"/>
          </a:p>
        </p:txBody>
      </p:sp>
      <p:pic>
        <p:nvPicPr>
          <p:cNvPr id="28674" name="Picture 5" descr="46684b82c8846d09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844675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8" descr="46684b82c8846d09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844675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42876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7030A0"/>
                </a:solidFill>
                <a:latin typeface="+mn-lt"/>
              </a:rPr>
              <a:t>Денний  бриз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dirty="0" smtClean="0">
                <a:latin typeface="+mn-lt"/>
              </a:rPr>
              <a:t>дме із моря на суходіл</a:t>
            </a:r>
            <a:endParaRPr lang="ru-RU" dirty="0">
              <a:latin typeface="+mn-lt"/>
            </a:endParaRPr>
          </a:p>
        </p:txBody>
      </p:sp>
      <p:pic>
        <p:nvPicPr>
          <p:cNvPr id="5" name="Picture 4" descr="img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362200"/>
            <a:ext cx="7467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305800" cy="129614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rgbClr val="7030A0"/>
                </a:solidFill>
                <a:latin typeface="+mn-lt"/>
              </a:rPr>
              <a:t>Нічний  бриз</a:t>
            </a:r>
            <a:r>
              <a:rPr lang="uk-UA" sz="5300" b="1" dirty="0" smtClean="0">
                <a:solidFill>
                  <a:srgbClr val="7030A0"/>
                </a:solidFill>
                <a:latin typeface="+mn-lt"/>
              </a:rPr>
              <a:t/>
            </a:r>
            <a:br>
              <a:rPr lang="uk-UA" sz="5300" b="1" dirty="0" smtClean="0">
                <a:solidFill>
                  <a:srgbClr val="7030A0"/>
                </a:solidFill>
                <a:latin typeface="+mn-lt"/>
              </a:rPr>
            </a:br>
            <a:r>
              <a:rPr lang="uk-UA" dirty="0" smtClean="0">
                <a:latin typeface="+mn-lt"/>
              </a:rPr>
              <a:t>дме із суходолу  </a:t>
            </a:r>
            <a:endParaRPr lang="ru-RU" dirty="0">
              <a:latin typeface="+mn-lt"/>
            </a:endParaRPr>
          </a:p>
        </p:txBody>
      </p:sp>
      <p:pic>
        <p:nvPicPr>
          <p:cNvPr id="3" name="Picture 4" descr="im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362200"/>
            <a:ext cx="72913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833.jpg" id="31745" name="Рисунок 5"/>
          <p:cNvPicPr>
            <a:picLocks noChangeAspect="1" noGrp="1"/>
          </p:cNvPicPr>
          <p:nvPr>
            <p:ph idx="1" type="body"/>
          </p:nvPr>
        </p:nvPicPr>
        <p:blipFill>
          <a:blip r:embed="rId2"/>
          <a:stretch>
            <a:fillRect/>
          </a:stretch>
        </p:blipFill>
        <p:spPr>
          <a:xfrm>
            <a:off x="755650" y="2133600"/>
            <a:ext cx="3527425" cy="2735263"/>
          </a:xfrm>
          <a:solidFill>
            <a:srgbClr val="D1E5F9"/>
          </a:solidFill>
          <a:ln w="38100">
            <a:solidFill>
              <a:schemeClr val="bg1"/>
            </a:solidFill>
          </a:ln>
        </p:spPr>
      </p:pic>
      <p:pic>
        <p:nvPicPr>
          <p:cNvPr descr="DesktopMania.ru-4561-300x225.jpg" id="31746" name="Рисунок 5"/>
          <p:cNvPicPr>
            <a:picLocks noChangeAspect="1"/>
          </p:cNvPicPr>
          <p:nvPr/>
        </p:nvPicPr>
        <p:blipFill>
          <a:blip r:embed="rId3"/>
          <a:srcRect r="171"/>
          <a:stretch>
            <a:fillRect/>
          </a:stretch>
        </p:blipFill>
        <p:spPr bwMode="auto">
          <a:xfrm>
            <a:off x="4859338" y="2133600"/>
            <a:ext cx="3673475" cy="2735263"/>
          </a:xfrm>
          <a:prstGeom prst="rect">
            <a:avLst/>
          </a:prstGeom>
          <a:solidFill>
            <a:srgbClr val="D1E5F9"/>
          </a:solidFill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8779" y="4987589"/>
            <a:ext cx="352839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uk-UA" sz="200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typeface="+mn-lt"/>
              </a:rPr>
              <a:t>Запилює рослини і переносить насіння</a:t>
            </a:r>
            <a:endParaRPr b="1" cap="all" dirty="0" lang="ru-RU" sz="200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dir="5400000" dist="5000" endPos="50000" rotWithShape="0" stA="50000" sy="-100000"/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41009" y="4912114"/>
            <a:ext cx="369278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uk-UA" sz="200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typeface="+mn-lt"/>
              </a:rPr>
              <a:t>Бере участь в утворенні і  рухові  хмар, розносить воду по землі</a:t>
            </a:r>
            <a:endParaRPr b="1" cap="all" dirty="0" lang="ru-RU" sz="200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dir="5400000" dist="5000" endPos="50000" rotWithShape="0" stA="50000" sy="-100000"/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15096" y="372211"/>
            <a:ext cx="5143825" cy="92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54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Значення вітру </a:t>
            </a:r>
            <a:endParaRPr b="1" dirty="0" lang="ru-RU" sz="540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bf28ec0d3d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WordArt 4"/>
          <p:cNvSpPr>
            <a:spLocks noChangeArrowheads="1" noChangeShapeType="1" noTextEdit="1"/>
          </p:cNvSpPr>
          <p:nvPr/>
        </p:nvSpPr>
        <p:spPr bwMode="auto">
          <a:xfrm>
            <a:off x="323850" y="1196975"/>
            <a:ext cx="43195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Нагрівання </a:t>
            </a:r>
          </a:p>
        </p:txBody>
      </p:sp>
      <p:sp>
        <p:nvSpPr>
          <p:cNvPr id="14339" name="WordArt 6"/>
          <p:cNvSpPr>
            <a:spLocks noChangeArrowheads="1" noChangeShapeType="1" noTextEdit="1"/>
          </p:cNvSpPr>
          <p:nvPr/>
        </p:nvSpPr>
        <p:spPr bwMode="auto">
          <a:xfrm>
            <a:off x="2916238" y="2781300"/>
            <a:ext cx="5400675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й переміщення</a:t>
            </a:r>
          </a:p>
        </p:txBody>
      </p:sp>
      <p:sp>
        <p:nvSpPr>
          <p:cNvPr id="14340" name="WordArt 7"/>
          <p:cNvSpPr>
            <a:spLocks noChangeArrowheads="1" noChangeShapeType="1" noTextEdit="1"/>
          </p:cNvSpPr>
          <p:nvPr/>
        </p:nvSpPr>
        <p:spPr bwMode="auto">
          <a:xfrm>
            <a:off x="6011863" y="4581525"/>
            <a:ext cx="28797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повітря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trogenerator.jpg" id="32769" name="Рисунок 5"/>
          <p:cNvPicPr>
            <a:picLocks noChangeAspect="1" noGrp="1"/>
          </p:cNvPicPr>
          <p:nvPr>
            <p:ph idx="1" type="body"/>
          </p:nvPr>
        </p:nvPicPr>
        <p:blipFill>
          <a:blip r:embed="rId2"/>
          <a:stretch>
            <a:fillRect/>
          </a:stretch>
        </p:blipFill>
        <p:spPr>
          <a:xfrm>
            <a:off x="395288" y="1123950"/>
            <a:ext cx="4248150" cy="3186113"/>
          </a:xfrm>
          <a:solidFill>
            <a:srgbClr val="D1E5F9"/>
          </a:solidFill>
          <a:ln w="38100">
            <a:solidFill>
              <a:schemeClr val="bg1"/>
            </a:solidFill>
          </a:ln>
        </p:spPr>
      </p:pic>
      <p:pic>
        <p:nvPicPr>
          <p:cNvPr descr="Campo_de_Criptana_Molinos_de_Viento_1.jpg" id="32770" name="Рисунок 7"/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 bwMode="auto">
          <a:xfrm>
            <a:off x="4716463" y="1125538"/>
            <a:ext cx="4103687" cy="3155950"/>
          </a:xfrm>
          <a:prstGeom prst="rect">
            <a:avLst/>
          </a:prstGeom>
          <a:solidFill>
            <a:srgbClr val="D1E5F9"/>
          </a:solidFill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2771" name="WordArt 8"/>
          <p:cNvSpPr>
            <a:spLocks noChangeArrowheads="1" noChangeShapeType="1" noTextEdit="1"/>
          </p:cNvSpPr>
          <p:nvPr/>
        </p:nvSpPr>
        <p:spPr bwMode="auto">
          <a:xfrm>
            <a:off x="395288" y="4508500"/>
            <a:ext cx="3384550" cy="649288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algn="ctr" dir="2021404" dist="45791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Виробляє електро-енергію</a:t>
            </a:r>
          </a:p>
        </p:txBody>
      </p:sp>
      <p:sp>
        <p:nvSpPr>
          <p:cNvPr id="32772" name="WordArt 9"/>
          <p:cNvSpPr>
            <a:spLocks noChangeArrowheads="1" noChangeShapeType="1" noTextEdit="1"/>
          </p:cNvSpPr>
          <p:nvPr/>
        </p:nvSpPr>
        <p:spPr bwMode="auto">
          <a:xfrm>
            <a:off x="4787900" y="4508500"/>
            <a:ext cx="4032250" cy="649288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algn="ctr" dir="2021404" dist="45791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Допомагає вітрякам молоти зерно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341438"/>
            <a:ext cx="3395662" cy="254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5963" y="735013"/>
            <a:ext cx="3816350" cy="2862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8" y="3933825"/>
            <a:ext cx="2490787" cy="20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796" name="WordArt 9"/>
          <p:cNvSpPr>
            <a:spLocks noChangeArrowheads="1" noChangeShapeType="1" noTextEdit="1"/>
          </p:cNvSpPr>
          <p:nvPr/>
        </p:nvSpPr>
        <p:spPr bwMode="auto">
          <a:xfrm>
            <a:off x="468313" y="4221163"/>
            <a:ext cx="40290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Допомагає рухатися </a:t>
            </a:r>
          </a:p>
        </p:txBody>
      </p:sp>
      <p:sp>
        <p:nvSpPr>
          <p:cNvPr id="33797" name="WordArt 10"/>
          <p:cNvSpPr>
            <a:spLocks noChangeArrowheads="1" noChangeShapeType="1" noTextEdit="1"/>
          </p:cNvSpPr>
          <p:nvPr/>
        </p:nvSpPr>
        <p:spPr bwMode="auto">
          <a:xfrm>
            <a:off x="684213" y="4797425"/>
            <a:ext cx="27146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різним видам </a:t>
            </a:r>
          </a:p>
        </p:txBody>
      </p:sp>
      <p:sp>
        <p:nvSpPr>
          <p:cNvPr id="33798" name="WordArt 11"/>
          <p:cNvSpPr>
            <a:spLocks noChangeArrowheads="1" noChangeShapeType="1" noTextEdit="1"/>
          </p:cNvSpPr>
          <p:nvPr/>
        </p:nvSpPr>
        <p:spPr bwMode="auto">
          <a:xfrm>
            <a:off x="971550" y="5516563"/>
            <a:ext cx="259238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транспорту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1401" y="563865"/>
            <a:ext cx="3639730" cy="4955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uk-UA" sz="540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dir="5400000" dist="5000" endPos="50000" rotWithShape="0" stA="50000" sy="-100000"/>
                </a:effectLst>
                <a:latin typeface="+mn-lt"/>
              </a:rPr>
              <a:t>Шкода від вітру</a:t>
            </a:r>
            <a:endParaRPr b="1" cap="all" dirty="0" lang="ru-RU" sz="540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dir="5400000" dist="5000" endPos="50000" rotWithShape="0" stA="50000" sy="-100000"/>
              </a:effectLst>
              <a:latin typeface="+mn-lt"/>
            </a:endParaRPr>
          </a:p>
        </p:txBody>
      </p:sp>
      <p:pic>
        <p:nvPicPr>
          <p:cNvPr id="34818" name="Рисунок 3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781300"/>
            <a:ext cx="3319463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Рисунок 2"/>
          <p:cNvPicPr>
            <a:picLocks noChangeArrowheads="1" noChangeAspect="1"/>
          </p:cNvPicPr>
          <p:nvPr/>
        </p:nvPicPr>
        <p:blipFill>
          <a:blip r:embed="rId3"/>
          <a:srcRect b="110"/>
          <a:stretch>
            <a:fillRect/>
          </a:stretch>
        </p:blipFill>
        <p:spPr bwMode="auto">
          <a:xfrm>
            <a:off x="2916238" y="3284538"/>
            <a:ext cx="324008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3716338"/>
            <a:ext cx="3054350" cy="251777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9219" name="Picture 3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549275"/>
            <a:ext cx="3744912" cy="238125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684213" y="53006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b="1" lang="uk-UA">
                <a:solidFill>
                  <a:schemeClr val="accent2"/>
                </a:solidFill>
              </a:rPr>
              <a:t>Ураган</a:t>
            </a:r>
            <a:endParaRPr b="1" lang="ru-RU">
              <a:solidFill>
                <a:schemeClr val="accent2"/>
              </a:solidFill>
            </a:endParaRPr>
          </a:p>
        </p:txBody>
      </p:sp>
      <p:sp>
        <p:nvSpPr>
          <p:cNvPr id="34823" name="Text Box 10"/>
          <p:cNvSpPr txBox="1">
            <a:spLocks noChangeArrowheads="1"/>
          </p:cNvSpPr>
          <p:nvPr/>
        </p:nvSpPr>
        <p:spPr bwMode="auto">
          <a:xfrm>
            <a:off x="6372225" y="6308725"/>
            <a:ext cx="252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b="1" lang="uk-UA">
                <a:solidFill>
                  <a:schemeClr val="accent2"/>
                </a:solidFill>
              </a:rPr>
              <a:t>Смерч (торнадо)</a:t>
            </a:r>
            <a:endParaRPr b="1" lang="ru-RU">
              <a:solidFill>
                <a:schemeClr val="accent2"/>
              </a:solidFill>
            </a:endParaRPr>
          </a:p>
        </p:txBody>
      </p:sp>
      <p:sp>
        <p:nvSpPr>
          <p:cNvPr id="34824" name="Text Box 11"/>
          <p:cNvSpPr txBox="1">
            <a:spLocks noChangeArrowheads="1"/>
          </p:cNvSpPr>
          <p:nvPr/>
        </p:nvSpPr>
        <p:spPr bwMode="auto">
          <a:xfrm>
            <a:off x="2987675" y="5734050"/>
            <a:ext cx="252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b="1" lang="uk-UA">
                <a:solidFill>
                  <a:schemeClr val="accent2"/>
                </a:solidFill>
              </a:rPr>
              <a:t>Піщана буря</a:t>
            </a:r>
            <a:endParaRPr b="1"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1300" y="301625"/>
            <a:ext cx="8640763" cy="6264275"/>
          </a:xfrm>
          <a:prstGeom prst="roundRect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4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4508500"/>
            <a:ext cx="4321175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42727" y="402059"/>
            <a:ext cx="8118032" cy="5232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2700">
                  <a:solidFill>
                    <a:srgbClr val="006600"/>
                  </a:solidFill>
                </a:ln>
                <a:solidFill>
                  <a:schemeClr val="accent3"/>
                </a:solidFill>
                <a:latin typeface="+mn-lt"/>
              </a:rPr>
              <a:t>Розвіває шкідливі викиди із  труб  заводів і фабрик</a:t>
            </a:r>
            <a:endParaRPr lang="ru-RU" sz="2800" b="1" dirty="0">
              <a:ln w="12700">
                <a:solidFill>
                  <a:srgbClr val="006600"/>
                </a:solidFill>
              </a:ln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83027" y="1441227"/>
            <a:ext cx="3145257" cy="1682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076244" y="1433242"/>
            <a:ext cx="3822698" cy="28670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3500438"/>
            <a:ext cx="32400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uk-UA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Доповніть речення</a:t>
            </a:r>
            <a:endParaRPr lang="ru-RU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>
          <a:xfrm>
            <a:off x="539750" y="1628775"/>
            <a:ext cx="8229600" cy="4389438"/>
          </a:xfrm>
        </p:spPr>
        <p:txBody>
          <a:bodyPr/>
          <a:lstStyle/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Повітря нагрівається від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З підняттям угору на 1 км температура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Тепле повітря розширюється … та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Холодне повітря щільне і важке, тому воно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Основна причина переміщення повітря – це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Вітер – це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Денний бриз спрямований з … на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Нічний бриз спрямований з … на …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mtClean="0"/>
              <a:t>Вітер допомагає людям …, …, …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42988" y="2420938"/>
            <a:ext cx="273685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 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740 </a:t>
            </a:r>
            <a:r>
              <a:rPr lang="uk-UA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мм.рт.ст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48038" y="4508500"/>
            <a:ext cx="2952750" cy="13684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 765  </a:t>
            </a:r>
            <a:r>
              <a:rPr lang="uk-UA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мм.рт.ст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508625" y="2420938"/>
            <a:ext cx="2879725" cy="14398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 730      </a:t>
            </a:r>
            <a:r>
              <a:rPr lang="uk-UA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мм.рт.ст</a:t>
            </a:r>
            <a:r>
              <a:rPr lang="uk-UA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 стрелкой 8"/>
          <p:cNvCxnSpPr>
            <a:stCxn id="3" idx="6"/>
          </p:cNvCxnSpPr>
          <p:nvPr/>
        </p:nvCxnSpPr>
        <p:spPr>
          <a:xfrm>
            <a:off x="3779838" y="3068638"/>
            <a:ext cx="1728787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6" idx="1"/>
            <a:endCxn id="3" idx="4"/>
          </p:cNvCxnSpPr>
          <p:nvPr/>
        </p:nvCxnSpPr>
        <p:spPr>
          <a:xfrm flipH="1" flipV="1">
            <a:off x="2411413" y="3716338"/>
            <a:ext cx="1368425" cy="993775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7"/>
            <a:endCxn id="7" idx="4"/>
          </p:cNvCxnSpPr>
          <p:nvPr/>
        </p:nvCxnSpPr>
        <p:spPr>
          <a:xfrm flipV="1">
            <a:off x="5867400" y="3860800"/>
            <a:ext cx="1081088" cy="84931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5" name="WordArt 9"/>
          <p:cNvSpPr>
            <a:spLocks noChangeArrowheads="1" noChangeShapeType="1" noTextEdit="1"/>
          </p:cNvSpPr>
          <p:nvPr/>
        </p:nvSpPr>
        <p:spPr bwMode="auto">
          <a:xfrm>
            <a:off x="2339975" y="549275"/>
            <a:ext cx="48958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"Міні-практикум"</a:t>
            </a:r>
          </a:p>
        </p:txBody>
      </p:sp>
      <p:sp>
        <p:nvSpPr>
          <p:cNvPr id="37896" name="Text Box 10"/>
          <p:cNvSpPr txBox="1">
            <a:spLocks noChangeArrowheads="1"/>
          </p:cNvSpPr>
          <p:nvPr/>
        </p:nvSpPr>
        <p:spPr bwMode="auto">
          <a:xfrm>
            <a:off x="1403350" y="1484313"/>
            <a:ext cx="66246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chemeClr val="accent2"/>
                </a:solidFill>
              </a:rPr>
              <a:t>Стрілками вкажіть напрям вітру</a:t>
            </a:r>
            <a:r>
              <a:rPr lang="uk-UA">
                <a:solidFill>
                  <a:schemeClr val="accent2"/>
                </a:solidFill>
              </a:rPr>
              <a:t> </a:t>
            </a:r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692275" y="836613"/>
            <a:ext cx="626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Домашнє завдання</a:t>
            </a:r>
            <a:endParaRPr lang="ru-RU" sz="3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331913" y="1773238"/>
            <a:ext cx="70564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Опрацювати матеріал </a:t>
            </a: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§</a:t>
            </a:r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35, вивчити поняття;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Запитання 4(письмово),5</a:t>
            </a: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*</a:t>
            </a:r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(усно) с. 146;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Творче завдання: скласти міні-твір на тему “Вітер - наш  друг чи ворог?”</a:t>
            </a: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Rectangle 3"/>
          <p:cNvSpPr>
            <a:spLocks noGrp="1"/>
          </p:cNvSpPr>
          <p:nvPr>
            <p:ph idx="1" type="body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descr="57956778_dandelion143ojq3" id="39939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258888" y="908050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effectLst>
                <a:outerShdw algn="tl" blurRad="38100" dir="2700000" dist="38100">
                  <a:srgbClr val="C0C0C0"/>
                </a:outerShdw>
              </a:effectLst>
            </a:endParaRPr>
          </a:p>
        </p:txBody>
      </p:sp>
      <p:pic>
        <p:nvPicPr>
          <p:cNvPr id="2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765175"/>
            <a:ext cx="875347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2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" r="112"/>
          <a:stretch>
            <a:fillRect/>
          </a:stretch>
        </p:blipFill>
        <p:spPr bwMode="auto">
          <a:xfrm>
            <a:off x="5219700" y="4221163"/>
            <a:ext cx="255587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ChangeArrowheads="1"/>
          </p:cNvSpPr>
          <p:nvPr/>
        </p:nvSpPr>
        <p:spPr bwMode="auto">
          <a:xfrm>
            <a:off x="1042988" y="800100"/>
            <a:ext cx="71437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k-UA" sz="2400" b="1" i="1">
                <a:solidFill>
                  <a:schemeClr val="tx2"/>
                </a:solidFill>
              </a:rPr>
              <a:t>Мета уроку:</a:t>
            </a:r>
            <a:r>
              <a:rPr lang="uk-UA" b="1"/>
              <a:t> </a:t>
            </a:r>
          </a:p>
          <a:p>
            <a:pPr algn="just"/>
            <a:endParaRPr lang="uk-UA" b="1"/>
          </a:p>
          <a:p>
            <a:pPr algn="just"/>
            <a:r>
              <a:rPr lang="uk-UA"/>
              <a:t>продовжувати формувати систему знань про повітря та його властивості, шляхом ознайомлення з поняттям «вітер» і причинами його утворення; розвивати логічне мислення, пам'ять; сприяти розумінню  учнями важливості спостереження та вивчення вітрів, виховувати екологічну самосвідомість.</a:t>
            </a:r>
          </a:p>
        </p:txBody>
      </p:sp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187450" y="3136900"/>
            <a:ext cx="6818313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chemeClr val="tx2"/>
                </a:solidFill>
              </a:rPr>
              <a:t>Завдання уроку:</a:t>
            </a:r>
          </a:p>
          <a:p>
            <a:endParaRPr lang="ru-RU" sz="2400" b="1" i="1">
              <a:solidFill>
                <a:schemeClr val="tx2"/>
              </a:solidFill>
            </a:endParaRPr>
          </a:p>
          <a:p>
            <a:r>
              <a:rPr lang="ru-RU"/>
              <a:t>закріпити знання про </a:t>
            </a:r>
            <a:r>
              <a:rPr lang="uk-UA"/>
              <a:t>властивості повітря; </a:t>
            </a:r>
            <a:endParaRPr lang="ru-RU"/>
          </a:p>
          <a:p>
            <a:r>
              <a:rPr lang="uk-UA"/>
              <a:t>сформувати знання про </a:t>
            </a:r>
            <a:r>
              <a:rPr lang="ru-RU"/>
              <a:t>нагрівання повітря від поверхні Землі, зміну його температури з висотою</a:t>
            </a:r>
            <a:r>
              <a:rPr lang="uk-UA"/>
              <a:t>;</a:t>
            </a:r>
            <a:endParaRPr lang="ru-RU"/>
          </a:p>
          <a:p>
            <a:r>
              <a:rPr lang="uk-UA"/>
              <a:t>ознайомитись з поняттям «вітер» і причинами його утворення;</a:t>
            </a:r>
            <a:endParaRPr lang="ru-RU"/>
          </a:p>
          <a:p>
            <a:r>
              <a:rPr lang="ru-RU"/>
              <a:t>розвивати вміння аналізувати навчальний матеріал, формувати пізнавальну самостійність.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5143500" y="476250"/>
            <a:ext cx="3143250" cy="13335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0070C0"/>
                </a:solidFill>
              </a:rPr>
              <a:t>Затримує тепло</a:t>
            </a:r>
          </a:p>
        </p:txBody>
      </p:sp>
      <p:sp>
        <p:nvSpPr>
          <p:cNvPr id="11" name="Овал 10"/>
          <p:cNvSpPr/>
          <p:nvPr/>
        </p:nvSpPr>
        <p:spPr>
          <a:xfrm>
            <a:off x="6215063" y="2571750"/>
            <a:ext cx="2786062" cy="13335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0070C0"/>
                </a:solidFill>
              </a:rPr>
              <a:t>Без запаху</a:t>
            </a:r>
          </a:p>
        </p:txBody>
      </p:sp>
      <p:sp>
        <p:nvSpPr>
          <p:cNvPr id="13" name="Овал 12"/>
          <p:cNvSpPr>
            <a:spLocks noChangeArrowheads="1"/>
          </p:cNvSpPr>
          <p:nvPr/>
        </p:nvSpPr>
        <p:spPr bwMode="auto">
          <a:xfrm>
            <a:off x="4643438" y="4508500"/>
            <a:ext cx="4357687" cy="2000250"/>
          </a:xfrm>
          <a:prstGeom prst="ellipse">
            <a:avLst/>
          </a:prstGeom>
          <a:solidFill>
            <a:srgbClr val="7EB2E6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0070C0"/>
                </a:solidFill>
                <a:latin typeface="+mn-lt"/>
              </a:rPr>
              <a:t>Розширюється при нагріванні</a:t>
            </a:r>
          </a:p>
        </p:txBody>
      </p:sp>
      <p:sp>
        <p:nvSpPr>
          <p:cNvPr id="14" name="Овал 13"/>
          <p:cNvSpPr>
            <a:spLocks noChangeArrowheads="1"/>
          </p:cNvSpPr>
          <p:nvPr/>
        </p:nvSpPr>
        <p:spPr bwMode="auto">
          <a:xfrm>
            <a:off x="214313" y="4572000"/>
            <a:ext cx="4071937" cy="1905000"/>
          </a:xfrm>
          <a:prstGeom prst="ellipse">
            <a:avLst/>
          </a:prstGeom>
          <a:solidFill>
            <a:srgbClr val="7EB2E6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0070C0"/>
                </a:solidFill>
                <a:latin typeface="+mn-lt"/>
              </a:rPr>
              <a:t>Стискається при охолодженні</a:t>
            </a:r>
          </a:p>
        </p:txBody>
      </p:sp>
      <p:sp>
        <p:nvSpPr>
          <p:cNvPr id="16" name="Овал 15"/>
          <p:cNvSpPr/>
          <p:nvPr/>
        </p:nvSpPr>
        <p:spPr>
          <a:xfrm>
            <a:off x="142875" y="2571750"/>
            <a:ext cx="2786063" cy="13335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0070C0"/>
                </a:solidFill>
              </a:rPr>
              <a:t>Прозоре </a:t>
            </a:r>
          </a:p>
        </p:txBody>
      </p:sp>
      <p:sp>
        <p:nvSpPr>
          <p:cNvPr id="15" name="Овал 14"/>
          <p:cNvSpPr/>
          <p:nvPr/>
        </p:nvSpPr>
        <p:spPr>
          <a:xfrm>
            <a:off x="785813" y="476250"/>
            <a:ext cx="3214687" cy="13335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0070C0"/>
                </a:solidFill>
              </a:rPr>
              <a:t>Безбарвне</a:t>
            </a:r>
          </a:p>
        </p:txBody>
      </p:sp>
      <p:sp>
        <p:nvSpPr>
          <p:cNvPr id="10" name="Овал 9"/>
          <p:cNvSpPr/>
          <p:nvPr/>
        </p:nvSpPr>
        <p:spPr>
          <a:xfrm>
            <a:off x="3214688" y="2571750"/>
            <a:ext cx="2786062" cy="13335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/>
              <a:t>Повітря </a:t>
            </a:r>
          </a:p>
        </p:txBody>
      </p:sp>
      <p:cxnSp>
        <p:nvCxnSpPr>
          <p:cNvPr id="20" name="Прямая со стрелкой 19"/>
          <p:cNvCxnSpPr>
            <a:stCxn id="10" idx="7"/>
            <a:endCxn id="12" idx="4"/>
          </p:cNvCxnSpPr>
          <p:nvPr/>
        </p:nvCxnSpPr>
        <p:spPr>
          <a:xfrm rot="5400000" flipH="1" flipV="1">
            <a:off x="5495132" y="1713706"/>
            <a:ext cx="717550" cy="1122363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Прямая со стрелкой 21"/>
          <p:cNvCxnSpPr>
            <a:cxnSpLocks noChangeShapeType="1"/>
            <a:stCxn id="10" idx="5"/>
            <a:endCxn id="13" idx="0"/>
          </p:cNvCxnSpPr>
          <p:nvPr/>
        </p:nvCxnSpPr>
        <p:spPr bwMode="auto">
          <a:xfrm>
            <a:off x="5592763" y="3722688"/>
            <a:ext cx="1230312" cy="773112"/>
          </a:xfrm>
          <a:prstGeom prst="straightConnector1">
            <a:avLst/>
          </a:prstGeom>
          <a:noFill/>
          <a:ln w="38100" algn="ctr">
            <a:solidFill>
              <a:srgbClr val="0070C0"/>
            </a:solidFill>
            <a:round/>
            <a:headEnd/>
            <a:tailEnd type="arrow" w="med" len="med"/>
          </a:ln>
        </p:spPr>
      </p:cxnSp>
      <p:cxnSp>
        <p:nvCxnSpPr>
          <p:cNvPr id="21" name="Прямая со стрелкой 20"/>
          <p:cNvCxnSpPr>
            <a:stCxn id="10" idx="6"/>
            <a:endCxn id="11" idx="2"/>
          </p:cNvCxnSpPr>
          <p:nvPr/>
        </p:nvCxnSpPr>
        <p:spPr>
          <a:xfrm>
            <a:off x="6011863" y="3213100"/>
            <a:ext cx="214312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0" idx="3"/>
            <a:endCxn id="14" idx="0"/>
          </p:cNvCxnSpPr>
          <p:nvPr/>
        </p:nvCxnSpPr>
        <p:spPr>
          <a:xfrm rot="5400000">
            <a:off x="2703513" y="3425825"/>
            <a:ext cx="646112" cy="13731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0" idx="2"/>
            <a:endCxn id="16" idx="6"/>
          </p:cNvCxnSpPr>
          <p:nvPr/>
        </p:nvCxnSpPr>
        <p:spPr>
          <a:xfrm rot="10800000">
            <a:off x="2916238" y="3284538"/>
            <a:ext cx="285750" cy="1587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0" idx="1"/>
            <a:endCxn id="15" idx="4"/>
          </p:cNvCxnSpPr>
          <p:nvPr/>
        </p:nvCxnSpPr>
        <p:spPr>
          <a:xfrm rot="16200000" flipV="1">
            <a:off x="2812257" y="1659731"/>
            <a:ext cx="717550" cy="1230313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http://900igr.net/datai/kosmos-gorod-transport/Transport-6.files/0017-017-Vozdushnyj-shar.jpg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8313" y="476250"/>
            <a:ext cx="2857500" cy="3800475"/>
          </a:xfrm>
        </p:spPr>
      </p:pic>
      <p:pic>
        <p:nvPicPr>
          <p:cNvPr id="17410" name="Picture 2" descr="http://kupifutbolku.ru/published/publicdata/WEBASYST/attachments/SC/products_pictures/%D0%9D%D0%B5%D0%B7%D0%BD%D0%B0%D0%B9%D0%BA%D0%B0_en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3141663"/>
            <a:ext cx="18970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http://danden.ru/wp-content/uploads/2012/02/znak-vopros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260350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468313" y="4365625"/>
            <a:ext cx="62642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F91365"/>
                </a:solidFill>
              </a:rPr>
              <a:t>   З підняттям угору відстань до Сонця скорочується, але, як відомо, температура повітря знижується. Чому?</a:t>
            </a:r>
            <a:endParaRPr lang="ru-RU" sz="2400" b="1">
              <a:solidFill>
                <a:srgbClr val="F91365"/>
              </a:solidFill>
            </a:endParaRPr>
          </a:p>
        </p:txBody>
      </p:sp>
      <p:sp>
        <p:nvSpPr>
          <p:cNvPr id="17413" name="WordArt 8"/>
          <p:cNvSpPr>
            <a:spLocks noChangeArrowheads="1" noChangeShapeType="1" noTextEdit="1"/>
          </p:cNvSpPr>
          <p:nvPr/>
        </p:nvSpPr>
        <p:spPr bwMode="auto">
          <a:xfrm>
            <a:off x="3348038" y="1700213"/>
            <a:ext cx="3600450" cy="615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Проблемне запитання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4248150" cy="56165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500" smtClean="0"/>
              <a:t>Сонце випромінює величезну кількість енергії, атмосфера пропускає до земної поверхні тільки її частину.</a:t>
            </a:r>
          </a:p>
          <a:p>
            <a:pPr>
              <a:lnSpc>
                <a:spcPct val="80000"/>
              </a:lnSpc>
            </a:pPr>
            <a:r>
              <a:rPr lang="ru-RU" sz="2500" smtClean="0"/>
              <a:t>Пропускаючи сонячні промені, прозоре повітря атмосфери від них не нагрівається. </a:t>
            </a:r>
          </a:p>
          <a:p>
            <a:pPr>
              <a:lnSpc>
                <a:spcPct val="80000"/>
              </a:lnSpc>
            </a:pPr>
            <a:r>
              <a:rPr lang="ru-RU" sz="2500" smtClean="0"/>
              <a:t>Нагрівається земна поверхня, яка стає джерелом тепла, а від неї нагрівається атмосферне повітря. Тому, з підняттям угору температура знижується.</a:t>
            </a:r>
          </a:p>
        </p:txBody>
      </p:sp>
      <p:pic>
        <p:nvPicPr>
          <p:cNvPr id="4" name="Рисунок 3" descr="Image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9339" y="1274178"/>
            <a:ext cx="4558788" cy="5304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5" name="WordArt 5"/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7632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Нагрівання земної поверхні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643438" y="2636838"/>
            <a:ext cx="7207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4572000" y="2636838"/>
            <a:ext cx="86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900"/>
              <a:t>Поглинаєть-ся хмарами</a:t>
            </a:r>
            <a:endParaRPr lang="ru-RU" sz="900"/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4716463" y="4724400"/>
            <a:ext cx="8636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9" name="Text Box 11"/>
          <p:cNvSpPr txBox="1">
            <a:spLocks noChangeArrowheads="1"/>
          </p:cNvSpPr>
          <p:nvPr/>
        </p:nvSpPr>
        <p:spPr bwMode="auto">
          <a:xfrm>
            <a:off x="4716463" y="4724400"/>
            <a:ext cx="9350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800"/>
              <a:t>Відбивається поверхнею Землі 4%</a:t>
            </a:r>
            <a:endParaRPr lang="ru-RU" sz="800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8027988" y="2492375"/>
            <a:ext cx="792162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41" name="Text Box 13"/>
          <p:cNvSpPr txBox="1">
            <a:spLocks noChangeArrowheads="1"/>
          </p:cNvSpPr>
          <p:nvPr/>
        </p:nvSpPr>
        <p:spPr bwMode="auto">
          <a:xfrm>
            <a:off x="8027988" y="2420938"/>
            <a:ext cx="86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800"/>
              <a:t>Поглинається атмосферою</a:t>
            </a:r>
            <a:endParaRPr lang="ru-RU" sz="800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7308850" y="4292600"/>
            <a:ext cx="8636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43" name="Text Box 15"/>
          <p:cNvSpPr txBox="1">
            <a:spLocks noChangeArrowheads="1"/>
          </p:cNvSpPr>
          <p:nvPr/>
        </p:nvSpPr>
        <p:spPr bwMode="auto">
          <a:xfrm>
            <a:off x="7308850" y="4292600"/>
            <a:ext cx="8636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800"/>
              <a:t>Поглинається поверхнею Землі 48%</a:t>
            </a: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229600" cy="3076575"/>
          </a:xfrm>
        </p:spPr>
        <p:txBody>
          <a:bodyPr/>
          <a:lstStyle/>
          <a:p>
            <a:r>
              <a:rPr lang="ru-RU" smtClean="0"/>
              <a:t>При підйомі вгору на кожен кілометр температура повітря знижується на </a:t>
            </a:r>
            <a:r>
              <a:rPr lang="ru-RU" b="1" smtClean="0">
                <a:solidFill>
                  <a:srgbClr val="FF0000"/>
                </a:solidFill>
              </a:rPr>
              <a:t>6° С</a:t>
            </a:r>
            <a:r>
              <a:rPr lang="ru-RU" smtClean="0"/>
              <a:t>. (Тому високо в горах через низьку температуру сніг не тане навіть улітку та з часом перетворюється на льодовики). </a:t>
            </a:r>
          </a:p>
          <a:p>
            <a:r>
              <a:rPr lang="ru-RU" smtClean="0"/>
              <a:t>Температура змінюється не тільки з висотою, але і протягом певних проміжків часу(доби, року).</a:t>
            </a:r>
          </a:p>
          <a:p>
            <a:r>
              <a:rPr lang="ru-RU" smtClean="0"/>
              <a:t>Температура знижується від екватора до  полюсів.</a:t>
            </a:r>
          </a:p>
        </p:txBody>
      </p:sp>
      <p:sp>
        <p:nvSpPr>
          <p:cNvPr id="19458" name="WordArt 4"/>
          <p:cNvSpPr>
            <a:spLocks noChangeArrowheads="1" noChangeShapeType="1" noTextEdit="1"/>
          </p:cNvSpPr>
          <p:nvPr/>
        </p:nvSpPr>
        <p:spPr bwMode="auto">
          <a:xfrm>
            <a:off x="1403350" y="476250"/>
            <a:ext cx="5976938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Зміна температури</a:t>
            </a:r>
          </a:p>
          <a:p>
            <a:pPr algn="ctr"/>
            <a:endParaRPr lang="ru-RU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9459" name="Picture 6" descr="kilimanjaro-elepha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262438"/>
            <a:ext cx="3743325" cy="2354262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9460" name="Picture 8" descr="80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292600"/>
            <a:ext cx="3743325" cy="2324100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3563938" y="0"/>
            <a:ext cx="4916487" cy="1844675"/>
          </a:xfrm>
        </p:spPr>
        <p:txBody>
          <a:bodyPr/>
          <a:lstStyle/>
          <a:p>
            <a:pPr algn="ctr">
              <a:defRPr/>
            </a:pPr>
            <a:r>
              <a:rPr lang="uk-UA" b="1" i="1" smtClean="0">
                <a:solidFill>
                  <a:srgbClr val="F9136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Запам'ятай!</a:t>
            </a:r>
            <a:endParaRPr lang="ru-RU" b="1" i="1" smtClean="0">
              <a:solidFill>
                <a:srgbClr val="F91365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250825" y="2205038"/>
            <a:ext cx="8229600" cy="4389437"/>
          </a:xfrm>
        </p:spPr>
        <p:txBody>
          <a:bodyPr/>
          <a:lstStyle/>
          <a:p>
            <a:r>
              <a:rPr lang="uk-UA" sz="3400" smtClean="0">
                <a:latin typeface="Arial" charset="0"/>
              </a:rPr>
              <a:t>Прозоре повітря нагрівається не сонячними променями, а від земної поверхні.</a:t>
            </a:r>
          </a:p>
          <a:p>
            <a:r>
              <a:rPr lang="uk-UA" sz="3400" smtClean="0">
                <a:latin typeface="Arial" charset="0"/>
              </a:rPr>
              <a:t>Температура залежить </a:t>
            </a:r>
          </a:p>
          <a:p>
            <a:pPr>
              <a:buFont typeface="Wingdings 2" pitchFamily="18" charset="2"/>
              <a:buNone/>
            </a:pPr>
            <a:r>
              <a:rPr lang="uk-UA" sz="3400" smtClean="0">
                <a:latin typeface="Arial" charset="0"/>
              </a:rPr>
              <a:t>   від кута падіння </a:t>
            </a:r>
          </a:p>
          <a:p>
            <a:pPr>
              <a:buFont typeface="Wingdings 2" pitchFamily="18" charset="2"/>
              <a:buNone/>
            </a:pPr>
            <a:r>
              <a:rPr lang="uk-UA" sz="3400" smtClean="0">
                <a:latin typeface="Arial" charset="0"/>
              </a:rPr>
              <a:t>   сонячних променів </a:t>
            </a:r>
          </a:p>
          <a:p>
            <a:pPr>
              <a:buFont typeface="Wingdings 2" pitchFamily="18" charset="2"/>
              <a:buNone/>
            </a:pPr>
            <a:r>
              <a:rPr lang="uk-UA" sz="3400" smtClean="0">
                <a:latin typeface="Arial" charset="0"/>
              </a:rPr>
              <a:t>   на поверхню Землі.</a:t>
            </a:r>
            <a:endParaRPr lang="ru-RU" sz="3400" smtClean="0">
              <a:latin typeface="Arial" charset="0"/>
            </a:endParaRPr>
          </a:p>
        </p:txBody>
      </p:sp>
      <p:pic>
        <p:nvPicPr>
          <p:cNvPr id="20483" name="Picture 7" descr="holodno-ili-teplo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3789363"/>
            <a:ext cx="37131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9" descr="image13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8913"/>
            <a:ext cx="28194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827088" y="1557338"/>
            <a:ext cx="1441450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uk-UA">
                <a:effectLst>
                  <a:outerShdw blurRad="38100" dist="38100" dir="2700000" algn="tl">
                    <a:srgbClr val="FFFFFF"/>
                  </a:outerShdw>
                </a:effectLst>
              </a:rPr>
              <a:t>Тепла Земля</a:t>
            </a: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177" y="447917"/>
            <a:ext cx="6562479" cy="92464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2700">
                  <a:solidFill>
                    <a:srgbClr val="92D050"/>
                  </a:solidFill>
                </a:ln>
                <a:solidFill>
                  <a:srgbClr val="006600"/>
                </a:solidFill>
                <a:latin typeface="+mn-lt"/>
              </a:rPr>
              <a:t>Відгадайте загадку</a:t>
            </a:r>
            <a:endParaRPr lang="ru-RU" sz="5400" b="1" dirty="0">
              <a:ln w="12700">
                <a:solidFill>
                  <a:srgbClr val="92D050"/>
                </a:solidFill>
              </a:ln>
              <a:solidFill>
                <a:srgbClr val="0066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814" y="1506162"/>
            <a:ext cx="8033902" cy="34039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2857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Хоч без крил, але літаю,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2857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Вербі коси розплітаю.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2857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Погойдаю в лісі гілку,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2857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заколишу  в квітці бджілку.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2857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Якщо добре розлютити,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2857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можу шкоди наробити.</a:t>
            </a:r>
            <a:endParaRPr lang="ru-RU" sz="3600" b="1" dirty="0">
              <a:ln w="28575">
                <a:solidFill>
                  <a:srgbClr val="8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52047" y="5085183"/>
            <a:ext cx="269621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>
                  <a:solidFill>
                    <a:srgbClr val="92D050"/>
                  </a:solidFill>
                </a:ln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hlinkClick r:id="rId2" action="ppaction://hlinksldjump"/>
              </a:rPr>
              <a:t>Вітер</a:t>
            </a:r>
            <a:endParaRPr lang="ru-RU" sz="5400" b="1" spc="50" dirty="0">
              <a:ln w="11430">
                <a:solidFill>
                  <a:srgbClr val="92D050"/>
                </a:solidFill>
              </a:ln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1508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AF9FE"/>
              </a:clrFrom>
              <a:clrTo>
                <a:srgbClr val="FAF9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4164013"/>
            <a:ext cx="3240088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8738" y="549275"/>
            <a:ext cx="2735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5084763"/>
            <a:ext cx="22685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402</Words>
  <Application>Microsoft Office PowerPoint</Application>
  <PresentationFormat>Экран (4:3)</PresentationFormat>
  <Paragraphs>72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Constantia</vt:lpstr>
      <vt:lpstr>Wingdings 2</vt:lpstr>
      <vt:lpstr>Wingdings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Запам'ятай!</vt:lpstr>
      <vt:lpstr>Слайд 9</vt:lpstr>
      <vt:lpstr>Слайд 10</vt:lpstr>
      <vt:lpstr>Слайд 11</vt:lpstr>
      <vt:lpstr>Слайд 12</vt:lpstr>
      <vt:lpstr>Нагрівання повітря над суходолом і водною поверхнею</vt:lpstr>
      <vt:lpstr>Запам'ятай!</vt:lpstr>
      <vt:lpstr>Слайд 15</vt:lpstr>
      <vt:lpstr>Фізкультхвилинка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Доповніть речення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PAVILION</dc:creator>
  <cp:lastModifiedBy>unknown</cp:lastModifiedBy>
  <cp:revision>51</cp:revision>
  <dcterms:created xsi:type="dcterms:W3CDTF">2014-01-26T13:15:06Z</dcterms:created>
  <dcterms:modified xsi:type="dcterms:W3CDTF">2002-01-01T06:52:49Z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1502726</vt:lpwstr>
  </property>
  <property fmtid="{D5CDD505-2E9C-101B-9397-08002B2CF9AE}" name="NXPowerLiteVersion" pid="3">
    <vt:lpwstr>D4.1.4</vt:lpwstr>
  </property>
</Properties>
</file>