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slide+xml" PartName="/ppt/slides/slide4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44"/>
  </p:notesMasterIdLst>
  <p:sldIdLst>
    <p:sldId id="256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82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3" r:id="rId22"/>
    <p:sldId id="284" r:id="rId23"/>
    <p:sldId id="285" r:id="rId24"/>
    <p:sldId id="286" r:id="rId25"/>
    <p:sldId id="287" r:id="rId26"/>
    <p:sldId id="274" r:id="rId27"/>
    <p:sldId id="275" r:id="rId28"/>
    <p:sldId id="277" r:id="rId29"/>
    <p:sldId id="276" r:id="rId30"/>
    <p:sldId id="278" r:id="rId31"/>
    <p:sldId id="288" r:id="rId32"/>
    <p:sldId id="289" r:id="rId33"/>
    <p:sldId id="279" r:id="rId34"/>
    <p:sldId id="290" r:id="rId35"/>
    <p:sldId id="291" r:id="rId36"/>
    <p:sldId id="292" r:id="rId37"/>
    <p:sldId id="296" r:id="rId38"/>
    <p:sldId id="297" r:id="rId39"/>
    <p:sldId id="298" r:id="rId40"/>
    <p:sldId id="293" r:id="rId41"/>
    <p:sldId id="294" r:id="rId42"/>
    <p:sldId id="295" r:id="rId4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3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28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1DB85-5777-4BB2-9F0D-F4C7142E7199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DD3BD-D44F-4960-9D31-FABA31101A0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2408ED2-FAD6-46EA-9CC8-6580D43B162D}" type="datetimeFigureOut">
              <a:rPr lang="uk-UA" smtClean="0"/>
              <a:pPr/>
              <a:t>30.09.2014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A9B0DA1-632A-4393-B834-E3E64291CF8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err="1" smtClean="0"/>
              <a:t>ано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1643042" y="2714620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solidFill>
                  <a:srgbClr val="00B050"/>
                </a:solidFill>
              </a:rPr>
              <a:t>Охорона природи </a:t>
            </a:r>
            <a:endParaRPr lang="uk-UA" sz="4800" dirty="0">
              <a:solidFill>
                <a:srgbClr val="00B050"/>
              </a:solidFill>
            </a:endParaRPr>
          </a:p>
        </p:txBody>
      </p:sp>
      <p:pic>
        <p:nvPicPr>
          <p:cNvPr id="11" name="Рисунок 10" descr="7712321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4929198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/>
              <a:t>Охорона природи</a:t>
            </a:r>
            <a:endParaRPr lang="uk-U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97482826_5511050_en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"/>
            <a:ext cx="9144000" cy="6861048"/>
          </a:xfrm>
          <a:prstGeom prst="rect">
            <a:avLst/>
          </a:prstGeom>
        </p:spPr>
      </p:pic>
      <p:pic>
        <p:nvPicPr>
          <p:cNvPr id="3" name="Рисунок 2" descr="2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3097928"/>
            <a:ext cx="5072098" cy="37600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728" y="500042"/>
            <a:ext cx="6215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Як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потрібно охороняти природу? </a:t>
            </a:r>
            <a:endParaRPr lang="uk-UA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“Одягни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ромашку”</a:t>
            </a:r>
            <a:endParaRPr lang="uk-UA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357166"/>
            <a:ext cx="8929718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I</a:t>
            </a:r>
            <a:r>
              <a:rPr lang="en-US" sz="3600" dirty="0" smtClean="0">
                <a:solidFill>
                  <a:schemeClr val="bg1"/>
                </a:solidFill>
              </a:rPr>
              <a:t>V</a:t>
            </a:r>
            <a:r>
              <a:rPr lang="uk-UA" sz="3600" dirty="0" smtClean="0">
                <a:solidFill>
                  <a:schemeClr val="bg1"/>
                </a:solidFill>
              </a:rPr>
              <a:t>.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Вивчення 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нового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матерiалу</a:t>
            </a:r>
            <a:endParaRPr lang="uk-UA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Прес-конференцiя</a:t>
            </a:r>
            <a:endParaRPr lang="uk-UA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Сьогоднi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уроцi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ви отримаєте інформацію про охорону природи.</a:t>
            </a:r>
          </a:p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 цьому нам допоможуть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учнi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якi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отримали завдання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пiдготувати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повідомлення з певних питань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прес-конференцiї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присутнi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фахiвцi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з охорони природи: біолог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, географ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історик, представник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мiжнародної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органiзацiї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/>
              <a:t> </a:t>
            </a:r>
            <a:r>
              <a:rPr lang="uk-UA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85720" y="0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Коресподент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газети «Минуле»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Коли виникла необхідність охорони природи 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357158" y="214290"/>
            <a:ext cx="850112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журналу «Природа i ми»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-Що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входить до складу природоохоронного фонду України 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285720" y="285728"/>
            <a:ext cx="842968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журналу «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Мандрiвник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-Яка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мета створення заповідників ?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Якi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заповідники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iснують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                         території України 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214283" y="214290"/>
            <a:ext cx="87154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газети «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Свiт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навколо нас»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Якi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природоохороннi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території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iснують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Лівівській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областi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0px-Roztocc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2861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chemeClr val="tx1">
                    <a:lumMod val="95000"/>
                  </a:schemeClr>
                </a:solidFill>
              </a:rPr>
              <a:t>«</a:t>
            </a:r>
            <a:r>
              <a:rPr lang="vi-VN" sz="2000" dirty="0">
                <a:solidFill>
                  <a:schemeClr val="bg1"/>
                </a:solidFill>
              </a:rPr>
              <a:t>Розто́ччя» — природний заповідник у Яворівському районі Львівської області. Створений у 1984 році з метою збереження та наукового вивчення унікальних ландшафтів Українського Розточчя</a:t>
            </a:r>
            <a:r>
              <a:rPr lang="vi-VN" sz="2000" dirty="0">
                <a:solidFill>
                  <a:schemeClr val="tx1">
                    <a:lumMod val="95000"/>
                  </a:schemeClr>
                </a:solidFill>
              </a:rPr>
              <a:t>.</a:t>
            </a:r>
            <a:endParaRPr lang="uk-UA" sz="20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" name="Рисунок 3" descr="Skolivski_Beskyd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32861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У </a:t>
            </a:r>
            <a:r>
              <a:rPr lang="uk-UA" dirty="0" err="1"/>
              <a:t>Сколівських</a:t>
            </a:r>
            <a:r>
              <a:rPr lang="uk-UA" dirty="0"/>
              <a:t> Бескидах існує кілька природоохоронних територій, зокрема Національний природний парк «</a:t>
            </a:r>
            <a:r>
              <a:rPr lang="uk-UA" dirty="0" err="1"/>
              <a:t>Сколівські</a:t>
            </a:r>
            <a:r>
              <a:rPr lang="uk-UA" dirty="0"/>
              <a:t> </a:t>
            </a:r>
            <a:r>
              <a:rPr lang="uk-UA" dirty="0" err="1"/>
              <a:t>Бескиди»та</a:t>
            </a:r>
            <a:r>
              <a:rPr lang="uk-UA" dirty="0"/>
              <a:t> </a:t>
            </a:r>
            <a:r>
              <a:rPr lang="uk-UA" dirty="0" err="1"/>
              <a:t>Поляницький</a:t>
            </a:r>
            <a:r>
              <a:rPr lang="uk-UA" dirty="0"/>
              <a:t> регіональний парк, є також цікаві природні об'єкти: Скелі Довбуша (печерний комплекс), </a:t>
            </a:r>
            <a:r>
              <a:rPr lang="uk-UA" dirty="0" err="1"/>
              <a:t>Кам'янецький</a:t>
            </a:r>
            <a:r>
              <a:rPr lang="uk-UA" dirty="0"/>
              <a:t> водоспад,</a:t>
            </a:r>
            <a:r>
              <a:rPr lang="uk-UA" dirty="0" err="1"/>
              <a:t>водоспад</a:t>
            </a:r>
            <a:r>
              <a:rPr lang="uk-UA" dirty="0"/>
              <a:t> Гуркало, Мертве Озеро та інші.</a:t>
            </a:r>
          </a:p>
        </p:txBody>
      </p:sp>
      <p:pic>
        <p:nvPicPr>
          <p:cNvPr id="6" name="Рисунок 5" descr="300px-Яворівський_національний_природний_пар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6124"/>
            <a:ext cx="9144000" cy="35718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643314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000" b="1" dirty="0">
                <a:solidFill>
                  <a:schemeClr val="bg1"/>
                </a:solidFill>
              </a:rPr>
              <a:t>Я́ворівський націона́льний приро́дний парк</a:t>
            </a:r>
            <a:r>
              <a:rPr lang="vi-VN" sz="2000" dirty="0">
                <a:solidFill>
                  <a:schemeClr val="bg1"/>
                </a:solidFill>
              </a:rPr>
              <a:t> — природоохоронна територія у Яворівському районі Львівської області. Парк створений з метою збереження, відтворення та раціонального використання типових і унікальних лісостепових ландшафтів та інших природних комплексів в районі Головного європейського вододілу.</a:t>
            </a:r>
            <a:endParaRPr lang="uk-UA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214282" y="214290"/>
            <a:ext cx="878687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газети «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Цiкаво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знати»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-Що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представляє собою Червона книга? За якими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категорiями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кожен вид включено до Червоної книги 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214282" y="285728"/>
            <a:ext cx="85011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газети «Вивчаємо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свiт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разом»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-Розкажiть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Мiжнародну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Червону книгу.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59368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Мета: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дати знання про сучаснi методи охорони природи; познайомити  з природоохоронними територiями своєї мiсцевостi</a:t>
            </a:r>
            <a:r>
              <a:rPr lang="uk-UA" sz="3200" dirty="0" smtClean="0">
                <a:solidFill>
                  <a:schemeClr val="accent4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;</a:t>
            </a: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розвивати вміння аналiзувати, узагальнювати; розвивати  здiбностi  до самоосвiти;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виховувати почуття особистої вiдповiдальностi за стан навколишнього середовища, дбайливе ставлення до природи, почуття  прекрасного.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85721" y="214290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7.Кореспондент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газети  «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Бiологiя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Чим відрізняється Червона книга України від </a:t>
            </a:r>
            <a:r>
              <a:rPr kumimoji="0" lang="uk-UA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Мiжнародної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?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-2-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0"/>
            <a:ext cx="6076950" cy="4562475"/>
          </a:xfrm>
          <a:prstGeom prst="rect">
            <a:avLst/>
          </a:prstGeom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471488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1994 р. видано Червону книгу України «Тваринний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свiт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», а в 1996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роцi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– Червону книгу України «Рослинний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свiт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». Червона книга - це книга тривоги, попередження, що певний вид перебуває в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небезпецi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вимагає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невiдкладних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заходiв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щодо його охорони.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f0fb60a76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2571744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- В</a:t>
            </a:r>
            <a:r>
              <a:rPr kumimoji="0" lang="uk-UA" sz="2400" b="1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Тужанівцях</a:t>
            </a: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здійнявся вітер </a:t>
            </a:r>
            <a:r>
              <a:rPr kumimoji="0" lang="uk-UA" sz="2400" b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терти долоні).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Починає накрапати дощ (клацання пальцями).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Дощ посилюється (почергове плескання по грудях).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Починається справжня злива (плескання по ногах).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А ось гроза, справжня буря (тупотіння ногами).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Але що це? Буря почала вщухати (плескання по ногах).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Злива перетворюється на дощ (плескання долонями по грудях).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Рідкі каплі падають на землю (клацання пальцями).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Вщухає вітер (терти долоні).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- З’являється сонечко (руки догори).</a:t>
            </a:r>
            <a:endParaRPr kumimoji="0" lang="uk-UA" sz="2400" b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Закрiплення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вивченого матеріалу</a:t>
            </a:r>
            <a:r>
              <a:rPr lang="uk-UA" b="1" dirty="0" smtClean="0"/>
              <a:t>.</a:t>
            </a:r>
          </a:p>
          <a:p>
            <a:endParaRPr lang="uk-UA" b="1" dirty="0" smtClean="0"/>
          </a:p>
          <a:p>
            <a:endParaRPr lang="uk-UA" b="1" dirty="0" smtClean="0"/>
          </a:p>
          <a:p>
            <a:endParaRPr lang="uk-UA" dirty="0"/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200024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 «Вірю – не вірю»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Якщо твердження правильне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підняти руки, якщо ні – сидіти спокійно.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1" y="0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Заповідники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 природоохоронні,</a:t>
            </a:r>
            <a:r>
              <a:rPr kumimoji="0" lang="uk-UA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науково-дослідні установи</a:t>
            </a:r>
          </a:p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загальнодержавного значення.</a:t>
            </a:r>
          </a:p>
          <a:p>
            <a:pPr marL="742950" marR="0" lvl="0" indent="-7429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indent="-742950"/>
            <a:r>
              <a:rPr lang="uk-UA" sz="3600" dirty="0" smtClean="0"/>
              <a:t>2. </a:t>
            </a:r>
            <a:r>
              <a:rPr lang="uk-UA" sz="3600" dirty="0" err="1" smtClean="0"/>
              <a:t>Необхiднiсть</a:t>
            </a:r>
            <a:r>
              <a:rPr lang="uk-UA" sz="3600" dirty="0" smtClean="0"/>
              <a:t> </a:t>
            </a:r>
            <a:r>
              <a:rPr lang="uk-UA" sz="3600" dirty="0" smtClean="0"/>
              <a:t>охорони природи виникла у </a:t>
            </a:r>
            <a:endParaRPr lang="uk-UA" sz="3600" dirty="0" smtClean="0"/>
          </a:p>
          <a:p>
            <a:pPr marL="742950" indent="-742950"/>
            <a:r>
              <a:rPr lang="en-US" sz="3600" dirty="0" smtClean="0"/>
              <a:t>XXI</a:t>
            </a:r>
            <a:r>
              <a:rPr lang="uk-UA" sz="3600" dirty="0" smtClean="0"/>
              <a:t> </a:t>
            </a:r>
            <a:r>
              <a:rPr lang="uk-UA" sz="3600" dirty="0" err="1" smtClean="0"/>
              <a:t>столiттi</a:t>
            </a:r>
            <a:r>
              <a:rPr lang="uk-UA" sz="3600" dirty="0" smtClean="0"/>
              <a:t>.</a:t>
            </a:r>
          </a:p>
          <a:p>
            <a:pPr marL="742950" indent="-742950"/>
            <a:endParaRPr lang="uk-UA" sz="3600" dirty="0" smtClean="0"/>
          </a:p>
          <a:p>
            <a:pPr marL="742950" indent="-742950"/>
            <a:r>
              <a:rPr lang="uk-UA" sz="3600" dirty="0" smtClean="0"/>
              <a:t>3. Червона </a:t>
            </a:r>
            <a:r>
              <a:rPr lang="uk-UA" sz="3600" dirty="0" smtClean="0"/>
              <a:t>книга </a:t>
            </a:r>
            <a:r>
              <a:rPr lang="uk-UA" sz="3600" dirty="0" smtClean="0">
                <a:sym typeface="Symbol"/>
              </a:rPr>
              <a:t></a:t>
            </a:r>
            <a:r>
              <a:rPr lang="uk-UA" sz="3600" dirty="0" smtClean="0"/>
              <a:t> </a:t>
            </a:r>
            <a:r>
              <a:rPr lang="uk-UA" sz="3600" dirty="0" err="1" smtClean="0"/>
              <a:t>офiцiйний</a:t>
            </a:r>
            <a:r>
              <a:rPr lang="uk-UA" sz="3600" dirty="0" smtClean="0"/>
              <a:t> документ про </a:t>
            </a:r>
            <a:endParaRPr lang="uk-UA" sz="3600" dirty="0" smtClean="0"/>
          </a:p>
          <a:p>
            <a:pPr marL="742950" indent="-742950"/>
            <a:r>
              <a:rPr lang="uk-UA" sz="3600" dirty="0" smtClean="0"/>
              <a:t>сучасний </a:t>
            </a:r>
            <a:r>
              <a:rPr lang="uk-UA" sz="3600" dirty="0" smtClean="0"/>
              <a:t>стан </a:t>
            </a:r>
            <a:r>
              <a:rPr lang="uk-UA" sz="3600" dirty="0" smtClean="0"/>
              <a:t>видів рослин </a:t>
            </a:r>
            <a:r>
              <a:rPr lang="uk-UA" sz="3600" dirty="0" smtClean="0"/>
              <a:t>i тварин, що </a:t>
            </a:r>
            <a:endParaRPr lang="uk-UA" sz="3600" dirty="0" smtClean="0"/>
          </a:p>
          <a:p>
            <a:pPr marL="742950" indent="-742950"/>
            <a:r>
              <a:rPr lang="uk-UA" sz="3600" dirty="0" smtClean="0"/>
              <a:t>перебувають під загрозою </a:t>
            </a:r>
            <a:r>
              <a:rPr lang="uk-UA" sz="3600" dirty="0" smtClean="0"/>
              <a:t>зникнення.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В Україні створено 17 природних та 4 біосферних заповідників.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„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Розточчя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належать до заповіднику.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Кримський заповідник знаходиться на території Львівської області.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643182"/>
            <a:ext cx="739946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Гра 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«Знайди відповідність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3786190"/>
            <a:ext cx="8997784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Робота у групах.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Рослини та тварини Червоної книги України. За описанням відгадати і показати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2571744"/>
            <a:ext cx="457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Це багатолітня трав’яниста рослина заввишки 10-25 см. Листочки прикорневі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лiнiйнi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 білою поздовжньою смужкою. Квітка одинична, фіолетова, з жовтогарячою приймачкою. Цвіте у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березні-квiтнi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Розмножується бульбоцибулинами та насінням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завантаженн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14950"/>
            <a:ext cx="2214546" cy="1643050"/>
          </a:xfrm>
          <a:prstGeom prst="rect">
            <a:avLst/>
          </a:prstGeom>
        </p:spPr>
      </p:pic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4429124" y="2643182"/>
            <a:ext cx="47148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Це багатолітня трав’яниста рослина заввишки 40-70 см, з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бульбоподібним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коренем. Стебла розгалужені, листки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шкiрястi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сизi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 широкоовальними або майже заокругленими частинками завширшки 2-6 см. Квітки одиничні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лiлово-рожевi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або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червонi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aeonia_daurica_in_Lasp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5214950"/>
            <a:ext cx="2285984" cy="1643050"/>
          </a:xfrm>
          <a:prstGeom prst="rect">
            <a:avLst/>
          </a:prstGeom>
        </p:spPr>
      </p:pic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4429124" y="0"/>
            <a:ext cx="47148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uk-UA" sz="2000" dirty="0" smtClean="0"/>
              <a:t>Росте в широколистих та мішаних </a:t>
            </a:r>
            <a:r>
              <a:rPr lang="uk-UA" sz="2000" dirty="0" smtClean="0"/>
              <a:t>лісах</a:t>
            </a:r>
            <a:r>
              <a:rPr lang="uk-UA" sz="2000" dirty="0" smtClean="0"/>
              <a:t>.</a:t>
            </a:r>
            <a:r>
              <a:rPr lang="uk-UA" sz="2000" dirty="0" smtClean="0"/>
              <a:t> </a:t>
            </a:r>
            <a:r>
              <a:rPr lang="uk-UA" sz="2000" dirty="0" smtClean="0"/>
              <a:t>Стебло зелене, </a:t>
            </a:r>
            <a:r>
              <a:rPr lang="uk-UA" sz="2000" dirty="0" err="1" smtClean="0"/>
              <a:t>iнодi</a:t>
            </a:r>
            <a:r>
              <a:rPr lang="uk-UA" sz="2000" dirty="0" smtClean="0"/>
              <a:t> з червонуватими цятками, знизу i під суцвіттям-безлисте. Листки </a:t>
            </a:r>
            <a:r>
              <a:rPr lang="uk-UA" sz="2000" dirty="0" err="1" smtClean="0"/>
              <a:t>гострi</a:t>
            </a:r>
            <a:r>
              <a:rPr lang="uk-UA" sz="2000" dirty="0" smtClean="0"/>
              <a:t>, з </a:t>
            </a:r>
            <a:r>
              <a:rPr lang="uk-UA" sz="2000" dirty="0" err="1" smtClean="0"/>
              <a:t>короткошорстким</a:t>
            </a:r>
            <a:r>
              <a:rPr lang="uk-UA" sz="2000" dirty="0" smtClean="0"/>
              <a:t> краєм. Квітки </a:t>
            </a:r>
            <a:r>
              <a:rPr lang="uk-UA" sz="2000" dirty="0" err="1" smtClean="0"/>
              <a:t>повислi</a:t>
            </a:r>
            <a:r>
              <a:rPr lang="uk-UA" sz="2000" dirty="0" smtClean="0"/>
              <a:t>, на довгих </a:t>
            </a:r>
            <a:r>
              <a:rPr lang="uk-UA" sz="2000" dirty="0" err="1" smtClean="0"/>
              <a:t>квiтконiжках</a:t>
            </a:r>
            <a:r>
              <a:rPr lang="uk-UA" sz="2000" dirty="0" smtClean="0"/>
              <a:t>, </a:t>
            </a:r>
            <a:r>
              <a:rPr lang="uk-UA" sz="2000" dirty="0" err="1" smtClean="0"/>
              <a:t>ясно-пурпуровi</a:t>
            </a:r>
            <a:r>
              <a:rPr lang="uk-UA" sz="2000" dirty="0" smtClean="0"/>
              <a:t>,з фіолетовими плямами, </a:t>
            </a:r>
            <a:r>
              <a:rPr lang="uk-UA" sz="2000" dirty="0" err="1" smtClean="0"/>
              <a:t>ароматнi</a:t>
            </a:r>
            <a:r>
              <a:rPr lang="uk-UA" sz="2000" dirty="0" smtClean="0"/>
              <a:t>, </a:t>
            </a:r>
            <a:r>
              <a:rPr lang="uk-UA" sz="2000" dirty="0" err="1" smtClean="0"/>
              <a:t>зiбранi</a:t>
            </a:r>
            <a:r>
              <a:rPr lang="uk-UA" sz="2000" dirty="0" smtClean="0"/>
              <a:t> у негусту китицю.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014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5214950"/>
            <a:ext cx="2357454" cy="1643050"/>
          </a:xfrm>
          <a:prstGeom prst="rect">
            <a:avLst/>
          </a:prstGeom>
        </p:spPr>
      </p:pic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0" y="0"/>
            <a:ext cx="45005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Це багаторічна цибулинна рослина. Росте у широколистяних та змішаних лісах, на галявинах, у чагарниках. Ранньої весни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утворюють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лісах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чудовий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білий килим. Цибулини отруйні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a-105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5214950"/>
            <a:ext cx="2505068" cy="16430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5214950"/>
            <a:ext cx="554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А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5214950"/>
            <a:ext cx="4796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Б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5214950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В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16" y="5214950"/>
            <a:ext cx="4812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Г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вантаженн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4577892" cy="3429000"/>
          </a:xfrm>
          <a:prstGeom prst="rect">
            <a:avLst/>
          </a:prstGeom>
        </p:spPr>
      </p:pic>
      <p:pic>
        <p:nvPicPr>
          <p:cNvPr id="3" name="Рисунок 2" descr="a-10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929190" cy="3500438"/>
          </a:xfrm>
          <a:prstGeom prst="rect">
            <a:avLst/>
          </a:prstGeom>
        </p:spPr>
      </p:pic>
      <p:pic>
        <p:nvPicPr>
          <p:cNvPr id="4" name="Рисунок 3" descr="Paeonia_daurica_in_Laspi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1" y="3429000"/>
            <a:ext cx="4571999" cy="3429000"/>
          </a:xfrm>
          <a:prstGeom prst="rect">
            <a:avLst/>
          </a:prstGeom>
        </p:spPr>
      </p:pic>
      <p:pic>
        <p:nvPicPr>
          <p:cNvPr id="5" name="Рисунок 4" descr="0014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0"/>
            <a:ext cx="4643438" cy="35004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19848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err="1" smtClean="0"/>
              <a:t>Пiдснiжник</a:t>
            </a:r>
            <a:endParaRPr lang="uk-UA" sz="2800" dirty="0" smtClean="0"/>
          </a:p>
          <a:p>
            <a:r>
              <a:rPr lang="uk-UA" sz="2800" dirty="0" smtClean="0"/>
              <a:t>1-В</a:t>
            </a:r>
            <a:endParaRPr lang="uk-U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429000"/>
            <a:ext cx="29304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/>
              <a:t>Шафран </a:t>
            </a:r>
            <a:r>
              <a:rPr lang="uk-UA" sz="2800" dirty="0" err="1" smtClean="0"/>
              <a:t>Гейфелiв</a:t>
            </a:r>
            <a:endParaRPr lang="uk-UA" sz="2800" dirty="0" smtClean="0"/>
          </a:p>
          <a:p>
            <a:r>
              <a:rPr lang="uk-UA" sz="2800" dirty="0" smtClean="0"/>
              <a:t>3-А</a:t>
            </a:r>
            <a:endParaRPr lang="uk-U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0"/>
            <a:ext cx="20025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err="1"/>
              <a:t>Лiлiя</a:t>
            </a:r>
            <a:r>
              <a:rPr lang="uk-UA" sz="2800" dirty="0"/>
              <a:t> </a:t>
            </a:r>
            <a:r>
              <a:rPr lang="uk-UA" sz="2800" dirty="0" err="1" smtClean="0"/>
              <a:t>лiсова</a:t>
            </a:r>
            <a:endParaRPr lang="uk-UA" sz="2800" dirty="0" smtClean="0"/>
          </a:p>
          <a:p>
            <a:r>
              <a:rPr lang="uk-UA" sz="2800" dirty="0" smtClean="0"/>
              <a:t>2-Б</a:t>
            </a:r>
            <a:endParaRPr lang="uk-U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3500438"/>
            <a:ext cx="28618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err="1"/>
              <a:t>Пiвонiя</a:t>
            </a:r>
            <a:r>
              <a:rPr lang="uk-UA" sz="2800" dirty="0"/>
              <a:t> </a:t>
            </a:r>
            <a:r>
              <a:rPr lang="uk-UA" sz="2800" dirty="0" smtClean="0"/>
              <a:t>кримська</a:t>
            </a:r>
          </a:p>
          <a:p>
            <a:r>
              <a:rPr lang="uk-UA" sz="2800" dirty="0" smtClean="0"/>
              <a:t>4-Г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0" y="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Цiкаво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знати.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Лілія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квiтка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чистоти. I легенда ходить про неї така: коли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Матiр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Божа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пiднялася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Небо до Ісуса, то випросила у нього відзнаку для тих дівчат, які ревно дослухаються до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Icтини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Господньої на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не вдаються до злих учинків. Спустилася Вона з ангелами одного ранку i насипала по землі Небесного нектару, там де дівчата i хлопці в порядності великій були. Лілія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 щось дуже святе i недоторкане, бо Матір Божа зображена на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iконi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 лілією. I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благовіщати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їй про народження Ісуса архангел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Гавриiл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опустився з такою ж квіткою.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zero_i_les_kraski_oseni_na_rabochiy_stol_priroda_1600x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I. Організаційний момент.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Учитель.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 Добрий день!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Рада, діти, вас вітати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Й дуже хочу запитати,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Чи готові розпочати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Черговий урок?</a:t>
            </a:r>
            <a:endParaRPr kumimoji="0" lang="uk-U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    Учні.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 Так!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Сміливий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робім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крок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Цікаво знати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Пiдснiжник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символ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надii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Коли перші люди Були вигнані з раю, на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йшов сніг i було холодно. Єва дуже змерзла. Щоб її втішити, підсилити віру у кращі часи, декілька сніжинок перетворилися у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нiжнi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квіти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пiдснiжника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первiсника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весни.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435768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5.Стебло безлисте, циліндричне, голе, із квітками на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верхiвцi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Листки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широколінiйнi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звуженi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основи.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Квiтки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зiбранi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2-10 у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рiдкi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китиці.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Квiтконiжки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спрямованi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вгору. Правильна квітка, оцвітина проста,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вiночкоподiбна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складається з шести блакитних пелюсток.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40px-Klump.ziedas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929198"/>
            <a:ext cx="2357422" cy="1928802"/>
          </a:xfrm>
          <a:prstGeom prst="rect">
            <a:avLst/>
          </a:prstGeom>
        </p:spPr>
      </p:pic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4929198"/>
            <a:ext cx="1950720" cy="1928802"/>
          </a:xfrm>
          <a:prstGeom prst="rect">
            <a:avLst/>
          </a:prstGeom>
        </p:spPr>
      </p:pic>
      <p:pic>
        <p:nvPicPr>
          <p:cNvPr id="5" name="Рисунок 4" descr="завантаження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4929199"/>
            <a:ext cx="2466975" cy="1928802"/>
          </a:xfrm>
          <a:prstGeom prst="rect">
            <a:avLst/>
          </a:prstGeom>
        </p:spPr>
      </p:pic>
      <p:pic>
        <p:nvPicPr>
          <p:cNvPr id="6" name="Рисунок 5" descr="завантаження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7025" y="4929198"/>
            <a:ext cx="2466975" cy="19288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000636"/>
            <a:ext cx="53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Д</a:t>
            </a:r>
            <a:endParaRPr lang="uk-UA" sz="4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492919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Е</a:t>
            </a:r>
            <a:endParaRPr lang="uk-UA" sz="4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4929198"/>
            <a:ext cx="5325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Є</a:t>
            </a:r>
            <a:endParaRPr lang="uk-UA" sz="4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4929198"/>
            <a:ext cx="6912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Ж</a:t>
            </a:r>
            <a:endParaRPr lang="uk-UA" sz="4000" b="1" dirty="0">
              <a:solidFill>
                <a:schemeClr val="bg1"/>
              </a:solidFill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643438" y="0"/>
            <a:ext cx="45005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Трав’яниста багаторічна рослина. Кореневище повзуче, листки широкі, яйцеподібні, темно-зелені, блискучі.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Квітки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запахом,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витончені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пелюстки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2786058"/>
            <a:ext cx="46434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Багаторічна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трав`яниста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заввишки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25-35 см. Стебло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облиснене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Листки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великі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Квітка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оригінальної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нагадує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старовинний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черевичок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губа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світло-жовта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роздута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оточена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червонуватими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листочками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оцвітини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2000240"/>
            <a:ext cx="43576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8. Багаторічна трав’яниста рослина до 20 см. заввишки, з розеткою </a:t>
            </a:r>
            <a:r>
              <a:rPr lang="uk-UA" sz="2000" dirty="0" err="1" smtClean="0"/>
              <a:t>прикориневих</a:t>
            </a:r>
            <a:r>
              <a:rPr lang="uk-UA" sz="2000" dirty="0" smtClean="0"/>
              <a:t> листків овальної форми, сильно зморшкуватих, по краях хвилястих. Стебло безлисте із зібраними на верхівці у похилений зонтик жовтими квітками.</a:t>
            </a:r>
          </a:p>
          <a:p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вантаженн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6314" cy="3585116"/>
          </a:xfrm>
          <a:prstGeom prst="rect">
            <a:avLst/>
          </a:prstGeom>
        </p:spPr>
      </p:pic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500438"/>
            <a:ext cx="4143372" cy="3357562"/>
          </a:xfrm>
          <a:prstGeom prst="rect">
            <a:avLst/>
          </a:prstGeom>
        </p:spPr>
      </p:pic>
      <p:pic>
        <p:nvPicPr>
          <p:cNvPr id="4" name="Рисунок 3" descr="240px-Klump.ziedas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71876"/>
            <a:ext cx="5000628" cy="3286124"/>
          </a:xfrm>
          <a:prstGeom prst="rect">
            <a:avLst/>
          </a:prstGeom>
        </p:spPr>
      </p:pic>
      <p:pic>
        <p:nvPicPr>
          <p:cNvPr id="5" name="Рисунок 4" descr="завантаження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6855" y="0"/>
            <a:ext cx="4387145" cy="36433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0"/>
            <a:ext cx="30298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Проліска дволиста</a:t>
            </a:r>
          </a:p>
          <a:p>
            <a:r>
              <a:rPr lang="uk-UA" sz="2800" dirty="0" smtClean="0"/>
              <a:t>5-Є</a:t>
            </a:r>
            <a:endParaRPr lang="uk-UA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786314" y="0"/>
            <a:ext cx="15485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Конвалія</a:t>
            </a:r>
          </a:p>
          <a:p>
            <a:r>
              <a:rPr lang="uk-UA" sz="2800" dirty="0" smtClean="0"/>
              <a:t>6-Ж</a:t>
            </a:r>
            <a:endParaRPr lang="uk-UA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3571876"/>
            <a:ext cx="31829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Зозулині черевички</a:t>
            </a:r>
          </a:p>
          <a:p>
            <a:r>
              <a:rPr lang="uk-UA" sz="2800" dirty="0" smtClean="0"/>
              <a:t>7-Д</a:t>
            </a:r>
            <a:endParaRPr lang="uk-UA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5000628" y="3643314"/>
            <a:ext cx="17483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Первоцвіт</a:t>
            </a:r>
          </a:p>
          <a:p>
            <a:r>
              <a:rPr lang="uk-UA" sz="2800" dirty="0" smtClean="0"/>
              <a:t>8-Е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0" y="2285992"/>
            <a:ext cx="4500562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Живе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змiшанних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листяних лісах з галявинами, лугами, болотами. </a:t>
            </a:r>
            <a:r>
              <a:rPr lang="uk-UA" dirty="0" smtClean="0"/>
              <a:t>Харчуються </a:t>
            </a:r>
            <a:r>
              <a:rPr lang="uk-UA" dirty="0" smtClean="0"/>
              <a:t>переважно </a:t>
            </a:r>
            <a:r>
              <a:rPr lang="uk-UA" dirty="0" smtClean="0"/>
              <a:t>травою.</a:t>
            </a:r>
            <a:r>
              <a:rPr lang="ru-RU" dirty="0" smtClean="0"/>
              <a:t> Голова опущена, 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вираженою</a:t>
            </a:r>
            <a:r>
              <a:rPr lang="ru-RU" dirty="0" smtClean="0"/>
              <a:t> «бородою»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двома</a:t>
            </a:r>
            <a:r>
              <a:rPr lang="ru-RU" dirty="0" smtClean="0"/>
              <a:t> </a:t>
            </a:r>
            <a:r>
              <a:rPr lang="ru-RU" dirty="0" err="1" smtClean="0"/>
              <a:t>відносно</a:t>
            </a:r>
            <a:r>
              <a:rPr lang="ru-RU" dirty="0" smtClean="0"/>
              <a:t> невеликими рогами.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zubr_fot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643446"/>
            <a:ext cx="2285983" cy="2214554"/>
          </a:xfrm>
          <a:prstGeom prst="rect">
            <a:avLst/>
          </a:prstGeom>
        </p:spPr>
      </p:pic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4429124" y="2071678"/>
            <a:ext cx="47148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Трапляється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переважно у Карпатах. Живе у хвойних та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змiшаних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лісах з важкодоступними ділянками. Веде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осiдлий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спосіб життя доти, поки на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дiлянцi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є корм. Живиться переважно копитними, а також зайцями, птахами,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мишоподiбними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гризунами.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-рис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4643446"/>
            <a:ext cx="2214578" cy="2214554"/>
          </a:xfrm>
          <a:prstGeom prst="rect">
            <a:avLst/>
          </a:prstGeom>
        </p:spPr>
      </p:pic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0" y="0"/>
            <a:ext cx="435768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1.Це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середніх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розмiрiв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звірятко добре пристосовано до життя у воді. У воді посувається майже, як риба і може по 10-12 хвилин перебувати під водою. Більшу частину життя проводить у воді, або в прибережних норах. Основний корм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дрiбнi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тварини.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7" name="Рисунок 6" descr="pic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4643446"/>
            <a:ext cx="2000264" cy="2214554"/>
          </a:xfrm>
          <a:prstGeom prst="rect">
            <a:avLst/>
          </a:prstGeom>
        </p:spPr>
      </p:pic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214810" y="0"/>
            <a:ext cx="492919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Мешкає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гірських лісах i на скелях. Гніздиться дуже високо на старих дубах i грабах. Основна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здобича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зайці, хоча може ловити все: від мишей до молодих особин копитних і птахів.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26" y="4643446"/>
            <a:ext cx="2643174" cy="22145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64344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А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4643446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Б</a:t>
            </a:r>
            <a:endParaRPr lang="uk-UA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500562" y="457200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В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00826" y="4643446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Г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-рис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286124"/>
            <a:ext cx="4429124" cy="3571875"/>
          </a:xfrm>
          <a:prstGeom prst="rect">
            <a:avLst/>
          </a:prstGeom>
        </p:spPr>
      </p:pic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"/>
            <a:ext cx="4357685" cy="3286123"/>
          </a:xfrm>
          <a:prstGeom prst="rect">
            <a:avLst/>
          </a:prstGeom>
        </p:spPr>
      </p:pic>
      <p:pic>
        <p:nvPicPr>
          <p:cNvPr id="4" name="Рисунок 3" descr="zubr_fo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86125"/>
            <a:ext cx="4762500" cy="3571875"/>
          </a:xfrm>
          <a:prstGeom prst="rect">
            <a:avLst/>
          </a:prstGeom>
        </p:spPr>
      </p:pic>
      <p:pic>
        <p:nvPicPr>
          <p:cNvPr id="5" name="Рисунок 4" descr="pic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4890365" cy="33575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428868"/>
            <a:ext cx="27429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Хохуля звичайна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1-В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0"/>
            <a:ext cx="12359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Беркут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2-Г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903893"/>
            <a:ext cx="9012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Зубр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3-А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3286124"/>
            <a:ext cx="8996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Рись</a:t>
            </a:r>
          </a:p>
          <a:p>
            <a:r>
              <a:rPr lang="uk-UA" sz="2800" dirty="0" smtClean="0"/>
              <a:t>4-Б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0"/>
            <a:ext cx="46434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ивиться соком дерев,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iнодi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бджолиним медом. Активний у сутінках і вночі, може мігрувати, долаючи значні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вiдстанi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Причини зміни чисельності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хiмiчна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обробка пасльонових культур, викорчовування чагарників і розорювання місць перебування.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4857752" y="0"/>
            <a:ext cx="42862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Н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евелика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комахоїдна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тварина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спина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покрита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довгими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голками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Ведуть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нічний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спосіб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життя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Взимку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впадають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сплячку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4643438" y="1643050"/>
            <a:ext cx="45005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олова, шия, верх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більша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грудей,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чорні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зеленкуватим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червоно-фіолетовим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металевим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блиском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Низ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лиця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червоні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Дзьоб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ноги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яскраво-червоні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2285992"/>
            <a:ext cx="45005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Оперення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дуже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м’яке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пушисте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Верхня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зазвичай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вохристо-руда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поперечними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сірими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плямами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темними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смугами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крапками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завантаження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4714884"/>
            <a:ext cx="2428892" cy="2143116"/>
          </a:xfrm>
          <a:prstGeom prst="rect">
            <a:avLst/>
          </a:prstGeom>
        </p:spPr>
      </p:pic>
      <p:pic>
        <p:nvPicPr>
          <p:cNvPr id="7" name="Рисунок 6" descr="завантаження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714885"/>
            <a:ext cx="2428860" cy="2143116"/>
          </a:xfrm>
          <a:prstGeom prst="rect">
            <a:avLst/>
          </a:prstGeom>
        </p:spPr>
      </p:pic>
      <p:pic>
        <p:nvPicPr>
          <p:cNvPr id="8" name="Рисунок 7" descr="завантаження (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4714884"/>
            <a:ext cx="1785950" cy="2143116"/>
          </a:xfrm>
          <a:prstGeom prst="rect">
            <a:avLst/>
          </a:prstGeom>
        </p:spPr>
      </p:pic>
      <p:pic>
        <p:nvPicPr>
          <p:cNvPr id="9" name="Рисунок 8" descr="завантаження (6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4625" y="4714883"/>
            <a:ext cx="2619375" cy="21431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714884"/>
            <a:ext cx="431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Д</a:t>
            </a:r>
            <a:endParaRPr lang="uk-UA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00298" y="471488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Е</a:t>
            </a:r>
            <a:endParaRPr lang="uk-UA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14810" y="4714884"/>
            <a:ext cx="428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Є</a:t>
            </a:r>
            <a:endParaRPr lang="uk-UA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00826" y="4643446"/>
            <a:ext cx="538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Ж</a:t>
            </a:r>
            <a:endParaRPr lang="uk-U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вантаження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071" y="0"/>
            <a:ext cx="4443929" cy="3286124"/>
          </a:xfrm>
          <a:prstGeom prst="rect">
            <a:avLst/>
          </a:prstGeom>
        </p:spPr>
      </p:pic>
      <p:pic>
        <p:nvPicPr>
          <p:cNvPr id="3" name="Рисунок 2" descr="завантаження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29819" cy="3286124"/>
          </a:xfrm>
          <a:prstGeom prst="rect">
            <a:avLst/>
          </a:prstGeom>
        </p:spPr>
      </p:pic>
      <p:pic>
        <p:nvPicPr>
          <p:cNvPr id="4" name="Рисунок 3" descr="завантаження (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3292616"/>
            <a:ext cx="5286380" cy="3565384"/>
          </a:xfrm>
          <a:prstGeom prst="rect">
            <a:avLst/>
          </a:prstGeom>
        </p:spPr>
      </p:pic>
      <p:pic>
        <p:nvPicPr>
          <p:cNvPr id="5" name="Рисунок 4" descr="завантаження (7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86124"/>
            <a:ext cx="3857620" cy="35718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357430"/>
            <a:ext cx="15376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Бражник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5-Є</a:t>
            </a:r>
            <a:endParaRPr lang="uk-UA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2357430"/>
            <a:ext cx="21797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Їжак вухатий</a:t>
            </a:r>
          </a:p>
          <a:p>
            <a:r>
              <a:rPr lang="uk-UA" sz="2800" dirty="0" smtClean="0"/>
              <a:t>6-Д</a:t>
            </a:r>
            <a:endParaRPr lang="uk-U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286124"/>
            <a:ext cx="13212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Сипуха</a:t>
            </a:r>
          </a:p>
          <a:p>
            <a:r>
              <a:rPr lang="uk-UA" sz="2800" dirty="0" smtClean="0"/>
              <a:t>7-Е</a:t>
            </a:r>
            <a:endParaRPr lang="uk-U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857620" y="3286124"/>
            <a:ext cx="2457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Лелека чорний</a:t>
            </a:r>
          </a:p>
          <a:p>
            <a:r>
              <a:rPr lang="uk-UA" sz="2800" dirty="0" smtClean="0"/>
              <a:t>8-Ж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0"/>
            <a:ext cx="340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/>
              <a:t>Естафета </a:t>
            </a:r>
            <a:r>
              <a:rPr lang="uk-UA" sz="2800" dirty="0" err="1" smtClean="0"/>
              <a:t>“Лабіринт”</a:t>
            </a:r>
            <a:endParaRPr lang="uk-UA" sz="2800" dirty="0"/>
          </a:p>
        </p:txBody>
      </p:sp>
      <p:pic>
        <p:nvPicPr>
          <p:cNvPr id="3" name="Рисунок 2" descr="labirint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80"/>
            <a:ext cx="4500562" cy="6286519"/>
          </a:xfrm>
          <a:prstGeom prst="rect">
            <a:avLst/>
          </a:prstGeom>
        </p:spPr>
      </p:pic>
      <p:pic>
        <p:nvPicPr>
          <p:cNvPr id="4" name="Рисунок 3" descr="images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571480"/>
            <a:ext cx="4434338" cy="6286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0" y="6273225"/>
            <a:ext cx="500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1</a:t>
            </a:r>
            <a:endParaRPr lang="uk-UA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627322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2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birint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67092" cy="6215082"/>
          </a:xfrm>
          <a:prstGeom prst="rect">
            <a:avLst/>
          </a:prstGeom>
        </p:spPr>
      </p:pic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3" y="929904"/>
            <a:ext cx="3643307" cy="5928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3</a:t>
            </a:r>
            <a:endParaRPr lang="uk-UA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92867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4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29454" cy="3650864"/>
          </a:xfrm>
          <a:prstGeom prst="rect">
            <a:avLst/>
          </a:prstGeom>
        </p:spPr>
      </p:pic>
      <p:pic>
        <p:nvPicPr>
          <p:cNvPr id="3" name="Рисунок 2" descr="images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3772951"/>
            <a:ext cx="7072330" cy="3085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5</a:t>
            </a:r>
            <a:endParaRPr lang="uk-UA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378619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6</a:t>
            </a:r>
            <a:endParaRPr lang="uk-U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news0727-6198-x.jpg"/>
          <p:cNvPicPr>
            <a:picLocks noChangeAspect="1"/>
          </p:cNvPicPr>
          <p:nvPr/>
        </p:nvPicPr>
        <p:blipFill>
          <a:blip r:embed="rId2">
            <a:lum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2928934"/>
            <a:ext cx="778527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БIОСФЕРА  -</a:t>
            </a:r>
            <a:r>
              <a:rPr kumimoji="0" lang="uk-UA" sz="2800" b="0" i="0" u="none" strike="noStrike" cap="none" spc="-150" normalizeH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ВЕЛЕТЕНСЬКА  ЕКОЛОГІЧНА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СИСТЕМА, </a:t>
            </a:r>
            <a:r>
              <a:rPr kumimoji="0" lang="uk-UA" sz="2800" b="0" i="0" u="none" strike="noStrike" cap="none" spc="-150" normalizeH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ЯКА  ВКЛЮЧАЄ  ВСI  ВИДИ  ЖИВИХ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ОРГАНIЗМIВ.</a:t>
            </a:r>
            <a:r>
              <a:rPr kumimoji="0" lang="uk-UA" sz="2800" b="0" i="0" u="none" strike="noStrike" cap="none" spc="-150" normalizeH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КОЖНИЙ  БІОЛОГІЧНИЙ  ВИД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spc="-150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УНІКАЛЬНИЙ  I  НЕПОВТОРНИЙ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II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Мотивацiя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навчальної та пізнавальної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дiяльностi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учнів.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Узагальнення знань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Прийом  «Мікрофон»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Яке призначення Червоної книги України?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Живі організми яких груп занесені до Червоної книги?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Яких тварин Червоної</a:t>
            </a:r>
            <a:r>
              <a:rPr kumimoji="0" lang="uk-UA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книги ви запам’ятали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-"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рослини із занесених до Червоної</a:t>
            </a:r>
            <a:r>
              <a:rPr kumimoji="0" lang="uk-UA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книги ви можете назвати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-"/>
              <a:tabLst/>
            </a:pPr>
            <a:r>
              <a:rPr kumimoji="0" lang="uk-UA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kumimoji="0" lang="uk-UA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Від кого ми охороняємо природу?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-"/>
              <a:tabLst/>
            </a:pPr>
            <a:r>
              <a:rPr lang="uk-UA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uk-UA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Які природоохоронні об’єкти є у нашій області?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69249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«Гімн природи».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Пташка летить у блакить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сонцю радіє, весні,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неповторною мить,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Здається тобі і мені,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вітерець гомінкий,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Бавиться наче дитя.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Довгого віку тобі,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Бажаємо Мати-Земля!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Не зірви маленьку квітку,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Хай росте, несе у світ красу.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I березовим таночком,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Замилуйся у ліску.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Так багато у природі,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Беззахисних є творінь.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Збережи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чарiвнiсть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світу,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Для наступних поколінь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3"/>
            <a:ext cx="9144000" cy="6849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d0b2d0bfd0bbd0b8d0b2-d0bbd18ed0b4d0b8d0bdd0b8-d0bdd0b0-d0bfd180d0b8d180d0bed0b4d1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Содержимое 4" descr="b3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6" name="Прямоугольник 5"/>
          <p:cNvSpPr/>
          <p:nvPr/>
        </p:nvSpPr>
        <p:spPr>
          <a:xfrm>
            <a:off x="285720" y="3214686"/>
            <a:ext cx="8790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>
                <a:solidFill>
                  <a:srgbClr val="FF0000"/>
                </a:solidFill>
              </a:rPr>
              <a:t>З’ясуємо головну проблему сучасності</a:t>
            </a:r>
            <a:r>
              <a:rPr lang="uk-UA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ydrange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642918"/>
            <a:ext cx="84296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вік двадцять перший , сповнений тривог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Шалених ритмів, стресу, відкриття 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Вiд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космосу до самого земного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карту ставить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 життя.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вiдчай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впала молода тополя,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Вмирав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повiльно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скручений листок,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Болять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забрудненi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легенi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поля :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Бiль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вiддає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кожен колосок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 примули на діючих вулканах,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Понад землею зводяться АЕС.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Iде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людство хвилею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цунамi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Збунтованого атома прогрес.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rysanthem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69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Зникають i тварини , i рослини…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Так, дуже сумно, що природа гине.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 ж не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! Але їх все одно 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Хоч інколи , побачимо в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кiно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Авжеж , в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кiно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…Чи в мультиках хіба…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, це не просто сором 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 – ганьба!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Тварини потребують охорони 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Навiщо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тодi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книга є Червона ?!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Створила ж заповідники людина,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Щоб жодна не загинула тварина ?!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а рослини ? Це немов кохання 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вже колись залишиться остання ?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Рослини-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 краса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барвиста 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них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навiть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мистецтво втратить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змiсту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Планета є для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кожног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оселя,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Нема рослин , тварин , Земля-пустеля ,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 з космосом ми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наодинцi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хто наносить шкоду ,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тi-злочинцi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 не злочинець , не байдужа…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Менi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природу жаль ,i </a:t>
            </a:r>
            <a:r>
              <a:rPr kumimoji="0" lang="uk-UA" sz="200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навiть</a:t>
            </a:r>
            <a:r>
              <a:rPr kumimoji="0" lang="uk-UA" sz="20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дуже !</a:t>
            </a:r>
            <a:endParaRPr kumimoji="0" lang="uk-UA" sz="20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93" y="4412"/>
            <a:ext cx="9149893" cy="6853588"/>
          </a:xfrm>
          <a:prstGeom prst="rect">
            <a:avLst/>
          </a:prstGeom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III. </a:t>
            </a:r>
            <a:r>
              <a:rPr kumimoji="0" lang="uk-UA" sz="40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Актуалiзацiя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опорних знань та вмінь учнів.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000" b="1" dirty="0" smtClean="0">
              <a:solidFill>
                <a:schemeClr val="tx1">
                  <a:lumMod val="65000"/>
                </a:schemeClr>
              </a:solidFill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Питання: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uk-UA" sz="4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Якi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причини змусили людину охороняти природу ?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Що  сучасна людина отримує від природи ?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1089</TotalTime>
  <Words>1740</Words>
  <Application>Microsoft Office PowerPoint</Application>
  <PresentationFormat>Экран (4:3)</PresentationFormat>
  <Paragraphs>268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ано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83</cp:revision>
  <dcterms:created xsi:type="dcterms:W3CDTF">2014-09-23T18:24:29Z</dcterms:created>
  <dcterms:modified xsi:type="dcterms:W3CDTF">2014-09-30T15:39:04Z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1880835</vt:lpwstr>
  </property>
  <property fmtid="{D5CDD505-2E9C-101B-9397-08002B2CF9AE}" name="NXPowerLiteVersion" pid="3">
    <vt:lpwstr>D4.1.4</vt:lpwstr>
  </property>
</Properties>
</file>