
<file path=[Content_Types].xml><?xml version="1.0" encoding="utf-8"?>
<Types xmlns="http://schemas.openxmlformats.org/package/2006/content-types">
  <Override ContentType="application/vnd.openxmlformats-officedocument.presentationml.slide+xml" PartName="/ppt/slides/slide6.xml"/>
  <Override ContentType="application/vnd.openxmlformats-officedocument.presentationml.slide+xml" PartName="/ppt/slides/slide29.xml"/>
  <Override ContentType="application/vnd.openxmlformats-officedocument.presentationml.slideLayout+xml" PartName="/ppt/slideLayouts/slideLayout8.xml"/>
  <Override ContentType="application/vnd.openxmlformats-officedocument.presentationml.notesSlide+xml" PartName="/ppt/notesSlides/notesSlide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7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.xml"/>
  <Override ContentType="application/vnd.openxmlformats-officedocument.presentationml.slide+xml" PartName="/ppt/slides/slide2.xml"/>
  <Override ContentType="application/vnd.openxmlformats-officedocument.presentationml.slide+xml" PartName="/ppt/slides/slide16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5.xml"/>
  <Default ContentType="application/vnd.openxmlformats-package.relationships+xml" Extension="rels"/>
  <Default ContentType="application/xml" Extension="xml"/>
  <Override ContentType="application/vnd.openxmlformats-officedocument.presentationml.slide+xml" PartName="/ppt/slides/slide14.xml"/>
  <Override ContentType="application/vnd.openxmlformats-officedocument.presentationml.slide+xml" PartName="/ppt/slides/slide23.xml"/>
  <Override ContentType="application/vnd.openxmlformats-officedocument.presentationml.slide+xml" PartName="/ppt/slides/slide32.xml"/>
  <Override ContentType="application/vnd.openxmlformats-officedocument.presentationml.notesMaster+xml" PartName="/ppt/notesMasters/notesMaster1.xml"/>
  <Override ContentType="application/vnd.openxmlformats-officedocument.presentationml.slideLayout+xml" PartName="/ppt/slideLayouts/slideLayout13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package.core-properties+xml" PartName="/docProps/core.xml"/>
  <Override ContentType="application/vnd.openxmlformats-officedocument.presentationml.slide+xml" PartName="/ppt/slides/slide5.xml"/>
  <Override ContentType="application/vnd.openxmlformats-officedocument.presentationml.slide+xml" PartName="/ppt/slides/slide19.xml"/>
  <Override ContentType="application/vnd.openxmlformats-officedocument.presentationml.slide+xml" PartName="/ppt/slides/slide28.xml"/>
  <Override ContentType="application/vnd.openxmlformats-officedocument.presentationml.slideLayout+xml" PartName="/ppt/slideLayouts/slideLayout7.xml"/>
  <Default ContentType="image/png" Extension="png"/>
  <Override ContentType="application/vnd.openxmlformats-officedocument.presentationml.notesSlide+xml" PartName="/ppt/notesSlides/notesSlide1.xml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slide+xml" PartName="/ppt/slides/slide26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theme+xml" PartName="/ppt/theme/theme2.xml"/>
  <Override ContentType="application/vnd.openxmlformats-officedocument.presentationml.slide+xml" PartName="/ppt/slides/slide1.xml"/>
  <Override ContentType="application/vnd.openxmlformats-officedocument.presentationml.slide+xml" PartName="/ppt/slides/slide15.xml"/>
  <Override ContentType="application/vnd.openxmlformats-officedocument.presentationml.slide+xml" PartName="/ppt/slides/slide24.xml"/>
  <Override ContentType="application/vnd.openxmlformats-officedocument.presentationml.slide+xml" PartName="/ppt/slides/slide33.xml"/>
  <Override ContentType="application/vnd.openxmlformats-officedocument.presentationml.slide+xml" PartName="/ppt/slides/slide35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16.xml"/>
  <Default ContentType="image/jpeg" Extension="jpeg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22.xml"/>
  <Override ContentType="application/vnd.openxmlformats-officedocument.presentationml.slide+xml" PartName="/ppt/slides/slide3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4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01" r:id="rId3"/>
    <p:sldId id="296" r:id="rId4"/>
    <p:sldId id="297" r:id="rId5"/>
    <p:sldId id="293" r:id="rId6"/>
    <p:sldId id="291" r:id="rId7"/>
    <p:sldId id="292" r:id="rId8"/>
    <p:sldId id="295" r:id="rId9"/>
    <p:sldId id="286" r:id="rId10"/>
    <p:sldId id="298" r:id="rId11"/>
    <p:sldId id="267" r:id="rId12"/>
    <p:sldId id="268" r:id="rId13"/>
    <p:sldId id="265" r:id="rId14"/>
    <p:sldId id="289" r:id="rId15"/>
    <p:sldId id="266" r:id="rId16"/>
    <p:sldId id="272" r:id="rId17"/>
    <p:sldId id="269" r:id="rId18"/>
    <p:sldId id="270" r:id="rId19"/>
    <p:sldId id="271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7" r:id="rId34"/>
    <p:sldId id="300" r:id="rId35"/>
    <p:sldId id="299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7A2EC-4DEA-49BC-B67E-F7CBC70C0C7B}" type="datetimeFigureOut">
              <a:rPr lang="ru-RU" smtClean="0"/>
              <a:pPr/>
              <a:t>03.11.2014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1C923-E7A6-4887-A70C-5F1411EF17D2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1C923-E7A6-4887-A70C-5F1411EF17D2}" type="slidenum">
              <a:rPr lang="uk-UA" smtClean="0"/>
              <a:pPr/>
              <a:t>29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1C923-E7A6-4887-A70C-5F1411EF17D2}" type="slidenum">
              <a:rPr lang="uk-UA" smtClean="0"/>
              <a:pPr/>
              <a:t>35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表占位符 2"/>
          <p:cNvSpPr>
            <a:spLocks noGrp="1"/>
          </p:cNvSpPr>
          <p:nvPr>
            <p:ph type="chart" sz="quarter" idx="10"/>
          </p:nvPr>
        </p:nvSpPr>
        <p:spPr>
          <a:xfrm>
            <a:off x="1785918" y="714356"/>
            <a:ext cx="5572125" cy="414337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диаграммы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4500563" y="5000625"/>
            <a:ext cx="2857500" cy="857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03.11.2014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4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 ?><Relationships xmlns="http://schemas.openxmlformats.org/package/2006/relationships"><Relationship Id="rId8" Target="../media/image11.png" Type="http://schemas.openxmlformats.org/officeDocument/2006/relationships/image"/><Relationship Id="rId3" Target="../media/image8.png" Type="http://schemas.openxmlformats.org/officeDocument/2006/relationships/image"/><Relationship Id="rId7" Target="slide15.xml" Type="http://schemas.openxmlformats.org/officeDocument/2006/relationships/slide"/><Relationship Id="rId12" Target="../media/image13.jpeg" Type="http://schemas.openxmlformats.org/officeDocument/2006/relationships/image"/><Relationship Id="rId2" Target="../media/image7.jpeg" Type="http://schemas.openxmlformats.org/officeDocument/2006/relationships/image"/><Relationship Id="rId1" Target="../slideLayouts/slideLayout5.xml" Type="http://schemas.openxmlformats.org/officeDocument/2006/relationships/slideLayout"/><Relationship Id="rId6" Target="../media/image10.jpeg" Type="http://schemas.openxmlformats.org/officeDocument/2006/relationships/image"/><Relationship Id="rId11" Target="slide20.xml" Type="http://schemas.openxmlformats.org/officeDocument/2006/relationships/slide"/><Relationship Id="rId5" Target="slide12.xml" Type="http://schemas.openxmlformats.org/officeDocument/2006/relationships/slide"/><Relationship Id="rId10" Target="../media/image12.jpeg" Type="http://schemas.openxmlformats.org/officeDocument/2006/relationships/image"/><Relationship Id="rId4" Target="../media/image9.jpeg" Type="http://schemas.openxmlformats.org/officeDocument/2006/relationships/image"/><Relationship Id="rId9" Target="slide18.xml" Type="http://schemas.openxmlformats.org/officeDocument/2006/relationships/slide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 ?><Relationships xmlns="http://schemas.openxmlformats.org/package/2006/relationships"><Relationship Id="rId2" Target="../media/image9.jpeg" Type="http://schemas.openxmlformats.org/officeDocument/2006/relationships/image"/><Relationship Id="rId1" Target="../slideLayouts/slideLayout5.xml" Type="http://schemas.openxmlformats.org/officeDocument/2006/relationships/slideLayout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 ?><Relationships xmlns="http://schemas.openxmlformats.org/package/2006/relationships"><Relationship Id="rId3" Target="../media/image17.jpeg" Type="http://schemas.openxmlformats.org/officeDocument/2006/relationships/image"/><Relationship Id="rId2" Target="../media/image16.jpeg" Type="http://schemas.openxmlformats.org/officeDocument/2006/relationships/image"/><Relationship Id="rId1" Target="../slideLayouts/slideLayout5.xml" Type="http://schemas.openxmlformats.org/officeDocument/2006/relationships/slideLayout"/><Relationship Id="rId5" Target="../media/image9.jpeg" Type="http://schemas.openxmlformats.org/officeDocument/2006/relationships/image"/><Relationship Id="rId4" Target="../media/image18.jpeg" Type="http://schemas.openxmlformats.org/officeDocument/2006/relationships/image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5.xml" Type="http://schemas.openxmlformats.org/officeDocument/2006/relationships/slideLayout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 ?><Relationships xmlns="http://schemas.openxmlformats.org/package/2006/relationships"><Relationship Id="rId3" Target="../media/image23.jpe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5.xml" Type="http://schemas.openxmlformats.org/officeDocument/2006/relationships/slideLayout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 ?><Relationships xmlns="http://schemas.openxmlformats.org/package/2006/relationships"><Relationship Id="rId2" Target="../media/image13.jpeg" Type="http://schemas.openxmlformats.org/officeDocument/2006/relationships/image"/><Relationship Id="rId1" Target="../slideLayouts/slideLayout5.xml" Type="http://schemas.openxmlformats.org/officeDocument/2006/relationships/slideLayout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ventech.ru/pub/methods/metod-0003" TargetMode="External"/><Relationship Id="rId3" Type="http://schemas.openxmlformats.org/officeDocument/2006/relationships/hyperlink" Target="http://sonyah.blogspot.com/" TargetMode="External"/><Relationship Id="rId7" Type="http://schemas.openxmlformats.org/officeDocument/2006/relationships/hyperlink" Target="http://www.inventech.ru/pub/method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inventech.ru/pub" TargetMode="External"/><Relationship Id="rId11" Type="http://schemas.openxmlformats.org/officeDocument/2006/relationships/hyperlink" Target="http://www.eduwiki.uran.net.ua/wiki/index.php?titl" TargetMode="External"/><Relationship Id="rId5" Type="http://schemas.openxmlformats.org/officeDocument/2006/relationships/hyperlink" Target="http://www.inventech.ru/" TargetMode="External"/><Relationship Id="rId10" Type="http://schemas.openxmlformats.org/officeDocument/2006/relationships/hyperlink" Target="http://www.debono.ru/article/sixhats.htm" TargetMode="External"/><Relationship Id="rId4" Type="http://schemas.openxmlformats.org/officeDocument/2006/relationships/hyperlink" Target="http://sonyah.blogspot.com/2011/12/blog-post_2471.html" TargetMode="External"/><Relationship Id="rId9" Type="http://schemas.openxmlformats.org/officeDocument/2006/relationships/hyperlink" Target="http://www.debono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643174" y="4429132"/>
            <a:ext cx="5909174" cy="228601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Братошевська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Світлана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Вікторівна,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фізики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природознавства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Миколаївської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ЗОШ І-ІІІ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ступенів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№29, учитель-методист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			2014-2015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навчальний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рік</a:t>
            </a:r>
            <a:endParaRPr lang="ru-RU" sz="2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71736" y="428604"/>
            <a:ext cx="5786478" cy="36433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uk-UA" sz="3600" dirty="0" smtClean="0"/>
              <a:t>З  досвіду проведення </a:t>
            </a:r>
            <a:r>
              <a:rPr kumimoji="0" lang="ru-RU" sz="36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j-ea"/>
                <a:cs typeface="+mj-cs"/>
              </a:rPr>
              <a:t>уроку </a:t>
            </a:r>
            <a:r>
              <a:rPr kumimoji="0" lang="ru-RU" sz="36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j-ea"/>
                <a:cs typeface="+mj-cs"/>
              </a:rPr>
              <a:t>захисту</a:t>
            </a:r>
            <a:r>
              <a:rPr kumimoji="0" lang="ru-RU" sz="36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ru-RU" sz="36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j-ea"/>
                <a:cs typeface="+mj-cs"/>
              </a:rPr>
              <a:t>міні-проекту</a:t>
            </a:r>
            <a:r>
              <a:rPr kumimoji="0" lang="ru-RU" sz="36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j-ea"/>
                <a:cs typeface="+mj-cs"/>
              </a:rPr>
              <a:t> на тему</a:t>
            </a:r>
            <a:r>
              <a:rPr lang="uk-UA" sz="3600" dirty="0" smtClean="0"/>
              <a:t> </a:t>
            </a:r>
            <a:r>
              <a:rPr lang="uk-UA" sz="3600" b="1" i="1" dirty="0" err="1" smtClean="0"/>
              <a:t>“Опале</a:t>
            </a:r>
            <a:r>
              <a:rPr lang="uk-UA" sz="3600" b="1" i="1" dirty="0" smtClean="0"/>
              <a:t> листя:користь чи шкода?”  </a:t>
            </a:r>
            <a:r>
              <a:rPr lang="uk-UA" sz="3600" dirty="0" smtClean="0"/>
              <a:t>в 5 класі за </a:t>
            </a:r>
            <a:r>
              <a:rPr lang="uk-UA" sz="3600" dirty="0" err="1" smtClean="0"/>
              <a:t>за</a:t>
            </a:r>
            <a:r>
              <a:rPr lang="uk-UA" sz="3600" dirty="0" smtClean="0"/>
              <a:t> методикою Едварда де Боно </a:t>
            </a:r>
            <a:r>
              <a:rPr lang="uk-UA" sz="3600" dirty="0" err="1" smtClean="0"/>
              <a:t>“Шість</a:t>
            </a:r>
            <a:r>
              <a:rPr lang="uk-UA" sz="3600" dirty="0" smtClean="0"/>
              <a:t> </a:t>
            </a:r>
            <a:r>
              <a:rPr lang="uk-UA" sz="3600" dirty="0" err="1" smtClean="0"/>
              <a:t>капелюхів”</a:t>
            </a:r>
            <a:endParaRPr kumimoji="0" lang="ru-RU" sz="36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476672"/>
            <a:ext cx="7625606" cy="5309782"/>
          </a:xfrm>
        </p:spPr>
        <p:txBody>
          <a:bodyPr>
            <a:normAutofit/>
          </a:bodyPr>
          <a:lstStyle/>
          <a:p>
            <a:pPr algn="r"/>
            <a:r>
              <a:rPr lang="uk-UA" sz="4800" b="1" i="1" dirty="0" smtClean="0">
                <a:latin typeface="+mn-lt"/>
              </a:rPr>
              <a:t>Самостійні думки виникають тільки </a:t>
            </a:r>
            <a:r>
              <a:rPr lang="ru-RU" sz="4800" b="1" dirty="0" smtClean="0">
                <a:latin typeface="+mn-lt"/>
              </a:rPr>
              <a:t/>
            </a:r>
            <a:br>
              <a:rPr lang="ru-RU" sz="4800" b="1" dirty="0" smtClean="0">
                <a:latin typeface="+mn-lt"/>
              </a:rPr>
            </a:br>
            <a:r>
              <a:rPr lang="uk-UA" sz="4800" b="1" i="1" dirty="0" smtClean="0">
                <a:latin typeface="+mn-lt"/>
              </a:rPr>
              <a:t>із самостійно здобутих знань.</a:t>
            </a:r>
            <a:r>
              <a:rPr lang="ru-RU" sz="4800" b="1" dirty="0" smtClean="0">
                <a:latin typeface="+mn-lt"/>
              </a:rPr>
              <a:t/>
            </a:r>
            <a:br>
              <a:rPr lang="ru-RU" sz="4800" b="1" dirty="0" smtClean="0">
                <a:latin typeface="+mn-lt"/>
              </a:rPr>
            </a:br>
            <a:r>
              <a:rPr lang="uk-UA" sz="4800" b="1" dirty="0" smtClean="0">
                <a:latin typeface="+mn-lt"/>
              </a:rPr>
              <a:t>К.Ушинський</a:t>
            </a:r>
            <a:r>
              <a:rPr lang="ru-RU" sz="4800" b="1" dirty="0" smtClean="0">
                <a:latin typeface="+mn-lt"/>
              </a:rPr>
              <a:t/>
            </a:r>
            <a:br>
              <a:rPr lang="ru-RU" sz="4800" b="1" dirty="0" smtClean="0">
                <a:latin typeface="+mn-lt"/>
              </a:rPr>
            </a:br>
            <a:endParaRPr lang="uk-UA" sz="4800" b="1" dirty="0">
              <a:latin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 уроку</a:t>
            </a:r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643042" y="1500174"/>
            <a:ext cx="7043758" cy="5000660"/>
          </a:xfrm>
        </p:spPr>
        <p:txBody>
          <a:bodyPr>
            <a:normAutofit fontScale="32500" lnSpcReduction="20000"/>
          </a:bodyPr>
          <a:lstStyle/>
          <a:p>
            <a:r>
              <a:rPr lang="uk-UA" sz="6000" b="1" i="1" dirty="0" smtClean="0"/>
              <a:t>- навчальна</a:t>
            </a:r>
            <a:r>
              <a:rPr lang="uk-UA" sz="6000" dirty="0" smtClean="0"/>
              <a:t>: формувати практичні знання про різноманітність біологічних і хімічних явищ, формувати вміння та навички застосовувати теоретичні знання на практиці, здійснювати пошукову та дослідницьку діяльність</a:t>
            </a:r>
            <a:r>
              <a:rPr lang="uk-UA" sz="6000" b="1" i="1" dirty="0" smtClean="0"/>
              <a:t>;</a:t>
            </a:r>
            <a:endParaRPr lang="ru-RU" sz="6000" dirty="0" smtClean="0"/>
          </a:p>
          <a:p>
            <a:r>
              <a:rPr lang="uk-UA" sz="6000" b="1" i="1" dirty="0" smtClean="0"/>
              <a:t>- розвивальна</a:t>
            </a:r>
            <a:r>
              <a:rPr lang="uk-UA" sz="6000" dirty="0" smtClean="0"/>
              <a:t>: формувати вміння та навички знаходити необхідну інформацію в довідкових виданнях з природничих наук, застосовувати </a:t>
            </a:r>
            <a:r>
              <a:rPr lang="uk-UA" sz="6000" dirty="0" err="1" smtClean="0"/>
              <a:t>природничо</a:t>
            </a:r>
            <a:r>
              <a:rPr lang="uk-UA" sz="6000" dirty="0" smtClean="0"/>
              <a:t> - наукову лексику в самостійних усних повідомленнях, готувати повідомлення відповідно до заданих критеріїв, виготовляти різноманітні презентаційні матеріали для супроводу виступу, сприяти набуттю досвіду публічного виступу, організації групової роботи;</a:t>
            </a:r>
            <a:endParaRPr lang="ru-RU" sz="6000" dirty="0" smtClean="0"/>
          </a:p>
          <a:p>
            <a:r>
              <a:rPr lang="uk-UA" sz="6000" dirty="0" smtClean="0"/>
              <a:t>- </a:t>
            </a:r>
            <a:r>
              <a:rPr lang="uk-UA" sz="6000" b="1" i="1" dirty="0" smtClean="0"/>
              <a:t>виховна:</a:t>
            </a:r>
            <a:r>
              <a:rPr lang="uk-UA" sz="6000" dirty="0" smtClean="0"/>
              <a:t> виховувати естетичне сприйняття природи, екологічні почуття, виховувати почуття відповідальності, впевненості у власних силах, взаємодопомогу, толерантність. </a:t>
            </a:r>
            <a:endParaRPr lang="ru-RU" sz="6000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1604" y="500042"/>
            <a:ext cx="7115196" cy="5626121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 smtClean="0"/>
              <a:t>Обладнання</a:t>
            </a:r>
            <a:r>
              <a:rPr lang="uk-UA" dirty="0" smtClean="0"/>
              <a:t>: мультимедійне обладнання, таблиці, колекції листків, презентації, шість різнокольорових капелюхів, музичний супровід «Все </a:t>
            </a:r>
            <a:r>
              <a:rPr lang="uk-UA" dirty="0" err="1" smtClean="0"/>
              <a:t>дело</a:t>
            </a:r>
            <a:r>
              <a:rPr lang="uk-UA" dirty="0" smtClean="0"/>
              <a:t> в </a:t>
            </a:r>
            <a:r>
              <a:rPr lang="uk-UA" dirty="0" err="1" smtClean="0"/>
              <a:t>шляпе</a:t>
            </a:r>
            <a:r>
              <a:rPr lang="uk-UA" dirty="0" smtClean="0"/>
              <a:t>», музичний кліп «Опале листя».</a:t>
            </a:r>
            <a:endParaRPr lang="ru-RU" dirty="0" smtClean="0"/>
          </a:p>
          <a:p>
            <a:r>
              <a:rPr lang="uk-UA" b="1" dirty="0" smtClean="0"/>
              <a:t>Тип уроку.</a:t>
            </a:r>
            <a:r>
              <a:rPr lang="uk-UA" dirty="0" smtClean="0"/>
              <a:t> Узагальнення та систематизація знань.</a:t>
            </a:r>
            <a:endParaRPr lang="ru-RU" dirty="0" smtClean="0"/>
          </a:p>
          <a:p>
            <a:r>
              <a:rPr lang="uk-UA" b="1" dirty="0" smtClean="0"/>
              <a:t>Форма проведення уроку</a:t>
            </a:r>
            <a:r>
              <a:rPr lang="uk-UA" dirty="0" smtClean="0"/>
              <a:t>:</a:t>
            </a:r>
            <a:r>
              <a:rPr lang="uk-UA" b="1" dirty="0" smtClean="0"/>
              <a:t> дискусія</a:t>
            </a:r>
            <a:r>
              <a:rPr lang="uk-UA" dirty="0" smtClean="0"/>
              <a:t> за методикою шести капелюхів.</a:t>
            </a:r>
            <a:endParaRPr lang="ru-RU" dirty="0" smtClean="0"/>
          </a:p>
          <a:p>
            <a:r>
              <a:rPr lang="uk-UA" b="1" dirty="0" smtClean="0"/>
              <a:t>Форма захисту проектів</a:t>
            </a:r>
            <a:r>
              <a:rPr lang="uk-UA" dirty="0" smtClean="0"/>
              <a:t>: усне повідомлення у супроводі фото-колажу, плакатів, комп’ютерних презентацій тощо.</a:t>
            </a:r>
            <a:endParaRPr lang="ru-RU" dirty="0" smtClean="0"/>
          </a:p>
          <a:p>
            <a:endParaRPr lang="ru-RU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Актуальність теми: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214422"/>
            <a:ext cx="7543824" cy="5357850"/>
          </a:xfrm>
        </p:spPr>
        <p:txBody>
          <a:bodyPr>
            <a:noAutofit/>
          </a:bodyPr>
          <a:lstStyle/>
          <a:p>
            <a:r>
              <a:rPr lang="uk-UA" sz="2000" dirty="0" smtClean="0"/>
              <a:t>Як відомо, людська діяльність наносить шкоду, а подекуди призводить до повного знищення природних ландшафтів, в тому числі і рослинного світу, який нас оточує. Лише протягом останніх трьох десятиріч різноманітність рослин значно знизилася. Людина наносить шкоду рослинному світу бездумно, так як в більшості випадків не розуміє наслідків своєї діяльність. В першу чергу причиною цьому є неосвіченість людини в питаннях, пов’язаних з бережним ставлення до рослин, розумінням процесів, які відбуваються в житті рослин. В тому числі і осінніх процесів, осінніх явищ у житті рослин. Наразі актуальним напрямком стала екологічна освіта суспільства, тобто людям з дитинства необхідно прививати любов та бережне ставлення до природи, а також допомогти усвідомити важливість позитивної взаємодії людини з природою. Тому необхідним є пояснення учням важливості процесів та явищ, що відбуваються у природі, а саме на прикладі ролі осінніх явищ у житті рослин. </a:t>
            </a:r>
            <a:endParaRPr lang="ru-RU" sz="2000" dirty="0" smtClean="0"/>
          </a:p>
          <a:p>
            <a:endParaRPr lang="uk-UA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Мета проекту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00166" y="1000108"/>
            <a:ext cx="7186634" cy="5500726"/>
          </a:xfrm>
          <a:solidFill>
            <a:srgbClr val="FFC000"/>
          </a:solidFill>
        </p:spPr>
        <p:txBody>
          <a:bodyPr>
            <a:normAutofit fontScale="625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800" b="1" dirty="0" smtClean="0">
                <a:ea typeface="Times New Roman" pitchFamily="18" charset="0"/>
                <a:cs typeface="Arial" pitchFamily="34" charset="0"/>
              </a:rPr>
              <a:t>Навчальна</a:t>
            </a:r>
            <a:r>
              <a:rPr lang="uk-UA" sz="3800" dirty="0" smtClean="0">
                <a:ea typeface="Times New Roman" pitchFamily="18" charset="0"/>
                <a:cs typeface="Arial" pitchFamily="34" charset="0"/>
              </a:rPr>
              <a:t> – навчитись розрізняти явища природи за ознаками, за яких вони відбуваються; формувати уявлення про  пристосуванням рослин до змін навколишнього середовища; навчитись фіксувати певні спостереження; розкривати причини появи осінніх явищ в житті рослин шляхом встановлення зв’язків між ними. </a:t>
            </a:r>
            <a:endParaRPr lang="ru-RU" sz="3800" dirty="0" smtClean="0"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800" b="1" dirty="0" smtClean="0">
                <a:ea typeface="Times New Roman" pitchFamily="18" charset="0"/>
                <a:cs typeface="Arial" pitchFamily="34" charset="0"/>
              </a:rPr>
              <a:t>Розвиваюча </a:t>
            </a:r>
            <a:r>
              <a:rPr lang="uk-UA" sz="3800" dirty="0" smtClean="0">
                <a:ea typeface="Times New Roman" pitchFamily="18" charset="0"/>
                <a:cs typeface="Arial" pitchFamily="34" charset="0"/>
              </a:rPr>
              <a:t>– розвивати основні поняття про осінні явища в природі рослин; розглядати рослини як об’єкти живої природи, що історично склалися разом із усіма взаємодіями та пристосуваннями до </a:t>
            </a:r>
            <a:r>
              <a:rPr lang="uk-UA" sz="3800" dirty="0" err="1" smtClean="0">
                <a:ea typeface="Times New Roman" pitchFamily="18" charset="0"/>
                <a:cs typeface="Arial" pitchFamily="34" charset="0"/>
              </a:rPr>
              <a:t>зимовиx</a:t>
            </a:r>
            <a:r>
              <a:rPr lang="uk-UA" sz="3800" dirty="0" smtClean="0">
                <a:ea typeface="Times New Roman" pitchFamily="18" charset="0"/>
                <a:cs typeface="Arial" pitchFamily="34" charset="0"/>
              </a:rPr>
              <a:t> умов; формувати естетичне сприйняття природи і навички поведінки в природних ландшафтах; розвивати екологічну свідомість як основу для формування екологічного мислення та культури поведінки у довкіллі. </a:t>
            </a:r>
            <a:endParaRPr lang="ru-RU" sz="3800" dirty="0" smtClean="0"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800" b="1" dirty="0" smtClean="0">
                <a:ea typeface="Times New Roman" pitchFamily="18" charset="0"/>
                <a:cs typeface="Arial" pitchFamily="34" charset="0"/>
              </a:rPr>
              <a:t>Виховна –</a:t>
            </a:r>
            <a:r>
              <a:rPr lang="uk-UA" sz="3800" dirty="0" smtClean="0">
                <a:ea typeface="Times New Roman" pitchFamily="18" charset="0"/>
                <a:cs typeface="Arial" pitchFamily="34" charset="0"/>
              </a:rPr>
              <a:t> виховувати любов й бережливе ставлення до живої природи та рослинного світу в цілому. </a:t>
            </a:r>
            <a:endParaRPr lang="ru-RU" sz="3800" dirty="0" smtClean="0"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3800" dirty="0" smtClean="0">
              <a:cs typeface="Arial" pitchFamily="34" charset="0"/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Очікувані результати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85860"/>
            <a:ext cx="7258072" cy="484030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uk-UA" dirty="0" smtClean="0"/>
              <a:t>	</a:t>
            </a:r>
            <a:r>
              <a:rPr lang="uk-UA" sz="4400" dirty="0" smtClean="0"/>
              <a:t>Після  виконання проекту учні </a:t>
            </a:r>
            <a:r>
              <a:rPr lang="uk-UA" sz="4400" b="1" dirty="0" smtClean="0"/>
              <a:t>повинні знати: </a:t>
            </a:r>
            <a:r>
              <a:rPr lang="uk-UA" sz="4400" dirty="0" smtClean="0"/>
              <a:t>що вивчає наука фенологія; на які два періоди можна поділити осінь; якими ознаками буде характеризуватися кожен її період; осінні явища в житті рослин, а саме: вплив температури повітря на рослини, як відбувається розцвічування листя, тобто зміна його забарвлення, як рослини поступово пристосовуються до зимових умов. </a:t>
            </a:r>
            <a:r>
              <a:rPr lang="uk-UA" sz="4400" b="1" dirty="0" smtClean="0"/>
              <a:t>повинні вміти: </a:t>
            </a:r>
            <a:r>
              <a:rPr lang="uk-UA" sz="4400" dirty="0" smtClean="0"/>
              <a:t>спостерігати за погодними умовами та пояснювати кожне явище в житті рослин; як впливає зниження температури на рослини, в результаті чого листя змінює своє забарвлення; наводити приклади дерев та кущів, в яких листя залишається зеленим до початку заморозків, та рослин, які можуть цвісти до пізньої осені. </a:t>
            </a:r>
            <a:endParaRPr lang="uk-U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428604"/>
            <a:ext cx="7186634" cy="6286544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uk-UA" sz="9000" b="1" dirty="0" smtClean="0"/>
              <a:t>			Завдання :</a:t>
            </a:r>
            <a:endParaRPr lang="ru-RU" sz="9000" dirty="0" smtClean="0"/>
          </a:p>
          <a:p>
            <a:r>
              <a:rPr lang="uk-UA" sz="5000" dirty="0" smtClean="0"/>
              <a:t>1. Спостерігати за погодними умовами в природі.</a:t>
            </a:r>
            <a:endParaRPr lang="ru-RU" sz="5000" dirty="0" smtClean="0"/>
          </a:p>
          <a:p>
            <a:r>
              <a:rPr lang="uk-UA" sz="5000" dirty="0" smtClean="0"/>
              <a:t>2. Як природа готується до зими? Для чого вона це робить?</a:t>
            </a:r>
            <a:endParaRPr lang="ru-RU" sz="5000" dirty="0" smtClean="0"/>
          </a:p>
          <a:p>
            <a:r>
              <a:rPr lang="uk-UA" sz="5000" dirty="0" smtClean="0"/>
              <a:t>3. Визначити основні осінні явища, які відбуваються в житті рослин.</a:t>
            </a:r>
            <a:endParaRPr lang="ru-RU" sz="5000" dirty="0" smtClean="0"/>
          </a:p>
          <a:p>
            <a:r>
              <a:rPr lang="uk-UA" sz="5000" dirty="0" smtClean="0"/>
              <a:t>4.Створити публікацію.</a:t>
            </a:r>
            <a:endParaRPr lang="ru-RU" sz="5000" dirty="0" smtClean="0"/>
          </a:p>
          <a:p>
            <a:r>
              <a:rPr lang="uk-UA" sz="5000" dirty="0" smtClean="0"/>
              <a:t>5. Розробити презентацію. </a:t>
            </a:r>
            <a:endParaRPr lang="ru-RU" sz="5000" dirty="0" smtClean="0"/>
          </a:p>
          <a:p>
            <a:pPr>
              <a:buNone/>
            </a:pPr>
            <a:r>
              <a:rPr lang="uk-UA" sz="5000" dirty="0" smtClean="0"/>
              <a:t> </a:t>
            </a:r>
            <a:endParaRPr lang="ru-RU" sz="5000" dirty="0" smtClean="0"/>
          </a:p>
          <a:p>
            <a:pPr>
              <a:buNone/>
            </a:pPr>
            <a:r>
              <a:rPr lang="uk-UA" sz="5000" b="1" dirty="0" smtClean="0"/>
              <a:t>			</a:t>
            </a:r>
            <a:r>
              <a:rPr lang="uk-UA" sz="9000" b="1" dirty="0" smtClean="0"/>
              <a:t>План роботи:</a:t>
            </a:r>
            <a:endParaRPr lang="ru-RU" sz="5000" dirty="0" smtClean="0"/>
          </a:p>
          <a:p>
            <a:r>
              <a:rPr lang="uk-UA" sz="5000" dirty="0" smtClean="0"/>
              <a:t>1. Ознайомитися з відповідною літературою.</a:t>
            </a:r>
            <a:endParaRPr lang="ru-RU" sz="5000" dirty="0" smtClean="0"/>
          </a:p>
          <a:p>
            <a:r>
              <a:rPr lang="uk-UA" sz="5000" dirty="0" smtClean="0"/>
              <a:t>2. Вивчити основні осінні явища в житті рослин.</a:t>
            </a:r>
            <a:endParaRPr lang="ru-RU" sz="5000" dirty="0" smtClean="0"/>
          </a:p>
          <a:p>
            <a:r>
              <a:rPr lang="uk-UA" sz="5000" dirty="0" smtClean="0"/>
              <a:t>3. Спостерігати, які зміни відбуваються у навколишньому середовищі з рослинами та деревами.</a:t>
            </a:r>
            <a:endParaRPr lang="ru-RU" sz="5000" dirty="0" smtClean="0"/>
          </a:p>
          <a:p>
            <a:r>
              <a:rPr lang="uk-UA" sz="5000" dirty="0" smtClean="0"/>
              <a:t>4. Зробити порівняння декількох рослин між собою, виходячи з уявлень про осінні явища в житті кожної рослини.</a:t>
            </a:r>
            <a:endParaRPr lang="ru-RU" sz="5000" dirty="0" smtClean="0"/>
          </a:p>
          <a:p>
            <a:r>
              <a:rPr lang="uk-UA" sz="5000" dirty="0" smtClean="0"/>
              <a:t>5. Зробити висновки. </a:t>
            </a:r>
            <a:endParaRPr lang="ru-RU" sz="5000" dirty="0" smtClean="0"/>
          </a:p>
          <a:p>
            <a:endParaRPr lang="uk-UA" sz="5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86808" cy="10001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400" dirty="0" smtClean="0"/>
              <a:t>Підготовка до проекту, стор.64 підручник</a:t>
            </a:r>
            <a:br>
              <a:rPr lang="uk-UA" sz="2400" dirty="0" smtClean="0"/>
            </a:br>
            <a:r>
              <a:rPr lang="uk-UA" sz="2400" dirty="0" smtClean="0"/>
              <a:t> </a:t>
            </a:r>
            <a:r>
              <a:rPr lang="uk-UA" sz="2400" dirty="0" err="1" smtClean="0"/>
              <a:t>“Природознавство</a:t>
            </a:r>
            <a:r>
              <a:rPr lang="uk-UA" sz="2400" dirty="0" smtClean="0"/>
              <a:t> - 5” під </a:t>
            </a:r>
            <a:r>
              <a:rPr lang="uk-UA" sz="2400" dirty="0" err="1" smtClean="0"/>
              <a:t>ред.В.І</a:t>
            </a:r>
            <a:r>
              <a:rPr lang="uk-UA" sz="2400" dirty="0" smtClean="0"/>
              <a:t>. Баштового та інших</a:t>
            </a:r>
            <a:endParaRPr lang="uk-UA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1736" y="928670"/>
            <a:ext cx="6115064" cy="5472130"/>
          </a:xfrm>
        </p:spPr>
        <p:txBody>
          <a:bodyPr/>
          <a:lstStyle/>
          <a:p>
            <a:r>
              <a:rPr lang="uk-UA" dirty="0" smtClean="0"/>
              <a:t>У яких дерев вашої місцевості опадає листя?</a:t>
            </a:r>
          </a:p>
          <a:p>
            <a:r>
              <a:rPr lang="uk-UA" dirty="0" smtClean="0"/>
              <a:t>Що відбувається з опалим листям у природі і яке це має значення?</a:t>
            </a:r>
          </a:p>
          <a:p>
            <a:r>
              <a:rPr lang="uk-UA" dirty="0" smtClean="0"/>
              <a:t>Як людина використовує опале листя?</a:t>
            </a:r>
          </a:p>
          <a:p>
            <a:r>
              <a:rPr lang="uk-UA" dirty="0" smtClean="0"/>
              <a:t>У чому полягає користь від опалого листя?</a:t>
            </a:r>
          </a:p>
          <a:p>
            <a:r>
              <a:rPr lang="uk-UA" dirty="0" smtClean="0"/>
              <a:t>Чим шкодить опале листя?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288" y="1643050"/>
            <a:ext cx="2971800" cy="1809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357158" y="500042"/>
            <a:ext cx="8429684" cy="542928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  </a:t>
            </a:r>
            <a:r>
              <a:rPr lang="uk-UA" sz="3200" b="1" dirty="0" smtClean="0"/>
              <a:t>       </a:t>
            </a:r>
            <a:r>
              <a:rPr lang="uk-UA" sz="3600" b="1" dirty="0" smtClean="0">
                <a:cs typeface="Arial" pitchFamily="34" charset="0"/>
              </a:rPr>
              <a:t>Психологічна </a:t>
            </a:r>
            <a:r>
              <a:rPr lang="uk-UA" sz="3600" b="1" dirty="0" err="1" smtClean="0">
                <a:cs typeface="Arial" pitchFamily="34" charset="0"/>
              </a:rPr>
              <a:t>налаштованість</a:t>
            </a:r>
            <a:r>
              <a:rPr lang="uk-UA" sz="3600" b="1" dirty="0" smtClean="0">
                <a:cs typeface="Arial" pitchFamily="34" charset="0"/>
              </a:rPr>
              <a:t>. </a:t>
            </a:r>
            <a:endParaRPr lang="ru-RU" sz="3600" dirty="0" smtClean="0">
              <a:cs typeface="Arial" pitchFamily="34" charset="0"/>
            </a:endParaRPr>
          </a:p>
          <a:p>
            <a:pPr algn="ctr"/>
            <a:r>
              <a:rPr lang="uk-UA" sz="3600" b="1" dirty="0" smtClean="0">
                <a:cs typeface="Arial" pitchFamily="34" charset="0"/>
              </a:rPr>
              <a:t>Прийом «Подаруй посмішку!»</a:t>
            </a:r>
          </a:p>
          <a:p>
            <a:pPr algn="ctr"/>
            <a:endParaRPr lang="ru-RU" sz="3200" dirty="0" smtClean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user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571744"/>
            <a:ext cx="3948125" cy="3861162"/>
          </a:xfrm>
          <a:prstGeom prst="rect">
            <a:avLst/>
          </a:prstGeom>
          <a:noFill/>
        </p:spPr>
      </p:pic>
      <p:pic>
        <p:nvPicPr>
          <p:cNvPr id="6147" name="Picture 3" descr="C:\Users\user\Desktop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785926"/>
            <a:ext cx="3814574" cy="300039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G:\DCIM\100OLYMP\PB0801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70" y="-53603"/>
            <a:ext cx="9215470" cy="69116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G:\DCIM\100OLYMP\PB0801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428728" y="214290"/>
            <a:ext cx="7403937" cy="5672944"/>
          </a:xfrm>
          <a:prstGeom prst="roundRect">
            <a:avLst>
              <a:gd name="adj" fmla="val 6578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400" dirty="0" smtClean="0"/>
              <a:t>В основі методу </a:t>
            </a:r>
            <a:r>
              <a:rPr lang="uk-UA" sz="2400" b="1" dirty="0" smtClean="0"/>
              <a:t>Едварда де Боно «Шість капелюхів мислення</a:t>
            </a:r>
            <a:r>
              <a:rPr lang="uk-UA" sz="2400" dirty="0" smtClean="0"/>
              <a:t>» лежить ідея паралельного (латерального)  мислення. Традиційне мислення ґрунтується на полеміці, дискусії і зіткненні думок. Однак при такому підході часто виграє не найкраще рішення, а те, яке найуспішніше пропагувалося в дискусії. Паралельне мислення - це мислення конструктивне, при якому різні точки зору і підходи не стикаються, а співіснують. </a:t>
            </a:r>
            <a:endParaRPr lang="ru-RU" sz="2400" dirty="0" smtClean="0"/>
          </a:p>
          <a:p>
            <a:pPr algn="just"/>
            <a:r>
              <a:rPr lang="uk-UA" sz="2400" dirty="0" smtClean="0"/>
              <a:t>Метод шести капелюхів - це простий і практичний спосіб </a:t>
            </a:r>
            <a:r>
              <a:rPr lang="uk-UA" sz="2400" b="1" dirty="0" smtClean="0"/>
              <a:t>розділення процесу мислення на шість різних режимів</a:t>
            </a:r>
            <a:r>
              <a:rPr lang="uk-UA" sz="2400" dirty="0" smtClean="0"/>
              <a:t>, кожен з яких представлений метафоричним капелюхом певного кольору.</a:t>
            </a: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Шановні учні, прошу вас об’єднатися в групи (4 – 5 учнів) за кольором капелюхів, які знаходяться на столах.</a:t>
            </a:r>
            <a:endParaRPr lang="ru-RU" dirty="0" smtClean="0"/>
          </a:p>
          <a:p>
            <a:r>
              <a:rPr lang="uk-UA" dirty="0" smtClean="0"/>
              <a:t>	Метод Шести Капелюхів надзвичайно простий, але це сильна простота. Коли обговорюється питання, кожний із присутніх застосовує до нього конкретний капелюх, і усі думають в одному напрямку.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2" descr="1288022672fotos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8429684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3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19989">
            <a:off x="5292725" y="1412875"/>
            <a:ext cx="14382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34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271269">
            <a:off x="8075186" y="2687172"/>
            <a:ext cx="14382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3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260918">
            <a:off x="7042558" y="5126519"/>
            <a:ext cx="14382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36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6014762">
            <a:off x="881082" y="4754057"/>
            <a:ext cx="14382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37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650" y="2349500"/>
            <a:ext cx="11049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38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443763">
            <a:off x="1948680" y="1173880"/>
            <a:ext cx="14382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uk-UA" b="1" dirty="0" err="1" smtClean="0">
                <a:latin typeface="+mn-lt"/>
              </a:rPr>
              <a:t>“Все</a:t>
            </a:r>
            <a:r>
              <a:rPr lang="uk-UA" b="1" dirty="0" smtClean="0">
                <a:latin typeface="+mn-lt"/>
              </a:rPr>
              <a:t> </a:t>
            </a:r>
            <a:r>
              <a:rPr lang="uk-UA" b="1" dirty="0" err="1" smtClean="0">
                <a:latin typeface="+mn-lt"/>
              </a:rPr>
              <a:t>дело</a:t>
            </a:r>
            <a:r>
              <a:rPr lang="uk-UA" b="1" dirty="0" smtClean="0">
                <a:latin typeface="+mn-lt"/>
              </a:rPr>
              <a:t> в </a:t>
            </a:r>
            <a:r>
              <a:rPr lang="uk-UA" b="1" dirty="0" err="1" smtClean="0">
                <a:latin typeface="+mn-lt"/>
              </a:rPr>
              <a:t>шляпе”</a:t>
            </a:r>
            <a:r>
              <a:rPr lang="uk-UA" b="1" dirty="0" smtClean="0">
                <a:latin typeface="+mn-lt"/>
              </a:rPr>
              <a:t>(музичний супровід)</a:t>
            </a:r>
            <a:endParaRPr lang="uk-UA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www.allfons.ru/large/201204/13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54" y="214290"/>
            <a:ext cx="8358246" cy="635285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14348" y="1357298"/>
            <a:ext cx="8072494" cy="51398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5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44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4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44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Одним </a:t>
            </a:r>
            <a:r>
              <a:rPr lang="ru-RU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із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</a:t>
            </a:r>
            <a:r>
              <a:rPr lang="ru-RU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найцікавіших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</a:t>
            </a:r>
            <a:r>
              <a:rPr lang="ru-RU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осінніх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</a:t>
            </a:r>
            <a:r>
              <a:rPr lang="ru-RU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явищ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</a:t>
            </a:r>
            <a:r>
              <a:rPr lang="ru-RU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є</a:t>
            </a:r>
            <a:r>
              <a:rPr lang="ru-RU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листопад</a:t>
            </a:r>
            <a:endParaRPr lang="ru-RU" sz="4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43174" y="214290"/>
            <a:ext cx="6215106" cy="635795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Червоний капелюх – суб’єктивність, емоційність, інтуїтивність.</a:t>
            </a:r>
            <a:endParaRPr lang="uk-UA" sz="2400" b="1" u="sng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Ключове питання: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Що ви відчуваєте, коли думаєте про листопад?</a:t>
            </a:r>
          </a:p>
          <a:p>
            <a:pPr indent="14288" eaLnBrk="1" hangingPunct="1">
              <a:buFont typeface="Wingdings" pitchFamily="2" charset="2"/>
              <a:buNone/>
            </a:pPr>
            <a:endParaRPr lang="uk-UA" sz="2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Мета: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виразити емоції, почуття, виключаючи логічне обґрунтування предмету обговорення</a:t>
            </a: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Форма роботи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групова.</a:t>
            </a: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Рекомендовані методики досягнення результату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uk-U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сінквейн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"Це виглядає, як ...; це звучить, як ...", есе, потік свідомості, асоціативний малюнок.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indent="-28575" eaLnBrk="1" hangingPunct="1">
              <a:buNone/>
            </a:pP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1643050"/>
            <a:ext cx="1866903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28596" y="0"/>
            <a:ext cx="8258204" cy="6400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800" b="1" dirty="0" smtClean="0"/>
              <a:t>Музичний кліп </a:t>
            </a:r>
          </a:p>
          <a:p>
            <a:pPr algn="ctr">
              <a:buNone/>
            </a:pPr>
            <a:r>
              <a:rPr lang="uk-UA" sz="4800" b="1" dirty="0" err="1" smtClean="0"/>
              <a:t>“Опале</a:t>
            </a:r>
            <a:r>
              <a:rPr lang="uk-UA" sz="4800" b="1" dirty="0" smtClean="0"/>
              <a:t> </a:t>
            </a:r>
            <a:r>
              <a:rPr lang="uk-UA" sz="4800" b="1" dirty="0" err="1" smtClean="0"/>
              <a:t>листя”</a:t>
            </a:r>
            <a:endParaRPr lang="uk-UA" sz="4800" b="1" dirty="0"/>
          </a:p>
        </p:txBody>
      </p:sp>
      <p:pic>
        <p:nvPicPr>
          <p:cNvPr id="5" name="Picture 6" descr="Обои Природа, осень,  красота,  скамейка,  алея,  Приро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43050"/>
            <a:ext cx="7643866" cy="4929222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DCIM\100OLYMP\PB1101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3929058" cy="29467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G:\DCIM\100OLYMP\PB1101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14290"/>
            <a:ext cx="4071966" cy="28146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G:\DCIM\100OLYMP\PB1101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286124"/>
            <a:ext cx="4514854" cy="33861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2928934"/>
            <a:ext cx="1866903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714488"/>
            <a:ext cx="8077200" cy="478634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endParaRPr lang="uk-UA" sz="2800" b="1" dirty="0" smtClean="0">
              <a:solidFill>
                <a:schemeClr val="tx1"/>
              </a:solidFill>
            </a:endParaRPr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dirty="0" smtClean="0">
                <a:solidFill>
                  <a:schemeClr val="tx1"/>
                </a:solidFill>
              </a:rPr>
              <a:t>Білий капелюх – об’єктивність, використання фактів і реалій. </a:t>
            </a:r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endParaRPr lang="uk-UA" sz="2800" b="1" dirty="0" smtClean="0"/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dirty="0" smtClean="0"/>
              <a:t>Мета: зібрати і систематизувати інформацію з питання.</a:t>
            </a:r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endParaRPr lang="uk-UA" sz="2800" b="1" u="sng" dirty="0" smtClean="0"/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u="sng" dirty="0" smtClean="0"/>
              <a:t>Ключові питання:</a:t>
            </a:r>
            <a:r>
              <a:rPr lang="uk-UA" sz="2800" b="1" dirty="0" smtClean="0"/>
              <a:t> Якою інформацією ми володіємо? Яка інформація відсутня?</a:t>
            </a:r>
            <a:br>
              <a:rPr lang="uk-UA" sz="2800" b="1" dirty="0" smtClean="0"/>
            </a:br>
            <a:endParaRPr lang="uk-UA" sz="2800" b="1" dirty="0" smtClean="0"/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u="sng" dirty="0" smtClean="0"/>
              <a:t>Форма роботи</a:t>
            </a:r>
            <a:r>
              <a:rPr lang="uk-UA" sz="2800" b="1" dirty="0" smtClean="0"/>
              <a:t>: групова. Кожна група працює над аналізом інформації про роль опалого листя для навколишнього середовища.</a:t>
            </a:r>
            <a:br>
              <a:rPr lang="uk-UA" sz="2800" b="1" dirty="0" smtClean="0"/>
            </a:br>
            <a:r>
              <a:rPr lang="uk-UA" sz="2800" b="1" dirty="0" smtClean="0"/>
              <a:t> </a:t>
            </a:r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u="sng" dirty="0" smtClean="0"/>
              <a:t>Рекомендована методика:</a:t>
            </a:r>
            <a:r>
              <a:rPr lang="uk-UA" sz="2800" b="1" dirty="0" smtClean="0"/>
              <a:t> складання та презентація  по темі.</a:t>
            </a:r>
            <a:endParaRPr lang="en-US" sz="3600" dirty="0" smtClean="0"/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0"/>
            <a:ext cx="2009779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DCIM\100OLYMP\PB1101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86124"/>
            <a:ext cx="4572032" cy="33242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Picture 2" descr="G:\DCIM\100OLYMP\PB110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57166"/>
            <a:ext cx="5214974" cy="36511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14480" y="1857364"/>
            <a:ext cx="7215238" cy="500063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>
                <a:solidFill>
                  <a:schemeClr val="tx1"/>
                </a:solidFill>
              </a:rPr>
              <a:t>Чорний капелюх – негативізм, песимізм, заперечення, критика.</a:t>
            </a:r>
            <a:endParaRPr lang="uk-UA" sz="2400" b="1" u="sng" dirty="0" smtClean="0">
              <a:solidFill>
                <a:schemeClr val="tx1"/>
              </a:solidFill>
            </a:endParaRP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/>
              <a:t>Мета</a:t>
            </a:r>
            <a:r>
              <a:rPr lang="uk-UA" sz="2400" b="1" dirty="0" smtClean="0"/>
              <a:t>: проаналізувати слабкі сторони листопаду, його особливостей, досвіду використання.</a:t>
            </a:r>
            <a:endParaRPr lang="uk-UA" sz="2400" b="1" u="sng" dirty="0" smtClean="0"/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/>
              <a:t>Ключові питання</a:t>
            </a:r>
            <a:r>
              <a:rPr lang="uk-UA" sz="2400" b="1" dirty="0" smtClean="0"/>
              <a:t>: Які слабкі сторони цієї ідеї? Її можливі проблеми і небезпеки?    </a:t>
            </a:r>
            <a:endParaRPr lang="uk-UA" sz="2400" b="1" u="sng" dirty="0" smtClean="0"/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/>
              <a:t>Форма роботи</a:t>
            </a:r>
            <a:r>
              <a:rPr lang="uk-UA" sz="2400" b="1" dirty="0" smtClean="0"/>
              <a:t>: групова.</a:t>
            </a: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/>
              <a:t> </a:t>
            </a:r>
            <a:r>
              <a:rPr lang="uk-UA" sz="2400" b="1" u="sng" dirty="0" smtClean="0"/>
              <a:t>Рекомендована методика</a:t>
            </a:r>
            <a:r>
              <a:rPr lang="uk-UA" sz="2400" b="1" dirty="0" smtClean="0"/>
              <a:t>: </a:t>
            </a:r>
            <a:r>
              <a:rPr lang="uk-UA" sz="2400" b="1" dirty="0" err="1" smtClean="0"/>
              <a:t>співставна</a:t>
            </a:r>
            <a:r>
              <a:rPr lang="uk-UA" sz="2400" b="1" dirty="0" smtClean="0"/>
              <a:t> таблиця.</a:t>
            </a:r>
            <a:endParaRPr lang="en-US" sz="2400" b="1" dirty="0" smtClean="0"/>
          </a:p>
        </p:txBody>
      </p:sp>
      <p:pic>
        <p:nvPicPr>
          <p:cNvPr id="16389" name="Picture 1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0"/>
            <a:ext cx="2143140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Диаграмма 3" descr="http://7d.rv.ua/wp-content/uploads/2011/10/listya.jpg"/>
          <p:cNvPicPr>
            <a:picLocks noGrp="1"/>
          </p:cNvPicPr>
          <p:nvPr>
            <p:ph type="chart" sz="quarter" idx="10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0" y="357166"/>
            <a:ext cx="669134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28596" y="285728"/>
            <a:ext cx="8258204" cy="635798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400" dirty="0" err="1" smtClean="0"/>
              <a:t>Варто</a:t>
            </a:r>
            <a:r>
              <a:rPr lang="ru-RU" sz="2400" dirty="0" smtClean="0"/>
              <a:t> знати, що при </a:t>
            </a:r>
            <a:r>
              <a:rPr lang="ru-RU" sz="2400" dirty="0" err="1" smtClean="0"/>
              <a:t>згорянні</a:t>
            </a:r>
            <a:r>
              <a:rPr lang="ru-RU" sz="2400" dirty="0" smtClean="0"/>
              <a:t> </a:t>
            </a:r>
            <a:r>
              <a:rPr lang="ru-RU" sz="2400" dirty="0" err="1" smtClean="0"/>
              <a:t>тонни</a:t>
            </a:r>
            <a:r>
              <a:rPr lang="ru-RU" sz="2400" dirty="0" smtClean="0"/>
              <a:t> </a:t>
            </a:r>
            <a:r>
              <a:rPr lang="ru-RU" sz="2400" dirty="0" err="1" smtClean="0"/>
              <a:t>рослинних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залишків</a:t>
            </a:r>
            <a:r>
              <a:rPr lang="ru-RU" sz="2400" dirty="0" smtClean="0"/>
              <a:t> у </a:t>
            </a:r>
            <a:r>
              <a:rPr lang="ru-RU" sz="2400" dirty="0" err="1" smtClean="0"/>
              <a:t>повітря</a:t>
            </a:r>
            <a:r>
              <a:rPr lang="ru-RU" sz="2400" dirty="0" smtClean="0"/>
              <a:t> </a:t>
            </a:r>
            <a:r>
              <a:rPr lang="ru-RU" sz="2400" dirty="0" err="1" smtClean="0"/>
              <a:t>виділяється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понад</a:t>
            </a:r>
            <a:r>
              <a:rPr lang="ru-RU" sz="2400" dirty="0" smtClean="0"/>
              <a:t> </a:t>
            </a:r>
            <a:r>
              <a:rPr lang="ru-RU" sz="2400" dirty="0" err="1" smtClean="0"/>
              <a:t>дев’я</a:t>
            </a:r>
            <a:r>
              <a:rPr lang="ru-RU" sz="2400" dirty="0" smtClean="0"/>
              <a:t> </a:t>
            </a:r>
            <a:r>
              <a:rPr lang="ru-RU" sz="2400" dirty="0" err="1" smtClean="0"/>
              <a:t>ть</a:t>
            </a:r>
            <a:r>
              <a:rPr lang="ru-RU" sz="2400" dirty="0" smtClean="0"/>
              <a:t> </a:t>
            </a:r>
            <a:r>
              <a:rPr lang="ru-RU" sz="2400" dirty="0" err="1" smtClean="0"/>
              <a:t>кілограмів</a:t>
            </a:r>
            <a:r>
              <a:rPr lang="ru-RU" sz="2400" dirty="0" smtClean="0"/>
              <a:t> </a:t>
            </a:r>
            <a:r>
              <a:rPr lang="ru-RU" sz="2400" dirty="0" err="1" smtClean="0"/>
              <a:t>мікрочасток</a:t>
            </a:r>
            <a:r>
              <a:rPr lang="ru-RU" sz="2400" dirty="0" smtClean="0"/>
              <a:t> </a:t>
            </a:r>
            <a:r>
              <a:rPr lang="ru-RU" sz="2400" dirty="0" err="1" smtClean="0"/>
              <a:t>диму</a:t>
            </a:r>
            <a:r>
              <a:rPr lang="ru-RU" sz="2400" dirty="0" smtClean="0"/>
              <a:t>. До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складу </a:t>
            </a:r>
            <a:r>
              <a:rPr lang="ru-RU" sz="2400" dirty="0" err="1" smtClean="0"/>
              <a:t>входять</a:t>
            </a:r>
            <a:r>
              <a:rPr lang="ru-RU" sz="2400" dirty="0" smtClean="0"/>
              <a:t> пил, окис азоту, </a:t>
            </a:r>
            <a:r>
              <a:rPr lang="ru-RU" sz="2400" dirty="0" err="1" smtClean="0"/>
              <a:t>вуглекислий</a:t>
            </a:r>
            <a:r>
              <a:rPr lang="ru-RU" sz="2400" dirty="0" smtClean="0"/>
              <a:t> газ, </a:t>
            </a:r>
            <a:r>
              <a:rPr lang="ru-RU" sz="2400" dirty="0" err="1" smtClean="0"/>
              <a:t>важкі</a:t>
            </a:r>
            <a:r>
              <a:rPr lang="ru-RU" sz="2400" dirty="0" smtClean="0"/>
              <a:t> метали </a:t>
            </a:r>
            <a:r>
              <a:rPr lang="ru-RU" sz="2400" dirty="0" err="1" smtClean="0"/>
              <a:t>тощо</a:t>
            </a:r>
            <a:r>
              <a:rPr lang="ru-RU" sz="2400" dirty="0" smtClean="0"/>
              <a:t>. З </a:t>
            </a:r>
            <a:r>
              <a:rPr lang="ru-RU" sz="2400" dirty="0" err="1" smtClean="0"/>
              <a:t>димом</a:t>
            </a:r>
            <a:r>
              <a:rPr lang="ru-RU" sz="2400" dirty="0" smtClean="0"/>
              <a:t> </a:t>
            </a:r>
            <a:r>
              <a:rPr lang="ru-RU" sz="2400" dirty="0" err="1" smtClean="0"/>
              <a:t>виділяються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токсичні</a:t>
            </a:r>
            <a:r>
              <a:rPr lang="ru-RU" sz="2400" dirty="0" smtClean="0"/>
              <a:t> </a:t>
            </a:r>
            <a:r>
              <a:rPr lang="ru-RU" sz="2400" dirty="0" err="1" smtClean="0"/>
              <a:t>речовини</a:t>
            </a:r>
            <a:r>
              <a:rPr lang="ru-RU" sz="2400" dirty="0" smtClean="0"/>
              <a:t>: </a:t>
            </a:r>
            <a:r>
              <a:rPr lang="ru-RU" sz="2400" dirty="0" err="1" smtClean="0"/>
              <a:t>сполуки</a:t>
            </a:r>
            <a:r>
              <a:rPr lang="ru-RU" sz="2400" dirty="0" smtClean="0"/>
              <a:t> </a:t>
            </a:r>
            <a:r>
              <a:rPr lang="ru-RU" sz="2400" dirty="0" err="1" smtClean="0"/>
              <a:t>сірки</a:t>
            </a:r>
            <a:r>
              <a:rPr lang="ru-RU" sz="2400" dirty="0" smtClean="0"/>
              <a:t>, </a:t>
            </a:r>
            <a:r>
              <a:rPr lang="ru-RU" sz="2400" dirty="0" err="1" smtClean="0"/>
              <a:t>свинцю</a:t>
            </a:r>
            <a:r>
              <a:rPr lang="ru-RU" sz="2400" dirty="0" smtClean="0"/>
              <a:t>, </a:t>
            </a:r>
            <a:r>
              <a:rPr lang="ru-RU" sz="2400" dirty="0" err="1" smtClean="0"/>
              <a:t>міді</a:t>
            </a:r>
            <a:r>
              <a:rPr lang="ru-RU" sz="2400" dirty="0" smtClean="0"/>
              <a:t>, цинку, </a:t>
            </a:r>
            <a:r>
              <a:rPr lang="ru-RU" sz="2400" dirty="0" err="1" smtClean="0"/>
              <a:t>залі</a:t>
            </a:r>
            <a:r>
              <a:rPr lang="ru-RU" sz="2400" dirty="0" smtClean="0"/>
              <a:t> за, а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листя</a:t>
            </a:r>
            <a:r>
              <a:rPr lang="ru-RU" sz="2400" dirty="0" smtClean="0"/>
              <a:t>, яке </a:t>
            </a:r>
            <a:r>
              <a:rPr lang="ru-RU" sz="2400" dirty="0" err="1" smtClean="0"/>
              <a:t>тліє</a:t>
            </a:r>
            <a:r>
              <a:rPr lang="ru-RU" sz="2400" dirty="0" smtClean="0"/>
              <a:t>, – </a:t>
            </a:r>
            <a:r>
              <a:rPr lang="ru-RU" sz="2400" dirty="0" err="1" smtClean="0"/>
              <a:t>чадний</a:t>
            </a:r>
            <a:r>
              <a:rPr lang="ru-RU" sz="2400" dirty="0" smtClean="0"/>
              <a:t> газ. Усе </a:t>
            </a:r>
            <a:r>
              <a:rPr lang="ru-RU" sz="2400" dirty="0" err="1" smtClean="0"/>
              <a:t>це</a:t>
            </a:r>
            <a:r>
              <a:rPr lang="ru-RU" sz="2400" dirty="0" smtClean="0"/>
              <a:t> </a:t>
            </a:r>
            <a:r>
              <a:rPr lang="ru-RU" sz="2400" dirty="0" err="1" smtClean="0"/>
              <a:t>забруднює</a:t>
            </a:r>
            <a:r>
              <a:rPr lang="ru-RU" sz="2400" dirty="0" smtClean="0"/>
              <a:t> </a:t>
            </a:r>
            <a:r>
              <a:rPr lang="ru-RU" sz="2400" dirty="0" err="1" smtClean="0"/>
              <a:t>довкілля</a:t>
            </a:r>
            <a:r>
              <a:rPr lang="ru-RU" sz="2400" dirty="0" smtClean="0"/>
              <a:t>, </a:t>
            </a:r>
            <a:r>
              <a:rPr lang="ru-RU" sz="2400" dirty="0" err="1" smtClean="0"/>
              <a:t>потрапляючи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повітря</a:t>
            </a:r>
            <a:r>
              <a:rPr lang="ru-RU" sz="2400" dirty="0" smtClean="0"/>
              <a:t> в </a:t>
            </a:r>
            <a:r>
              <a:rPr lang="ru-RU" sz="2400" dirty="0" err="1" smtClean="0"/>
              <a:t>наші</a:t>
            </a:r>
            <a:r>
              <a:rPr lang="ru-RU" sz="2400" dirty="0" smtClean="0"/>
              <a:t> </a:t>
            </a:r>
            <a:r>
              <a:rPr lang="ru-RU" sz="2400" dirty="0" err="1" smtClean="0"/>
              <a:t>легені</a:t>
            </a:r>
            <a:r>
              <a:rPr lang="ru-RU" sz="2400" dirty="0" smtClean="0"/>
              <a:t>, </a:t>
            </a:r>
            <a:r>
              <a:rPr lang="ru-RU" sz="2400" dirty="0" err="1" smtClean="0"/>
              <a:t>отруює</a:t>
            </a:r>
            <a:r>
              <a:rPr lang="ru-RU" sz="2400" dirty="0" smtClean="0"/>
              <a:t> </a:t>
            </a:r>
            <a:r>
              <a:rPr lang="ru-RU" sz="2400" dirty="0" err="1" smtClean="0"/>
              <a:t>організм</a:t>
            </a:r>
            <a:r>
              <a:rPr lang="ru-RU" sz="2400" dirty="0" smtClean="0"/>
              <a:t>, </a:t>
            </a:r>
            <a:r>
              <a:rPr lang="ru-RU" sz="2400" dirty="0" err="1" smtClean="0"/>
              <a:t>сприяє</a:t>
            </a:r>
            <a:r>
              <a:rPr lang="ru-RU" sz="2400" dirty="0" smtClean="0"/>
              <a:t> </a:t>
            </a:r>
            <a:r>
              <a:rPr lang="ru-RU" sz="2400" dirty="0" err="1" smtClean="0"/>
              <a:t>виникненню</a:t>
            </a:r>
            <a:r>
              <a:rPr lang="ru-RU" sz="2400" dirty="0" smtClean="0"/>
              <a:t> різних за </a:t>
            </a:r>
            <a:r>
              <a:rPr lang="ru-RU" sz="2400" dirty="0" err="1" smtClean="0"/>
              <a:t>хворювань</a:t>
            </a:r>
            <a:r>
              <a:rPr lang="ru-RU" sz="2400" dirty="0" smtClean="0"/>
              <a:t>. Дим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спаленого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листя</a:t>
            </a:r>
            <a:r>
              <a:rPr lang="ru-RU" sz="2400" dirty="0" smtClean="0"/>
              <a:t> </a:t>
            </a:r>
            <a:r>
              <a:rPr lang="ru-RU" sz="2400" dirty="0" err="1" smtClean="0"/>
              <a:t>дуже</a:t>
            </a:r>
            <a:r>
              <a:rPr lang="ru-RU" sz="2400" dirty="0" smtClean="0"/>
              <a:t> </a:t>
            </a:r>
            <a:r>
              <a:rPr lang="ru-RU" sz="2400" dirty="0" err="1" smtClean="0"/>
              <a:t>шкідливий</a:t>
            </a:r>
            <a:r>
              <a:rPr lang="ru-RU" sz="2400" dirty="0" smtClean="0"/>
              <a:t> для людей, які </a:t>
            </a:r>
            <a:r>
              <a:rPr lang="ru-RU" sz="2400" dirty="0" err="1" smtClean="0"/>
              <a:t>страждають</a:t>
            </a:r>
            <a:r>
              <a:rPr lang="ru-RU" sz="2400" dirty="0" smtClean="0"/>
              <a:t> на </a:t>
            </a:r>
            <a:r>
              <a:rPr lang="ru-RU" sz="2400" dirty="0" err="1" smtClean="0"/>
              <a:t>алергійні</a:t>
            </a:r>
            <a:r>
              <a:rPr lang="ru-RU" sz="2400" dirty="0" smtClean="0"/>
              <a:t>, </a:t>
            </a:r>
            <a:r>
              <a:rPr lang="ru-RU" sz="2400" dirty="0" err="1" smtClean="0"/>
              <a:t>бронхолегеневі</a:t>
            </a:r>
            <a:r>
              <a:rPr lang="ru-RU" sz="2400" dirty="0" smtClean="0"/>
              <a:t> за </a:t>
            </a:r>
            <a:r>
              <a:rPr lang="ru-RU" sz="2400" dirty="0" err="1" smtClean="0"/>
              <a:t>хворювання</a:t>
            </a:r>
            <a:r>
              <a:rPr lang="ru-RU" sz="2400" dirty="0" smtClean="0"/>
              <a:t>, та особливо </a:t>
            </a:r>
            <a:r>
              <a:rPr lang="ru-RU" sz="2400" dirty="0" err="1" smtClean="0"/>
              <a:t>небезпечний</a:t>
            </a:r>
            <a:r>
              <a:rPr lang="ru-RU" sz="2400" dirty="0" smtClean="0"/>
              <a:t> для </a:t>
            </a:r>
            <a:r>
              <a:rPr lang="ru-RU" sz="2400" dirty="0" err="1" smtClean="0"/>
              <a:t>вагітних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малюків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На </a:t>
            </a:r>
            <a:r>
              <a:rPr lang="ru-RU" sz="2400" dirty="0" err="1" smtClean="0"/>
              <a:t>землі</a:t>
            </a:r>
            <a:r>
              <a:rPr lang="ru-RU" sz="2400" dirty="0" smtClean="0"/>
              <a:t>, де </a:t>
            </a:r>
            <a:r>
              <a:rPr lang="ru-RU" sz="2400" dirty="0" err="1" smtClean="0"/>
              <a:t>палахкотіло</a:t>
            </a:r>
            <a:r>
              <a:rPr lang="ru-RU" sz="2400" dirty="0" smtClean="0"/>
              <a:t> </a:t>
            </a:r>
            <a:r>
              <a:rPr lang="ru-RU" sz="2400" dirty="0" err="1" smtClean="0"/>
              <a:t>багаття</a:t>
            </a:r>
            <a:r>
              <a:rPr lang="ru-RU" sz="2400" dirty="0" smtClean="0"/>
              <a:t>, </a:t>
            </a:r>
            <a:r>
              <a:rPr lang="ru-RU" sz="2400" dirty="0" err="1" smtClean="0"/>
              <a:t>залишаються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чорні</a:t>
            </a:r>
            <a:r>
              <a:rPr lang="ru-RU" sz="2400" dirty="0" smtClean="0"/>
              <a:t> </a:t>
            </a:r>
            <a:r>
              <a:rPr lang="ru-RU" sz="2400" dirty="0" err="1" smtClean="0"/>
              <a:t>плями</a:t>
            </a:r>
            <a:r>
              <a:rPr lang="ru-RU" sz="2400" dirty="0" smtClean="0"/>
              <a:t>. </a:t>
            </a:r>
            <a:r>
              <a:rPr lang="ru-RU" sz="2400" dirty="0" err="1" smtClean="0"/>
              <a:t>Отож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протягом</a:t>
            </a:r>
            <a:r>
              <a:rPr lang="ru-RU" sz="2400" dirty="0" smtClean="0"/>
              <a:t> </a:t>
            </a:r>
            <a:r>
              <a:rPr lang="ru-RU" sz="2400" dirty="0" err="1" smtClean="0"/>
              <a:t>кількох</a:t>
            </a:r>
            <a:r>
              <a:rPr lang="ru-RU" sz="2400" dirty="0" smtClean="0"/>
              <a:t> </a:t>
            </a:r>
            <a:r>
              <a:rPr lang="ru-RU" sz="2400" dirty="0" err="1" smtClean="0"/>
              <a:t>років</a:t>
            </a:r>
            <a:r>
              <a:rPr lang="ru-RU" sz="2400" dirty="0" smtClean="0"/>
              <a:t> там </a:t>
            </a:r>
            <a:r>
              <a:rPr lang="ru-RU" sz="2400" dirty="0" err="1" smtClean="0"/>
              <a:t>навіть</a:t>
            </a:r>
            <a:r>
              <a:rPr lang="ru-RU" sz="2400" dirty="0" smtClean="0"/>
              <a:t> трава не </a:t>
            </a:r>
            <a:r>
              <a:rPr lang="ru-RU" sz="2400" dirty="0" err="1" smtClean="0"/>
              <a:t>ростиме</a:t>
            </a:r>
            <a:r>
              <a:rPr lang="ru-RU" sz="2400" dirty="0" smtClean="0"/>
              <a:t>. То кому </a:t>
            </a:r>
            <a:r>
              <a:rPr lang="ru-RU" sz="2400" dirty="0" err="1" smtClean="0"/>
              <a:t>потрібне</a:t>
            </a:r>
            <a:r>
              <a:rPr lang="ru-RU" sz="2400" dirty="0" smtClean="0"/>
              <a:t> </a:t>
            </a:r>
            <a:r>
              <a:rPr lang="ru-RU" sz="2400" dirty="0" err="1" smtClean="0"/>
              <a:t>таке</a:t>
            </a:r>
            <a:r>
              <a:rPr lang="ru-RU" sz="2400" dirty="0" smtClean="0"/>
              <a:t> </a:t>
            </a:r>
            <a:r>
              <a:rPr lang="ru-RU" sz="2400" dirty="0" err="1" smtClean="0"/>
              <a:t>осіннє</a:t>
            </a:r>
            <a:r>
              <a:rPr lang="ru-RU" sz="2400" dirty="0" smtClean="0"/>
              <a:t> </a:t>
            </a:r>
            <a:r>
              <a:rPr lang="ru-RU" sz="2400" dirty="0" err="1" smtClean="0"/>
              <a:t>прибирання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міста</a:t>
            </a:r>
            <a:r>
              <a:rPr lang="ru-RU" sz="2400" dirty="0" smtClean="0"/>
              <a:t>? А </a:t>
            </a:r>
            <a:r>
              <a:rPr lang="ru-RU" sz="2400" dirty="0" err="1" smtClean="0"/>
              <a:t>тим</a:t>
            </a:r>
            <a:r>
              <a:rPr lang="ru-RU" sz="2400" dirty="0" smtClean="0"/>
              <a:t>, </a:t>
            </a:r>
            <a:r>
              <a:rPr lang="ru-RU" sz="2400" dirty="0" err="1" smtClean="0"/>
              <a:t>хто</a:t>
            </a:r>
            <a:r>
              <a:rPr lang="ru-RU" sz="2400" dirty="0" smtClean="0"/>
              <a:t> все ж палить </a:t>
            </a:r>
            <a:r>
              <a:rPr lang="ru-RU" sz="2400" dirty="0" err="1" smtClean="0"/>
              <a:t>листя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тим</a:t>
            </a:r>
            <a:r>
              <a:rPr lang="ru-RU" sz="2400" dirty="0" smtClean="0"/>
              <a:t> самим </a:t>
            </a:r>
            <a:r>
              <a:rPr lang="ru-RU" sz="2400" dirty="0" err="1" smtClean="0"/>
              <a:t>порушує</a:t>
            </a:r>
            <a:r>
              <a:rPr lang="ru-RU" sz="2400" dirty="0" smtClean="0"/>
              <a:t> </a:t>
            </a:r>
            <a:r>
              <a:rPr lang="ru-RU" sz="2400" dirty="0" err="1" smtClean="0"/>
              <a:t>природоохоронне</a:t>
            </a:r>
            <a:r>
              <a:rPr lang="ru-RU" sz="2400" dirty="0" smtClean="0"/>
              <a:t> </a:t>
            </a:r>
            <a:r>
              <a:rPr lang="ru-RU" sz="2400" dirty="0" err="1" smtClean="0"/>
              <a:t>законодавство</a:t>
            </a:r>
            <a:r>
              <a:rPr lang="ru-RU" sz="2400" dirty="0" smtClean="0"/>
              <a:t>, за </a:t>
            </a:r>
            <a:r>
              <a:rPr lang="ru-RU" sz="2400" dirty="0" err="1" smtClean="0"/>
              <a:t>грожують</a:t>
            </a:r>
            <a:r>
              <a:rPr lang="ru-RU" sz="2400" dirty="0" smtClean="0"/>
              <a:t> </a:t>
            </a:r>
            <a:r>
              <a:rPr lang="ru-RU" sz="2400" dirty="0" err="1" smtClean="0"/>
              <a:t>штрафи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latin typeface="+mn-lt"/>
              </a:rPr>
              <a:t>Що гласить закон</a:t>
            </a:r>
            <a:br>
              <a:rPr lang="ru-RU" sz="5400" b="1" dirty="0" smtClean="0">
                <a:latin typeface="+mn-lt"/>
              </a:rPr>
            </a:br>
            <a:endParaRPr lang="uk-UA" sz="54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sz="2800" dirty="0" smtClean="0"/>
              <a:t>Спалювання листя заборонене </a:t>
            </a:r>
            <a:r>
              <a:rPr lang="ru-RU" sz="2800" dirty="0" err="1" smtClean="0"/>
              <a:t>законодавством</a:t>
            </a:r>
            <a:r>
              <a:rPr lang="ru-RU" sz="2800" dirty="0" smtClean="0"/>
              <a:t> </a:t>
            </a:r>
            <a:r>
              <a:rPr lang="uk-UA" sz="2800" dirty="0" smtClean="0"/>
              <a:t>України</a:t>
            </a:r>
            <a:r>
              <a:rPr lang="ru-RU" sz="2800" dirty="0" smtClean="0"/>
              <a:t>. Ст. 77-1 Кодексу про </a:t>
            </a:r>
            <a:r>
              <a:rPr lang="ru-RU" sz="2800" dirty="0" err="1" smtClean="0"/>
              <a:t>адміністративні</a:t>
            </a:r>
            <a:r>
              <a:rPr lang="ru-RU" sz="2800" dirty="0" smtClean="0"/>
              <a:t> </a:t>
            </a:r>
            <a:r>
              <a:rPr lang="ru-RU" sz="2800" dirty="0" err="1" smtClean="0"/>
              <a:t>порушення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передбачає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відповідальність</a:t>
            </a:r>
            <a:r>
              <a:rPr lang="ru-RU" sz="2800" dirty="0" smtClean="0"/>
              <a:t> за </a:t>
            </a:r>
            <a:r>
              <a:rPr lang="ru-RU" sz="2800" dirty="0" err="1" smtClean="0"/>
              <a:t>самовільне</a:t>
            </a:r>
            <a:r>
              <a:rPr lang="ru-RU" sz="2800" dirty="0" smtClean="0"/>
              <a:t> </a:t>
            </a:r>
            <a:r>
              <a:rPr lang="ru-RU" sz="2800" dirty="0" err="1" smtClean="0"/>
              <a:t>спалювання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листя</a:t>
            </a:r>
            <a:r>
              <a:rPr lang="ru-RU" sz="2800" dirty="0" smtClean="0"/>
              <a:t> в парках </a:t>
            </a:r>
            <a:r>
              <a:rPr lang="ru-RU" sz="2800" dirty="0" err="1" smtClean="0"/>
              <a:t>і</a:t>
            </a:r>
            <a:r>
              <a:rPr lang="ru-RU" sz="2800" dirty="0" smtClean="0"/>
              <a:t> скверах без </a:t>
            </a:r>
            <a:r>
              <a:rPr lang="ru-RU" sz="2800" dirty="0" err="1" smtClean="0"/>
              <a:t>дозволу</a:t>
            </a:r>
            <a:r>
              <a:rPr lang="ru-RU" sz="2800" dirty="0" smtClean="0"/>
              <a:t> </a:t>
            </a:r>
            <a:r>
              <a:rPr lang="ru-RU" sz="2800" dirty="0" err="1" smtClean="0"/>
              <a:t>органів</a:t>
            </a:r>
            <a:r>
              <a:rPr lang="ru-RU" sz="2800" dirty="0" smtClean="0"/>
              <a:t> державного контролю у </a:t>
            </a:r>
            <a:r>
              <a:rPr lang="ru-RU" sz="2800" dirty="0" err="1" smtClean="0"/>
              <a:t>сфері</a:t>
            </a:r>
            <a:r>
              <a:rPr lang="ru-RU" sz="2800" dirty="0" smtClean="0"/>
              <a:t> </a:t>
            </a:r>
            <a:r>
              <a:rPr lang="ru-RU" sz="2800" dirty="0" err="1" smtClean="0"/>
              <a:t>охорони</a:t>
            </a:r>
            <a:r>
              <a:rPr lang="ru-RU" sz="2800" dirty="0" smtClean="0"/>
              <a:t> </a:t>
            </a:r>
            <a:r>
              <a:rPr lang="ru-RU" sz="2800" dirty="0" err="1" smtClean="0"/>
              <a:t>навколишнього</a:t>
            </a:r>
            <a:r>
              <a:rPr lang="ru-RU" sz="2800" dirty="0" smtClean="0"/>
              <a:t> природного </a:t>
            </a:r>
            <a:r>
              <a:rPr lang="ru-RU" sz="2800" dirty="0" err="1" smtClean="0"/>
              <a:t>середовища</a:t>
            </a:r>
            <a:r>
              <a:rPr lang="ru-RU" sz="2800" dirty="0" smtClean="0"/>
              <a:t>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</a:t>
            </a:r>
            <a:r>
              <a:rPr lang="ru-RU" sz="2800" dirty="0" err="1" smtClean="0"/>
              <a:t>з</a:t>
            </a:r>
            <a:r>
              <a:rPr lang="ru-RU" sz="2800" dirty="0" smtClean="0"/>
              <a:t> </a:t>
            </a:r>
            <a:r>
              <a:rPr lang="ru-RU" sz="2800" dirty="0" err="1" smtClean="0"/>
              <a:t>порушенням</a:t>
            </a:r>
            <a:r>
              <a:rPr lang="ru-RU" sz="2800" dirty="0" smtClean="0"/>
              <a:t> такого </a:t>
            </a:r>
            <a:r>
              <a:rPr lang="ru-RU" sz="2800" dirty="0" err="1" smtClean="0"/>
              <a:t>дозволу</a:t>
            </a:r>
            <a:r>
              <a:rPr lang="ru-RU" sz="2800" dirty="0" smtClean="0"/>
              <a:t>. </a:t>
            </a:r>
            <a:r>
              <a:rPr lang="ru-RU" sz="2800" dirty="0" err="1" smtClean="0"/>
              <a:t>Така</a:t>
            </a:r>
            <a:r>
              <a:rPr lang="ru-RU" sz="2800" dirty="0" smtClean="0"/>
              <a:t> </a:t>
            </a:r>
            <a:r>
              <a:rPr lang="ru-RU" sz="2800" dirty="0" err="1" smtClean="0"/>
              <a:t>діяльність</a:t>
            </a:r>
            <a:r>
              <a:rPr lang="ru-RU" sz="2800" dirty="0" smtClean="0"/>
              <a:t> </a:t>
            </a:r>
            <a:r>
              <a:rPr lang="ru-RU" sz="2800" dirty="0" err="1" smtClean="0"/>
              <a:t>спричиняє</a:t>
            </a:r>
            <a:r>
              <a:rPr lang="ru-RU" sz="2800" dirty="0" smtClean="0"/>
              <a:t> </a:t>
            </a:r>
            <a:r>
              <a:rPr lang="ru-RU" sz="2800" dirty="0" err="1" smtClean="0"/>
              <a:t>накладання</a:t>
            </a:r>
            <a:r>
              <a:rPr lang="ru-RU" sz="2800" dirty="0" smtClean="0"/>
              <a:t> штрафу </a:t>
            </a:r>
            <a:r>
              <a:rPr lang="ru-RU" sz="2800" dirty="0" err="1" smtClean="0"/>
              <a:t>від</a:t>
            </a:r>
            <a:r>
              <a:rPr lang="ru-RU" sz="2800" dirty="0" smtClean="0"/>
              <a:t> десяти до </a:t>
            </a:r>
            <a:r>
              <a:rPr lang="ru-RU" sz="2800" dirty="0" err="1" smtClean="0"/>
              <a:t>двадцяти</a:t>
            </a:r>
            <a:r>
              <a:rPr lang="ru-RU" sz="2800" dirty="0" smtClean="0"/>
              <a:t> </a:t>
            </a:r>
            <a:r>
              <a:rPr lang="ru-RU" sz="2800" dirty="0" err="1" smtClean="0"/>
              <a:t>неоподатковуваних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мінімумів</a:t>
            </a:r>
            <a:r>
              <a:rPr lang="ru-RU" sz="2800" dirty="0" smtClean="0"/>
              <a:t> </a:t>
            </a:r>
            <a:r>
              <a:rPr lang="ru-RU" sz="2800" dirty="0" err="1" smtClean="0"/>
              <a:t>доходів</a:t>
            </a:r>
            <a:r>
              <a:rPr lang="ru-RU" sz="2800" dirty="0" smtClean="0"/>
              <a:t> </a:t>
            </a:r>
            <a:r>
              <a:rPr lang="ru-RU" sz="2800" dirty="0" err="1" smtClean="0"/>
              <a:t>громадян</a:t>
            </a:r>
            <a:r>
              <a:rPr lang="ru-RU" sz="2800" dirty="0" smtClean="0"/>
              <a:t>, а на </a:t>
            </a:r>
            <a:r>
              <a:rPr lang="ru-RU" sz="2800" dirty="0" err="1" smtClean="0"/>
              <a:t>посадових</a:t>
            </a:r>
            <a:r>
              <a:rPr lang="ru-RU" sz="2800" dirty="0" smtClean="0"/>
              <a:t> </a:t>
            </a:r>
            <a:r>
              <a:rPr lang="ru-RU" sz="2800" dirty="0" err="1" smtClean="0"/>
              <a:t>осіб</a:t>
            </a:r>
            <a:r>
              <a:rPr lang="ru-RU" sz="2800" dirty="0" smtClean="0"/>
              <a:t> – </a:t>
            </a:r>
            <a:r>
              <a:rPr lang="ru-RU" sz="2800" dirty="0" err="1" smtClean="0"/>
              <a:t>від</a:t>
            </a:r>
            <a:r>
              <a:rPr lang="ru-RU" sz="2800" dirty="0" smtClean="0"/>
              <a:t> </a:t>
            </a:r>
            <a:r>
              <a:rPr lang="ru-RU" sz="2800" dirty="0" err="1" smtClean="0"/>
              <a:t>п’ятидесяти</a:t>
            </a:r>
            <a:r>
              <a:rPr lang="ru-RU" sz="2800" dirty="0" smtClean="0"/>
              <a:t> до </a:t>
            </a:r>
            <a:r>
              <a:rPr lang="uk-UA" sz="2800" dirty="0" err="1" smtClean="0"/>
              <a:t>семидесяти</a:t>
            </a:r>
            <a:r>
              <a:rPr lang="ru-RU" sz="2800" dirty="0" smtClean="0"/>
              <a:t> </a:t>
            </a:r>
            <a:r>
              <a:rPr lang="ru-RU" sz="2800" dirty="0" err="1" smtClean="0"/>
              <a:t>неоподатковуваних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мінімумів</a:t>
            </a:r>
            <a:r>
              <a:rPr lang="ru-RU" sz="2800" dirty="0" smtClean="0"/>
              <a:t> </a:t>
            </a:r>
            <a:r>
              <a:rPr lang="ru-RU" sz="2800" dirty="0" err="1" smtClean="0"/>
              <a:t>доходів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5984" y="428604"/>
            <a:ext cx="6172216" cy="6000792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dirty="0" smtClean="0">
                <a:solidFill>
                  <a:schemeClr val="tx1"/>
                </a:solidFill>
              </a:rPr>
              <a:t>Жовтий капелюх – позитивізм, оптимізм, ствердження, схвальність.</a:t>
            </a:r>
            <a:endParaRPr lang="uk-UA" sz="2800" b="1" u="sng" dirty="0" smtClean="0">
              <a:solidFill>
                <a:schemeClr val="tx1"/>
              </a:solidFill>
            </a:endParaRPr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u="sng" dirty="0" smtClean="0"/>
              <a:t>Мета</a:t>
            </a:r>
            <a:r>
              <a:rPr lang="uk-UA" sz="2800" b="1" dirty="0" smtClean="0"/>
              <a:t>: проаналізувати сильні сторони </a:t>
            </a:r>
            <a:r>
              <a:rPr lang="uk-UA" sz="2800" b="1" dirty="0" err="1" smtClean="0"/>
              <a:t>“опалого</a:t>
            </a:r>
            <a:r>
              <a:rPr lang="uk-UA" sz="2800" b="1" dirty="0" smtClean="0"/>
              <a:t> </a:t>
            </a:r>
            <a:r>
              <a:rPr lang="uk-UA" sz="2800" b="1" dirty="0" err="1" smtClean="0"/>
              <a:t>листя”</a:t>
            </a:r>
            <a:r>
              <a:rPr lang="uk-UA" sz="2800" b="1" dirty="0" smtClean="0"/>
              <a:t>, його особливостей, досвіду використання.</a:t>
            </a:r>
            <a:endParaRPr lang="uk-UA" sz="2800" b="1" u="sng" dirty="0" smtClean="0"/>
          </a:p>
          <a:p>
            <a:pPr indent="14288">
              <a:lnSpc>
                <a:spcPct val="90000"/>
              </a:lnSpc>
              <a:buNone/>
            </a:pPr>
            <a:r>
              <a:rPr lang="uk-UA" sz="2800" b="1" u="sng" dirty="0" smtClean="0"/>
              <a:t>Ключові питання:</a:t>
            </a:r>
            <a:r>
              <a:rPr lang="uk-UA" sz="2800" b="1" dirty="0" smtClean="0"/>
              <a:t> </a:t>
            </a:r>
            <a:r>
              <a:rPr lang="ru-RU" sz="2800" b="1" dirty="0" err="1" smtClean="0"/>
              <a:t>Визначення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корисних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якостей</a:t>
            </a:r>
            <a:r>
              <a:rPr lang="ru-RU" sz="2800" b="1" dirty="0" smtClean="0"/>
              <a:t> опалого </a:t>
            </a:r>
            <a:r>
              <a:rPr lang="ru-RU" sz="2800" b="1" dirty="0" err="1" smtClean="0"/>
              <a:t>листя</a:t>
            </a:r>
            <a:r>
              <a:rPr lang="ru-RU" sz="2800" b="1" dirty="0" smtClean="0"/>
              <a:t>. </a:t>
            </a:r>
            <a:r>
              <a:rPr lang="ru-RU" sz="2800" b="1" dirty="0" err="1" smtClean="0"/>
              <a:t>Навіщо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листя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залишають</a:t>
            </a:r>
            <a:r>
              <a:rPr lang="ru-RU" sz="2800" b="1" dirty="0" smtClean="0"/>
              <a:t> на зиму?</a:t>
            </a:r>
            <a:r>
              <a:rPr lang="uk-UA" sz="2800" b="1" dirty="0" smtClean="0"/>
              <a:t>Чому це все-таки варто використовувати її у подальшому?</a:t>
            </a:r>
            <a:br>
              <a:rPr lang="uk-UA" sz="2800" b="1" dirty="0" smtClean="0"/>
            </a:br>
            <a:r>
              <a:rPr lang="uk-UA" sz="2800" b="1" u="sng" dirty="0" smtClean="0"/>
              <a:t>Форма роботи</a:t>
            </a:r>
            <a:r>
              <a:rPr lang="uk-UA" sz="2800" b="1" dirty="0" smtClean="0"/>
              <a:t>: групова.</a:t>
            </a:r>
          </a:p>
          <a:p>
            <a:pPr indent="14288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800" b="1" dirty="0" smtClean="0"/>
              <a:t> </a:t>
            </a:r>
            <a:r>
              <a:rPr lang="uk-UA" sz="2800" b="1" u="sng" dirty="0" smtClean="0"/>
              <a:t>Рекомендована методика</a:t>
            </a:r>
            <a:r>
              <a:rPr lang="uk-UA" sz="2800" b="1" dirty="0" smtClean="0"/>
              <a:t>: </a:t>
            </a:r>
            <a:r>
              <a:rPr lang="uk-UA" sz="2800" b="1" dirty="0" err="1" smtClean="0"/>
              <a:t>співставна</a:t>
            </a:r>
            <a:r>
              <a:rPr lang="uk-UA" sz="2800" b="1" dirty="0" smtClean="0"/>
              <a:t> таблиця</a:t>
            </a:r>
            <a:endParaRPr lang="en-US" sz="2800" b="1" dirty="0" smtClean="0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1714488"/>
            <a:ext cx="1438275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072494" cy="1428736"/>
          </a:xfrm>
          <a:solidFill>
            <a:srgbClr val="FFFF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Що є альтернативою </a:t>
            </a:r>
            <a:r>
              <a:rPr lang="ru-RU" b="1" dirty="0" err="1" smtClean="0">
                <a:solidFill>
                  <a:schemeClr val="tx1"/>
                </a:solidFill>
              </a:rPr>
              <a:t>спалюванню</a:t>
            </a:r>
            <a:r>
              <a:rPr lang="ru-RU" b="1" dirty="0" smtClean="0">
                <a:solidFill>
                  <a:schemeClr val="tx1"/>
                </a:solidFill>
              </a:rPr>
              <a:t> сухого </a:t>
            </a:r>
            <a:r>
              <a:rPr lang="ru-RU" b="1" dirty="0" err="1" smtClean="0">
                <a:solidFill>
                  <a:schemeClr val="tx1"/>
                </a:solidFill>
              </a:rPr>
              <a:t>листя</a:t>
            </a:r>
            <a:r>
              <a:rPr lang="ru-RU" b="1" dirty="0" smtClean="0">
                <a:solidFill>
                  <a:schemeClr val="tx1"/>
                </a:solidFill>
              </a:rPr>
              <a:t>?</a:t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785926"/>
            <a:ext cx="7686700" cy="485778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2000" b="1" dirty="0" err="1" smtClean="0"/>
              <a:t>Їх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компостування</a:t>
            </a:r>
            <a:r>
              <a:rPr lang="ru-RU" sz="2000" dirty="0" smtClean="0"/>
              <a:t>. </a:t>
            </a:r>
            <a:r>
              <a:rPr lang="ru-RU" sz="2000" dirty="0" err="1" smtClean="0"/>
              <a:t>Утворений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</a:t>
            </a:r>
            <a:r>
              <a:rPr lang="ru-RU" sz="2000" dirty="0" err="1" smtClean="0"/>
              <a:t>цих</a:t>
            </a:r>
            <a:r>
              <a:rPr lang="ru-RU" sz="2000" dirty="0" smtClean="0"/>
              <a:t> </a:t>
            </a:r>
            <a:r>
              <a:rPr lang="ru-RU" sz="2000" dirty="0" err="1" smtClean="0"/>
              <a:t>компонентів</a:t>
            </a:r>
            <a:r>
              <a:rPr lang="ru-RU" sz="2000" dirty="0" smtClean="0"/>
              <a:t> компост – </a:t>
            </a:r>
            <a:r>
              <a:rPr lang="ru-RU" sz="2000" dirty="0" err="1" smtClean="0"/>
              <a:t>чудове</a:t>
            </a:r>
            <a:r>
              <a:rPr lang="ru-RU" sz="2000" dirty="0" smtClean="0"/>
              <a:t> </a:t>
            </a:r>
            <a:r>
              <a:rPr lang="ru-RU" sz="2000" dirty="0" err="1" smtClean="0"/>
              <a:t>органічне</a:t>
            </a:r>
            <a:r>
              <a:rPr lang="ru-RU" sz="2000" dirty="0" smtClean="0"/>
              <a:t> </a:t>
            </a:r>
            <a:r>
              <a:rPr lang="ru-RU" sz="2000" dirty="0" err="1" smtClean="0"/>
              <a:t>добриво</a:t>
            </a:r>
            <a:r>
              <a:rPr lang="ru-RU" sz="2000" dirty="0" smtClean="0"/>
              <a:t>, яке </a:t>
            </a:r>
            <a:r>
              <a:rPr lang="ru-RU" sz="2000" dirty="0" err="1" smtClean="0"/>
              <a:t>господар</a:t>
            </a:r>
            <a:r>
              <a:rPr lang="ru-RU" sz="2000" dirty="0" smtClean="0"/>
              <a:t> </a:t>
            </a:r>
            <a:r>
              <a:rPr lang="ru-RU" sz="2000" dirty="0" err="1" smtClean="0"/>
              <a:t>отримає</a:t>
            </a:r>
            <a:r>
              <a:rPr lang="ru-RU" sz="2000" dirty="0" smtClean="0"/>
              <a:t> за 3-6 </a:t>
            </a:r>
            <a:r>
              <a:rPr lang="ru-RU" sz="2000" dirty="0" err="1" smtClean="0"/>
              <a:t>місяців</a:t>
            </a:r>
            <a:r>
              <a:rPr lang="ru-RU" sz="2000" dirty="0" smtClean="0"/>
              <a:t>. У </a:t>
            </a:r>
            <a:r>
              <a:rPr lang="ru-RU" sz="2000" dirty="0" err="1" smtClean="0"/>
              <a:t>місті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воно</a:t>
            </a:r>
            <a:r>
              <a:rPr lang="ru-RU" sz="2000" dirty="0" smtClean="0"/>
              <a:t> </a:t>
            </a:r>
            <a:r>
              <a:rPr lang="ru-RU" sz="2000" dirty="0" err="1" smtClean="0"/>
              <a:t>дуже</a:t>
            </a:r>
            <a:r>
              <a:rPr lang="ru-RU" sz="2000" dirty="0" smtClean="0"/>
              <a:t> </a:t>
            </a:r>
            <a:r>
              <a:rPr lang="ru-RU" sz="2000" dirty="0" err="1" smtClean="0"/>
              <a:t>потрібне</a:t>
            </a:r>
            <a:r>
              <a:rPr lang="ru-RU" sz="2000" dirty="0" smtClean="0"/>
              <a:t>. Тому </a:t>
            </a:r>
            <a:r>
              <a:rPr lang="ru-RU" sz="2000" dirty="0" err="1" smtClean="0"/>
              <a:t>рекомендуємо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миколаївцям</a:t>
            </a:r>
            <a:r>
              <a:rPr lang="ru-RU" sz="2000" dirty="0" smtClean="0"/>
              <a:t> на </a:t>
            </a:r>
            <a:r>
              <a:rPr lang="ru-RU" sz="2000" dirty="0" err="1" smtClean="0"/>
              <a:t>території</a:t>
            </a:r>
            <a:r>
              <a:rPr lang="ru-RU" sz="2000" dirty="0" smtClean="0"/>
              <a:t> </a:t>
            </a:r>
            <a:r>
              <a:rPr lang="ru-RU" sz="2000" dirty="0" err="1" smtClean="0"/>
              <a:t>свого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обійстя</a:t>
            </a:r>
            <a:r>
              <a:rPr lang="ru-RU" sz="2000" dirty="0" smtClean="0"/>
              <a:t> </a:t>
            </a:r>
            <a:r>
              <a:rPr lang="ru-RU" sz="2000" dirty="0" err="1" smtClean="0"/>
              <a:t>знайти</a:t>
            </a:r>
            <a:r>
              <a:rPr lang="ru-RU" sz="2000" dirty="0" smtClean="0"/>
              <a:t> </a:t>
            </a:r>
            <a:r>
              <a:rPr lang="ru-RU" sz="2000" dirty="0" err="1" smtClean="0"/>
              <a:t>місце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ями</a:t>
            </a:r>
            <a:r>
              <a:rPr lang="ru-RU" sz="2000" dirty="0" smtClean="0"/>
              <a:t> </a:t>
            </a:r>
            <a:r>
              <a:rPr lang="ru-RU" sz="2000" dirty="0" err="1" smtClean="0"/>
              <a:t>розміром</a:t>
            </a:r>
            <a:r>
              <a:rPr lang="ru-RU" sz="2000" dirty="0" smtClean="0"/>
              <a:t> 1х1,5 метра </a:t>
            </a:r>
            <a:r>
              <a:rPr lang="ru-RU" sz="2000" dirty="0" err="1" smtClean="0"/>
              <a:t>й</a:t>
            </a:r>
            <a:r>
              <a:rPr lang="ru-RU" sz="2000" dirty="0" smtClean="0"/>
              <a:t> </a:t>
            </a:r>
            <a:r>
              <a:rPr lang="ru-RU" sz="2000" dirty="0" err="1" smtClean="0"/>
              <a:t>закласти</a:t>
            </a:r>
            <a:r>
              <a:rPr lang="ru-RU" sz="2000" dirty="0" smtClean="0"/>
              <a:t> в </a:t>
            </a:r>
            <a:r>
              <a:rPr lang="ru-RU" sz="2000" dirty="0" err="1" smtClean="0"/>
              <a:t>неї</a:t>
            </a:r>
            <a:r>
              <a:rPr lang="ru-RU" sz="2000" dirty="0" smtClean="0"/>
              <a:t> </a:t>
            </a:r>
            <a:r>
              <a:rPr lang="ru-RU" sz="2000" dirty="0" err="1" smtClean="0"/>
              <a:t>всі</a:t>
            </a:r>
            <a:r>
              <a:rPr lang="ru-RU" sz="2000" dirty="0" smtClean="0"/>
              <a:t> </a:t>
            </a:r>
            <a:r>
              <a:rPr lang="ru-RU" sz="2000" dirty="0" err="1" smtClean="0"/>
              <a:t>ці</a:t>
            </a:r>
            <a:r>
              <a:rPr lang="ru-RU" sz="2000" dirty="0" smtClean="0"/>
              <a:t> </a:t>
            </a:r>
            <a:r>
              <a:rPr lang="ru-RU" sz="2000" dirty="0" err="1" smtClean="0"/>
              <a:t>компоненти</a:t>
            </a:r>
            <a:r>
              <a:rPr lang="ru-RU" sz="2000" dirty="0" smtClean="0"/>
              <a:t>, притрусивши землею. Раз на два-три </a:t>
            </a:r>
            <a:r>
              <a:rPr lang="ru-RU" sz="2000" dirty="0" err="1" smtClean="0"/>
              <a:t>тижні</a:t>
            </a:r>
            <a:r>
              <a:rPr lang="ru-RU" sz="2000" dirty="0" smtClean="0"/>
              <a:t> </a:t>
            </a:r>
            <a:r>
              <a:rPr lang="ru-RU" sz="2000" dirty="0" err="1" smtClean="0"/>
              <a:t>потрібно</a:t>
            </a:r>
            <a:r>
              <a:rPr lang="ru-RU" sz="2000" dirty="0" smtClean="0"/>
              <a:t> </a:t>
            </a:r>
            <a:r>
              <a:rPr lang="ru-RU" sz="2000" dirty="0" err="1" smtClean="0"/>
              <a:t>зволожувати</a:t>
            </a:r>
            <a:r>
              <a:rPr lang="ru-RU" sz="2000" dirty="0" smtClean="0"/>
              <a:t> яму </a:t>
            </a:r>
            <a:r>
              <a:rPr lang="ru-RU" sz="2000" dirty="0" err="1" smtClean="0"/>
              <a:t>й</a:t>
            </a:r>
            <a:r>
              <a:rPr lang="ru-RU" sz="2000" dirty="0" smtClean="0"/>
              <a:t> </a:t>
            </a:r>
            <a:r>
              <a:rPr lang="ru-RU" sz="2000" dirty="0" err="1" smtClean="0"/>
              <a:t>спушувати</a:t>
            </a:r>
            <a:r>
              <a:rPr lang="ru-RU" sz="2000" dirty="0" smtClean="0"/>
              <a:t> в </a:t>
            </a:r>
            <a:r>
              <a:rPr lang="ru-RU" sz="2000" dirty="0" err="1" smtClean="0"/>
              <a:t>ній</a:t>
            </a:r>
            <a:r>
              <a:rPr lang="ru-RU" sz="2000" dirty="0" smtClean="0"/>
              <a:t> грунт, </a:t>
            </a:r>
            <a:r>
              <a:rPr lang="ru-RU" sz="2000" dirty="0" err="1" smtClean="0"/>
              <a:t>щоб</a:t>
            </a:r>
            <a:r>
              <a:rPr lang="ru-RU" sz="2000" dirty="0" smtClean="0"/>
              <a:t> </a:t>
            </a:r>
            <a:r>
              <a:rPr lang="ru-RU" sz="2000" dirty="0" err="1" smtClean="0"/>
              <a:t>бадилля</a:t>
            </a:r>
            <a:r>
              <a:rPr lang="ru-RU" sz="2000" dirty="0" smtClean="0"/>
              <a:t> </a:t>
            </a:r>
            <a:r>
              <a:rPr lang="ru-RU" sz="2000" dirty="0" err="1" smtClean="0"/>
              <a:t>швидше</a:t>
            </a:r>
            <a:r>
              <a:rPr lang="ru-RU" sz="2000" dirty="0" smtClean="0"/>
              <a:t> перегнивало.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err="1" smtClean="0"/>
              <a:t>Зібраним</a:t>
            </a:r>
            <a:r>
              <a:rPr lang="ru-RU" sz="2000" dirty="0" smtClean="0"/>
              <a:t> у садку опалим </a:t>
            </a:r>
            <a:r>
              <a:rPr lang="ru-RU" sz="2000" dirty="0" err="1" smtClean="0"/>
              <a:t>листям</a:t>
            </a:r>
            <a:r>
              <a:rPr lang="ru-RU" sz="2000" dirty="0" smtClean="0"/>
              <a:t> </a:t>
            </a:r>
            <a:r>
              <a:rPr lang="ru-RU" sz="2000" b="1" dirty="0" err="1" smtClean="0"/>
              <a:t>можна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притрушувати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коріння</a:t>
            </a:r>
            <a:r>
              <a:rPr lang="ru-RU" sz="2000" b="1" dirty="0" smtClean="0"/>
              <a:t> </a:t>
            </a:r>
            <a:r>
              <a:rPr lang="ru-RU" sz="2000" dirty="0" err="1" smtClean="0"/>
              <a:t>кущів</a:t>
            </a:r>
            <a:r>
              <a:rPr lang="ru-RU" sz="2000" dirty="0" smtClean="0"/>
              <a:t> </a:t>
            </a:r>
            <a:r>
              <a:rPr lang="ru-RU" sz="2000" dirty="0" err="1" smtClean="0"/>
              <a:t>смородини</a:t>
            </a:r>
            <a:r>
              <a:rPr lang="ru-RU" sz="2000" dirty="0" smtClean="0"/>
              <a:t>, </a:t>
            </a:r>
            <a:r>
              <a:rPr lang="ru-RU" sz="2000" dirty="0" err="1" smtClean="0"/>
              <a:t>агрусу</a:t>
            </a:r>
            <a:r>
              <a:rPr lang="ru-RU" sz="2000" dirty="0" smtClean="0"/>
              <a:t>, </a:t>
            </a:r>
            <a:r>
              <a:rPr lang="ru-RU" sz="2000" dirty="0" err="1" smtClean="0"/>
              <a:t>порічок</a:t>
            </a:r>
            <a:r>
              <a:rPr lang="ru-RU" sz="2000" dirty="0" smtClean="0"/>
              <a:t> </a:t>
            </a:r>
            <a:r>
              <a:rPr lang="ru-RU" sz="2000" dirty="0" err="1" smtClean="0"/>
              <a:t>чи</a:t>
            </a:r>
            <a:r>
              <a:rPr lang="ru-RU" sz="2000" dirty="0" smtClean="0"/>
              <a:t> </a:t>
            </a:r>
            <a:r>
              <a:rPr lang="ru-RU" sz="2000" dirty="0" err="1" smtClean="0"/>
              <a:t>малини</a:t>
            </a:r>
            <a:r>
              <a:rPr lang="ru-RU" sz="2000" dirty="0" smtClean="0"/>
              <a:t>. І </a:t>
            </a:r>
            <a:r>
              <a:rPr lang="ru-RU" sz="2000" dirty="0" err="1" smtClean="0"/>
              <a:t>листя</a:t>
            </a:r>
            <a:r>
              <a:rPr lang="ru-RU" sz="2000" dirty="0" smtClean="0"/>
              <a:t> буде де </a:t>
            </a:r>
            <a:r>
              <a:rPr lang="ru-RU" sz="2000" dirty="0" err="1" smtClean="0"/>
              <a:t>подіти</a:t>
            </a:r>
            <a:r>
              <a:rPr lang="ru-RU" sz="2000" dirty="0" smtClean="0"/>
              <a:t>,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користь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від</a:t>
            </a:r>
            <a:r>
              <a:rPr lang="ru-RU" sz="2000" dirty="0" smtClean="0"/>
              <a:t> того, що </a:t>
            </a:r>
            <a:r>
              <a:rPr lang="ru-RU" sz="2000" dirty="0" err="1" smtClean="0"/>
              <a:t>воно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перегниє</a:t>
            </a:r>
            <a:r>
              <a:rPr lang="ru-RU" sz="2000" dirty="0" smtClean="0"/>
              <a:t> за зиму, велика, </a:t>
            </a:r>
            <a:r>
              <a:rPr lang="ru-RU" sz="2000" dirty="0" err="1" smtClean="0"/>
              <a:t>адже</a:t>
            </a:r>
            <a:r>
              <a:rPr lang="ru-RU" sz="2000" dirty="0" smtClean="0"/>
              <a:t>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гарне</a:t>
            </a:r>
            <a:r>
              <a:rPr lang="ru-RU" sz="2000" dirty="0" smtClean="0"/>
              <a:t> </a:t>
            </a:r>
            <a:r>
              <a:rPr lang="ru-RU" sz="2000" dirty="0" err="1" smtClean="0"/>
              <a:t>добриво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кущів</a:t>
            </a:r>
            <a:r>
              <a:rPr lang="ru-RU" sz="2000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Чудову </a:t>
            </a:r>
            <a:r>
              <a:rPr lang="ru-RU" sz="2000" b="1" dirty="0" err="1" smtClean="0"/>
              <a:t>ізоляцію</a:t>
            </a:r>
            <a:r>
              <a:rPr lang="ru-RU" sz="2000" dirty="0" smtClean="0"/>
              <a:t> шар опалого </a:t>
            </a:r>
            <a:r>
              <a:rPr lang="ru-RU" sz="2000" dirty="0" err="1" smtClean="0"/>
              <a:t>листя</a:t>
            </a:r>
            <a:r>
              <a:rPr lang="ru-RU" sz="2000" dirty="0" smtClean="0"/>
              <a:t> </a:t>
            </a:r>
            <a:r>
              <a:rPr lang="ru-RU" sz="2000" dirty="0" err="1" smtClean="0"/>
              <a:t>забезпечить</a:t>
            </a:r>
            <a:r>
              <a:rPr lang="ru-RU" sz="2000" dirty="0" smtClean="0"/>
              <a:t> </a:t>
            </a:r>
            <a:r>
              <a:rPr lang="ru-RU" sz="2000" dirty="0" err="1" smtClean="0"/>
              <a:t>рослинам</a:t>
            </a:r>
            <a:r>
              <a:rPr lang="ru-RU" sz="2000" dirty="0" smtClean="0"/>
              <a:t>, </a:t>
            </a:r>
            <a:r>
              <a:rPr lang="ru-RU" sz="2000" dirty="0" err="1" smtClean="0"/>
              <a:t>чутливим</a:t>
            </a:r>
            <a:r>
              <a:rPr lang="ru-RU" sz="2000" dirty="0" smtClean="0"/>
              <a:t> до холоду, особливо </a:t>
            </a:r>
            <a:r>
              <a:rPr lang="ru-RU" sz="2000" dirty="0" err="1" smtClean="0"/>
              <a:t>тим</a:t>
            </a:r>
            <a:r>
              <a:rPr lang="ru-RU" sz="2000" dirty="0" smtClean="0"/>
              <a:t>, що в </a:t>
            </a:r>
            <a:r>
              <a:rPr lang="ru-RU" sz="2000" dirty="0" err="1" smtClean="0"/>
              <a:t>горщиках</a:t>
            </a:r>
            <a:r>
              <a:rPr lang="ru-RU" sz="2000" dirty="0" smtClean="0"/>
              <a:t>. Для </a:t>
            </a:r>
            <a:r>
              <a:rPr lang="ru-RU" sz="2000" dirty="0" err="1" smtClean="0"/>
              <a:t>цього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насипте</a:t>
            </a:r>
            <a:r>
              <a:rPr lang="ru-RU" sz="2000" dirty="0" smtClean="0"/>
              <a:t> </a:t>
            </a:r>
            <a:r>
              <a:rPr lang="ru-RU" sz="2000" dirty="0" err="1" smtClean="0"/>
              <a:t>побільше</a:t>
            </a:r>
            <a:r>
              <a:rPr lang="ru-RU" sz="2000" dirty="0" smtClean="0"/>
              <a:t> сухого </a:t>
            </a:r>
            <a:r>
              <a:rPr lang="ru-RU" sz="2000" dirty="0" err="1" smtClean="0"/>
              <a:t>листя</a:t>
            </a:r>
            <a:r>
              <a:rPr lang="ru-RU" sz="2000" dirty="0" smtClean="0"/>
              <a:t> </a:t>
            </a:r>
            <a:r>
              <a:rPr lang="ru-RU" sz="2000" dirty="0" err="1" smtClean="0"/>
              <a:t>навколо</a:t>
            </a:r>
            <a:r>
              <a:rPr lang="ru-RU" sz="2000" dirty="0" smtClean="0"/>
              <a:t> стебел </a:t>
            </a:r>
            <a:r>
              <a:rPr lang="ru-RU" sz="2000" dirty="0" err="1" smtClean="0"/>
              <a:t>і</a:t>
            </a:r>
            <a:r>
              <a:rPr lang="ru-RU" sz="2000" dirty="0" smtClean="0"/>
              <a:t> над </a:t>
            </a:r>
            <a:r>
              <a:rPr lang="ru-RU" sz="2000" dirty="0" err="1" smtClean="0"/>
              <a:t>корінням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Яка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цього</a:t>
            </a:r>
            <a:r>
              <a:rPr lang="ru-RU" dirty="0" smtClean="0"/>
              <a:t> шкода?</a:t>
            </a:r>
            <a:br>
              <a:rPr lang="ru-RU" dirty="0" smtClean="0"/>
            </a:br>
            <a:endParaRPr lang="uk-UA" dirty="0"/>
          </a:p>
        </p:txBody>
      </p:sp>
      <p:pic>
        <p:nvPicPr>
          <p:cNvPr id="6" name="Содержимое 5" descr="sub osen 2013 011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8643998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28860" y="642918"/>
            <a:ext cx="6029340" cy="5143536"/>
          </a:xfrm>
          <a:solidFill>
            <a:schemeClr val="accent3"/>
          </a:solidFill>
        </p:spPr>
        <p:txBody>
          <a:bodyPr>
            <a:noAutofit/>
          </a:bodyPr>
          <a:lstStyle/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>
                <a:solidFill>
                  <a:schemeClr val="tx1"/>
                </a:solidFill>
              </a:rPr>
              <a:t>Зелений капелюх – креативність, колір цікавих пропозицій, альтернатив.</a:t>
            </a:r>
            <a:endParaRPr lang="uk-UA" sz="2400" b="1" u="sng" dirty="0" smtClean="0">
              <a:solidFill>
                <a:schemeClr val="tx1"/>
              </a:solidFill>
            </a:endParaRP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/>
              <a:t>Мета:</a:t>
            </a:r>
            <a:r>
              <a:rPr lang="uk-UA" sz="2400" b="1" dirty="0" smtClean="0"/>
              <a:t> висунути нові ідеї та припущення, намітити перспективи роботи над реалізацією опалого листя.</a:t>
            </a:r>
            <a:endParaRPr lang="uk-UA" sz="2400" b="1" u="sng" dirty="0" smtClean="0"/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u="sng" dirty="0" smtClean="0"/>
              <a:t>Ключові питання</a:t>
            </a:r>
            <a:r>
              <a:rPr lang="uk-UA" sz="2400" b="1" dirty="0" smtClean="0"/>
              <a:t>: Як забезпечити умови для розвитку? Як активізувати діяльність для подальшого розвитку можливостей переробки?</a:t>
            </a:r>
            <a:br>
              <a:rPr lang="uk-UA" sz="2400" b="1" dirty="0" smtClean="0"/>
            </a:br>
            <a:r>
              <a:rPr lang="uk-UA" sz="2400" b="1" dirty="0" smtClean="0"/>
              <a:t> </a:t>
            </a:r>
            <a:r>
              <a:rPr lang="uk-UA" sz="2400" b="1" u="sng" dirty="0" smtClean="0"/>
              <a:t>Форма роботи</a:t>
            </a:r>
            <a:r>
              <a:rPr lang="uk-UA" sz="2400" b="1" dirty="0" smtClean="0"/>
              <a:t>: групова.</a:t>
            </a:r>
          </a:p>
          <a:p>
            <a:pPr indent="14288" eaLnBrk="1" hangingPunct="1">
              <a:buFont typeface="Wingdings" pitchFamily="2" charset="2"/>
              <a:buNone/>
            </a:pPr>
            <a:r>
              <a:rPr lang="uk-UA" sz="2400" b="1" dirty="0" smtClean="0"/>
              <a:t> </a:t>
            </a:r>
            <a:r>
              <a:rPr lang="uk-UA" sz="2400" b="1" u="sng" dirty="0" smtClean="0"/>
              <a:t>Рекомендована методика</a:t>
            </a:r>
            <a:r>
              <a:rPr lang="uk-UA" sz="2400" b="1" dirty="0" smtClean="0"/>
              <a:t>: мозковий штурм.</a:t>
            </a:r>
            <a:endParaRPr lang="en-US" sz="2400" b="1" dirty="0" smtClean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1714488"/>
            <a:ext cx="1438275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иаграмма 1"/>
          <p:cNvSpPr>
            <a:spLocks noGrp="1"/>
          </p:cNvSpPr>
          <p:nvPr>
            <p:ph type="chart" sz="quarter" idx="10"/>
          </p:nvPr>
        </p:nvSpPr>
        <p:spPr/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4500563" y="5286388"/>
            <a:ext cx="2857500" cy="100013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2800" b="1" dirty="0" smtClean="0"/>
              <a:t>Альтернативне</a:t>
            </a:r>
          </a:p>
          <a:p>
            <a:pPr algn="ctr">
              <a:buNone/>
            </a:pPr>
            <a:r>
              <a:rPr lang="uk-UA" sz="2800" b="1" dirty="0" smtClean="0"/>
              <a:t>паливо</a:t>
            </a:r>
            <a:endParaRPr lang="uk-UA" sz="2800" b="1" dirty="0"/>
          </a:p>
        </p:txBody>
      </p:sp>
      <p:pic>
        <p:nvPicPr>
          <p:cNvPr id="4" name="Рисунок 3" descr="http://www.eco-live.com.ua/sites/default/files/u3/LeafLog_1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7715272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0298" y="428604"/>
            <a:ext cx="6029340" cy="6215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14288" eaLnBrk="1" hangingPunct="1">
              <a:buFont typeface="Wingdings" pitchFamily="2" charset="2"/>
              <a:buNone/>
            </a:pPr>
            <a:r>
              <a:rPr lang="uk-UA" sz="2800" b="1" dirty="0" smtClean="0">
                <a:solidFill>
                  <a:schemeClr val="tx1"/>
                </a:solidFill>
              </a:rPr>
              <a:t>Синій капелюх – організованість, конкретність, результат. Причини та наслідки управління іншими капелюхами.</a:t>
            </a:r>
          </a:p>
          <a:p>
            <a:pPr indent="14288" eaLnBrk="1" hangingPunct="1">
              <a:buFont typeface="Wingdings" pitchFamily="2" charset="2"/>
              <a:buNone/>
            </a:pPr>
            <a:r>
              <a:rPr lang="uk-UA" sz="2800" b="1" dirty="0" smtClean="0"/>
              <a:t>Мета : підвести підсумки.</a:t>
            </a:r>
            <a:endParaRPr lang="uk-UA" sz="2800" b="1" u="sng" dirty="0" smtClean="0"/>
          </a:p>
          <a:p>
            <a:pPr indent="14288" eaLnBrk="1" hangingPunct="1">
              <a:buFont typeface="Wingdings" pitchFamily="2" charset="2"/>
              <a:buNone/>
            </a:pPr>
            <a:r>
              <a:rPr lang="uk-UA" sz="2800" b="1" u="sng" dirty="0" smtClean="0"/>
              <a:t>Ключові питання:</a:t>
            </a:r>
            <a:r>
              <a:rPr lang="uk-UA" sz="2800" b="1" dirty="0" smtClean="0"/>
              <a:t> Чи можна вважати продуктивним сьогоднішній урок? Як далеко ми просунулися? Які висновки можна зробити? Який буде наш наступний крок? </a:t>
            </a:r>
            <a:br>
              <a:rPr lang="uk-UA" sz="2800" b="1" dirty="0" smtClean="0"/>
            </a:br>
            <a:r>
              <a:rPr lang="uk-UA" sz="2800" b="1" dirty="0" smtClean="0"/>
              <a:t> </a:t>
            </a:r>
            <a:r>
              <a:rPr lang="uk-UA" sz="2800" b="1" u="sng" dirty="0" smtClean="0"/>
              <a:t>Форма роботи</a:t>
            </a:r>
            <a:r>
              <a:rPr lang="uk-UA" sz="2800" b="1" dirty="0" smtClean="0"/>
              <a:t>: фронтальна.</a:t>
            </a:r>
            <a:br>
              <a:rPr lang="uk-UA" sz="2800" b="1" dirty="0" smtClean="0"/>
            </a:br>
            <a:r>
              <a:rPr lang="uk-UA" sz="2800" b="1" dirty="0" smtClean="0"/>
              <a:t>  </a:t>
            </a:r>
            <a:r>
              <a:rPr lang="uk-UA" sz="2800" b="1" u="sng" dirty="0" smtClean="0"/>
              <a:t>Використовувана методика</a:t>
            </a:r>
            <a:r>
              <a:rPr lang="uk-UA" sz="2800" b="1" dirty="0" smtClean="0"/>
              <a:t>: вільних висловлювань.</a:t>
            </a:r>
            <a:endParaRPr lang="en-US" sz="2800" b="1" dirty="0" smtClean="0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1857364"/>
            <a:ext cx="178595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DCIM\100OLYMP\PB1101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85728"/>
            <a:ext cx="7500990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/>
              <a:t>Інтерактивна вправа «Результат»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1604" y="1600200"/>
            <a:ext cx="711519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/>
              <a:t>	</a:t>
            </a:r>
          </a:p>
          <a:p>
            <a:pPr>
              <a:buNone/>
            </a:pPr>
            <a:r>
              <a:rPr lang="ru-RU" sz="3600" b="1" dirty="0" smtClean="0"/>
              <a:t>	</a:t>
            </a:r>
            <a:r>
              <a:rPr lang="ru-RU" sz="3600" b="1" dirty="0" err="1" smtClean="0"/>
              <a:t>Уч</a:t>
            </a:r>
            <a:r>
              <a:rPr lang="uk-UA" sz="3600" b="1" dirty="0" smtClean="0"/>
              <a:t>ні по черзі роблять висновки про те, чого вони навчилися на уроці, якого результату досягли.</a:t>
            </a:r>
            <a:endParaRPr lang="ru-RU" sz="3600" dirty="0" smtClean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74638"/>
            <a:ext cx="7043758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Повідомлення домашнього завдання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dirty="0" smtClean="0"/>
              <a:t>- Повторити  основні поняття теми,визначення, терміни.</a:t>
            </a:r>
            <a:endParaRPr lang="ru-RU" dirty="0" smtClean="0"/>
          </a:p>
          <a:p>
            <a:pPr algn="ctr"/>
            <a:r>
              <a:rPr lang="uk-UA" dirty="0" smtClean="0"/>
              <a:t>- Опрацювати тестові завдання до</a:t>
            </a:r>
          </a:p>
          <a:p>
            <a:pPr algn="ctr">
              <a:buNone/>
            </a:pPr>
            <a:r>
              <a:rPr lang="uk-UA" dirty="0" smtClean="0"/>
              <a:t> розділу I, стор 70 – 71.</a:t>
            </a:r>
            <a:endParaRPr lang="ru-RU" dirty="0" smtClean="0"/>
          </a:p>
          <a:p>
            <a:pPr algn="ctr"/>
            <a:r>
              <a:rPr lang="uk-UA" dirty="0" smtClean="0"/>
              <a:t>- Підготуватися до узагальнення знань до письмової роботи розділу I.</a:t>
            </a:r>
            <a:endParaRPr lang="ru-RU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	Використана </a:t>
            </a:r>
            <a:r>
              <a:rPr lang="uk-UA" b="1" dirty="0" smtClean="0"/>
              <a:t>література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7572428" cy="4525963"/>
          </a:xfrm>
        </p:spPr>
        <p:txBody>
          <a:bodyPr>
            <a:normAutofit fontScale="77500" lnSpcReduction="20000"/>
          </a:bodyPr>
          <a:lstStyle/>
          <a:p>
            <a:pPr marL="514350" lvl="0" indent="-514350">
              <a:buFont typeface="+mj-lt"/>
              <a:buAutoNum type="arabicParenR"/>
            </a:pPr>
            <a:r>
              <a:rPr lang="uk-UA" dirty="0" smtClean="0"/>
              <a:t>Басок А., </a:t>
            </a:r>
            <a:r>
              <a:rPr lang="uk-UA" dirty="0" err="1" smtClean="0"/>
              <a:t>Кулініч</a:t>
            </a:r>
            <a:r>
              <a:rPr lang="uk-UA" dirty="0" smtClean="0"/>
              <a:t> О. Конструктор уроків: фізика, біологія. «Шкільний світ», 2012р.</a:t>
            </a:r>
            <a:endParaRPr lang="ru-RU" dirty="0" smtClean="0"/>
          </a:p>
          <a:p>
            <a:pPr marL="514350" lvl="0" indent="-514350">
              <a:buFont typeface="+mj-lt"/>
              <a:buAutoNum type="arabicParenR"/>
            </a:pPr>
            <a:r>
              <a:rPr lang="uk-UA" dirty="0" smtClean="0"/>
              <a:t>О.М.Ворожейкіна. 100 цікавих ідей для проведення уроку. «Основа», Харків, 2011р.</a:t>
            </a:r>
            <a:endParaRPr lang="ru-RU" dirty="0" smtClean="0"/>
          </a:p>
          <a:p>
            <a:pPr marL="514350" lvl="0" indent="-514350">
              <a:buFont typeface="+mj-lt"/>
              <a:buAutoNum type="arabicParenR"/>
            </a:pPr>
            <a:r>
              <a:rPr lang="uk-UA" dirty="0" smtClean="0"/>
              <a:t>Т.В. </a:t>
            </a:r>
            <a:r>
              <a:rPr lang="uk-UA" dirty="0" err="1" smtClean="0"/>
              <a:t>Коршевнюк</a:t>
            </a:r>
            <a:r>
              <a:rPr lang="uk-UA" dirty="0" smtClean="0"/>
              <a:t>, В.І.Баштовий. Природознавство .5 клас. Київ, «</a:t>
            </a:r>
            <a:r>
              <a:rPr lang="uk-UA" dirty="0" err="1" smtClean="0"/>
              <a:t>Генеза</a:t>
            </a:r>
            <a:r>
              <a:rPr lang="uk-UA" dirty="0" smtClean="0"/>
              <a:t>», 2013р.</a:t>
            </a:r>
            <a:endParaRPr lang="ru-RU" dirty="0" smtClean="0"/>
          </a:p>
          <a:p>
            <a:pPr marL="514350" lvl="0" indent="-514350">
              <a:buFont typeface="+mj-lt"/>
              <a:buAutoNum type="arabicParenR"/>
            </a:pPr>
            <a:r>
              <a:rPr lang="uk-UA" u="sng" dirty="0" smtClean="0">
                <a:hlinkClick r:id="rId3"/>
              </a:rPr>
              <a:t>sonyah.blogspot.com</a:t>
            </a:r>
            <a:r>
              <a:rPr lang="uk-UA" dirty="0" smtClean="0"/>
              <a:t>›</a:t>
            </a:r>
            <a:r>
              <a:rPr lang="uk-UA" u="sng" dirty="0" smtClean="0">
                <a:hlinkClick r:id="rId4"/>
              </a:rPr>
              <a:t>2011/12/</a:t>
            </a:r>
            <a:r>
              <a:rPr lang="uk-UA" u="sng" dirty="0" err="1" smtClean="0">
                <a:hlinkClick r:id="rId4"/>
              </a:rPr>
              <a:t>blog-post</a:t>
            </a:r>
            <a:r>
              <a:rPr lang="uk-UA" u="sng" dirty="0" smtClean="0">
                <a:hlinkClick r:id="rId4"/>
              </a:rPr>
              <a:t>_2471.html</a:t>
            </a:r>
            <a:endParaRPr lang="ru-RU" dirty="0" smtClean="0"/>
          </a:p>
          <a:p>
            <a:pPr marL="514350" lvl="0" indent="-514350">
              <a:buFont typeface="+mj-lt"/>
              <a:buAutoNum type="arabicParenR"/>
            </a:pPr>
            <a:r>
              <a:rPr lang="uk-UA" u="sng" dirty="0" err="1" smtClean="0">
                <a:hlinkClick r:id="rId5"/>
              </a:rPr>
              <a:t>inventech.ru</a:t>
            </a:r>
            <a:r>
              <a:rPr lang="uk-UA" dirty="0" err="1" smtClean="0"/>
              <a:t>›</a:t>
            </a:r>
            <a:r>
              <a:rPr lang="uk-UA" u="sng" dirty="0" err="1" smtClean="0">
                <a:hlinkClick r:id="rId6"/>
              </a:rPr>
              <a:t>Методы</a:t>
            </a:r>
            <a:r>
              <a:rPr lang="uk-UA" dirty="0" err="1" smtClean="0"/>
              <a:t>›</a:t>
            </a:r>
            <a:r>
              <a:rPr lang="uk-UA" u="sng" dirty="0" err="1" smtClean="0">
                <a:hlinkClick r:id="rId7"/>
              </a:rPr>
              <a:t>Методы</a:t>
            </a:r>
            <a:r>
              <a:rPr lang="uk-UA" u="sng" dirty="0" smtClean="0">
                <a:hlinkClick r:id="rId7"/>
              </a:rPr>
              <a:t> </a:t>
            </a:r>
            <a:r>
              <a:rPr lang="uk-UA" u="sng" dirty="0" err="1" smtClean="0">
                <a:hlinkClick r:id="rId7"/>
              </a:rPr>
              <a:t>поиска</a:t>
            </a:r>
            <a:r>
              <a:rPr lang="uk-UA" u="sng" dirty="0" smtClean="0">
                <a:hlinkClick r:id="rId7"/>
              </a:rPr>
              <a:t> </a:t>
            </a:r>
            <a:r>
              <a:rPr lang="uk-UA" u="sng" dirty="0" err="1" smtClean="0">
                <a:hlinkClick r:id="rId7"/>
              </a:rPr>
              <a:t>идей</a:t>
            </a:r>
            <a:r>
              <a:rPr lang="uk-UA" dirty="0" err="1" smtClean="0"/>
              <a:t>›</a:t>
            </a:r>
            <a:r>
              <a:rPr lang="uk-UA" u="sng" dirty="0" err="1" smtClean="0">
                <a:hlinkClick r:id="rId8"/>
              </a:rPr>
              <a:t>Метод</a:t>
            </a:r>
            <a:r>
              <a:rPr lang="uk-UA" u="sng" dirty="0" smtClean="0">
                <a:hlinkClick r:id="rId8"/>
              </a:rPr>
              <a:t> </a:t>
            </a:r>
            <a:r>
              <a:rPr lang="uk-UA" u="sng" dirty="0" err="1" smtClean="0">
                <a:hlinkClick r:id="rId8"/>
              </a:rPr>
              <a:t>Шесть</a:t>
            </a:r>
            <a:r>
              <a:rPr lang="uk-UA" u="sng" dirty="0" smtClean="0">
                <a:hlinkClick r:id="rId8"/>
              </a:rPr>
              <a:t> шляп </a:t>
            </a:r>
            <a:r>
              <a:rPr lang="uk-UA" u="sng" dirty="0" err="1" smtClean="0">
                <a:hlinkClick r:id="rId8"/>
              </a:rPr>
              <a:t>мышления</a:t>
            </a:r>
            <a:endParaRPr lang="ru-RU" dirty="0" smtClean="0"/>
          </a:p>
          <a:p>
            <a:pPr marL="514350" lvl="0" indent="-514350">
              <a:buFont typeface="+mj-lt"/>
              <a:buAutoNum type="arabicParenR"/>
            </a:pPr>
            <a:r>
              <a:rPr lang="uk-UA" u="sng" dirty="0" err="1" smtClean="0">
                <a:hlinkClick r:id="rId9"/>
              </a:rPr>
              <a:t>debono.ru</a:t>
            </a:r>
            <a:r>
              <a:rPr lang="uk-UA" dirty="0" err="1" smtClean="0"/>
              <a:t>›</a:t>
            </a:r>
            <a:r>
              <a:rPr lang="uk-UA" u="sng" dirty="0" err="1" smtClean="0">
                <a:hlinkClick r:id="rId10"/>
              </a:rPr>
              <a:t>article</a:t>
            </a:r>
            <a:r>
              <a:rPr lang="uk-UA" u="sng" dirty="0" smtClean="0">
                <a:hlinkClick r:id="rId10"/>
              </a:rPr>
              <a:t>/</a:t>
            </a:r>
            <a:r>
              <a:rPr lang="uk-UA" u="sng" dirty="0" err="1" smtClean="0">
                <a:hlinkClick r:id="rId10"/>
              </a:rPr>
              <a:t>sixhats.htm</a:t>
            </a:r>
            <a:endParaRPr lang="ru-RU" dirty="0" smtClean="0"/>
          </a:p>
          <a:p>
            <a:pPr marL="514350" lvl="0" indent="-514350">
              <a:buFont typeface="+mj-lt"/>
              <a:buAutoNum type="arabicParenR"/>
            </a:pPr>
            <a:r>
              <a:rPr lang="uk-UA" u="sng" dirty="0" smtClean="0">
                <a:hlinkClick r:id="rId11"/>
              </a:rPr>
              <a:t>http://www.eduwiki.uran.net.ua/wiki/index.php?titl</a:t>
            </a:r>
            <a:endParaRPr lang="ru-RU" dirty="0" smtClean="0"/>
          </a:p>
          <a:p>
            <a:pPr marL="514350" indent="-514350">
              <a:buNone/>
            </a:pPr>
            <a:r>
              <a:rPr lang="uk-UA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1397</Words>
  <Application>Microsoft Office PowerPoint</Application>
  <PresentationFormat>Экран (4:3)</PresentationFormat>
  <Paragraphs>116</Paragraphs>
  <Slides>35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Слайд 1</vt:lpstr>
      <vt:lpstr>Самостійні думки виникають тільки  із самостійно здобутих знань. К.Ушинський </vt:lpstr>
      <vt:lpstr>Мета уроку</vt:lpstr>
      <vt:lpstr>Слайд 4</vt:lpstr>
      <vt:lpstr>Актуальність теми:</vt:lpstr>
      <vt:lpstr>Мета проекту </vt:lpstr>
      <vt:lpstr>Очікувані результати</vt:lpstr>
      <vt:lpstr>Слайд 8</vt:lpstr>
      <vt:lpstr>Підготовка до проекту, стор.64 підручник  “Природознавство - 5” під ред.В.І. Баштового та інших</vt:lpstr>
      <vt:lpstr>   </vt:lpstr>
      <vt:lpstr>Слайд 11</vt:lpstr>
      <vt:lpstr>Слайд 12</vt:lpstr>
      <vt:lpstr>Слайд 13</vt:lpstr>
      <vt:lpstr>Слайд 14</vt:lpstr>
      <vt:lpstr>“Все дело в шляпе”(музичний супровід)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Що гласить закон </vt:lpstr>
      <vt:lpstr>Слайд 26</vt:lpstr>
      <vt:lpstr> Що є альтернативою спалюванню сухого листя? </vt:lpstr>
      <vt:lpstr>Яка від цього шкода? </vt:lpstr>
      <vt:lpstr>Слайд 29</vt:lpstr>
      <vt:lpstr>Слайд 30</vt:lpstr>
      <vt:lpstr>Слайд 31</vt:lpstr>
      <vt:lpstr>Слайд 32</vt:lpstr>
      <vt:lpstr>Інтерактивна вправа «Результат»</vt:lpstr>
      <vt:lpstr>Повідомлення домашнього завдання</vt:lpstr>
      <vt:lpstr> Використана література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Братошевська Світлана Вікторівна</dc:creator>
  <cp:lastModifiedBy>светлана</cp:lastModifiedBy>
  <cp:revision>52</cp:revision>
  <dcterms:created xsi:type="dcterms:W3CDTF">2013-07-29T17:42:42Z</dcterms:created>
  <dcterms:modified xsi:type="dcterms:W3CDTF">2014-11-03T04:25:51Z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959911</vt:lpwstr>
  </property>
  <property fmtid="{D5CDD505-2E9C-101B-9397-08002B2CF9AE}" name="NXPowerLiteVersion" pid="3">
    <vt:lpwstr>D4.1.4</vt:lpwstr>
  </property>
</Properties>
</file>