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Default ContentType="image/gif" Extension="gif"/>
  <Default ContentType="application/vnd.openxmlformats-officedocument.spreadsheetml.sheet" Extension="xlsx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drawingml.chart+xml" PartName="/ppt/charts/chart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Microsoft_Office_Excel1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3200"/>
          </a:pPr>
          <a:endParaRPr lang="uk-UA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Аркуш1!$B$1</c:f>
              <c:strCache>
                <c:ptCount val="1"/>
                <c:pt idx="0">
                  <c:v>Склад</c:v>
                </c:pt>
              </c:strCache>
            </c:strRef>
          </c:tx>
          <c:cat>
            <c:strRef>
              <c:f>Аркуш1!$A$2:$A$6</c:f>
              <c:strCache>
                <c:ptCount val="5"/>
                <c:pt idx="0">
                  <c:v>Азот</c:v>
                </c:pt>
                <c:pt idx="1">
                  <c:v>Кисень</c:v>
                </c:pt>
                <c:pt idx="2">
                  <c:v>Вугл. газ</c:v>
                </c:pt>
                <c:pt idx="3">
                  <c:v>Водяна пара</c:v>
                </c:pt>
                <c:pt idx="4">
                  <c:v>Пил</c:v>
                </c:pt>
              </c:strCache>
            </c:strRef>
          </c:cat>
          <c:val>
            <c:numRef>
              <c:f>Аркуш1!$B$2:$B$6</c:f>
              <c:numCache>
                <c:formatCode>General</c:formatCode>
                <c:ptCount val="5"/>
                <c:pt idx="0">
                  <c:v>71</c:v>
                </c:pt>
                <c:pt idx="1">
                  <c:v>21</c:v>
                </c:pt>
                <c:pt idx="2">
                  <c:v>7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2200" b="1" baseline="0"/>
            </a:pPr>
            <a:endParaRPr lang="uk-UA"/>
          </a:p>
        </c:txPr>
      </c:legendEntry>
      <c:layout>
        <c:manualLayout>
          <c:xMode val="edge"/>
          <c:yMode val="edge"/>
          <c:x val="0.73468200155536112"/>
          <c:y val="0.29751906887419738"/>
          <c:w val="0.25605873918537958"/>
          <c:h val="0.43954633291220752"/>
        </c:manualLayout>
      </c:layout>
      <c:overlay val="0"/>
      <c:txPr>
        <a:bodyPr/>
        <a:lstStyle/>
        <a:p>
          <a:pPr>
            <a:defRPr sz="2200" b="1"/>
          </a:pPr>
          <a:endParaRPr lang="uk-UA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FA6FDE-16A0-4D16-9F18-A814868D9BAB}" type="doc">
      <dgm:prSet loTypeId="urn:microsoft.com/office/officeart/2005/8/layout/l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41A1C20E-D2D7-4A07-AB45-BE9E7216047F}">
      <dgm:prSet phldrT="[Текст]"/>
      <dgm:spPr/>
      <dgm:t>
        <a:bodyPr/>
        <a:lstStyle/>
        <a:p>
          <a:r>
            <a:rPr lang="uk-UA" dirty="0" smtClean="0"/>
            <a:t>чисті</a:t>
          </a:r>
          <a:endParaRPr lang="uk-UA" dirty="0"/>
        </a:p>
      </dgm:t>
    </dgm:pt>
    <dgm:pt modelId="{5DB61A33-EE5D-44D4-92A0-913FE09A03F4}" type="parTrans" cxnId="{3E5A3427-8FF2-4B3F-BA8F-D0E1495AA021}">
      <dgm:prSet/>
      <dgm:spPr/>
      <dgm:t>
        <a:bodyPr/>
        <a:lstStyle/>
        <a:p>
          <a:endParaRPr lang="uk-UA"/>
        </a:p>
      </dgm:t>
    </dgm:pt>
    <dgm:pt modelId="{4DD3B08D-B006-4DDE-9C21-FADBA16A1AC8}" type="sibTrans" cxnId="{3E5A3427-8FF2-4B3F-BA8F-D0E1495AA021}">
      <dgm:prSet/>
      <dgm:spPr/>
      <dgm:t>
        <a:bodyPr/>
        <a:lstStyle/>
        <a:p>
          <a:endParaRPr lang="uk-UA"/>
        </a:p>
      </dgm:t>
    </dgm:pt>
    <dgm:pt modelId="{E1239BF3-9D29-464F-A9CE-5BE4BD14352B}">
      <dgm:prSet phldrT="[Текст]"/>
      <dgm:spPr/>
      <dgm:t>
        <a:bodyPr/>
        <a:lstStyle/>
        <a:p>
          <a:r>
            <a:rPr lang="uk-UA" b="0" dirty="0" smtClean="0"/>
            <a:t>складаються з частинок одного виду </a:t>
          </a:r>
          <a:endParaRPr lang="uk-UA" b="0" dirty="0"/>
        </a:p>
      </dgm:t>
    </dgm:pt>
    <dgm:pt modelId="{0F445ED5-22D5-4149-9E34-EC8A60D9ABC5}" type="parTrans" cxnId="{7BAA51D1-32A3-4954-A119-09D8EB3A0E65}">
      <dgm:prSet/>
      <dgm:spPr/>
      <dgm:t>
        <a:bodyPr/>
        <a:lstStyle/>
        <a:p>
          <a:endParaRPr lang="uk-UA"/>
        </a:p>
      </dgm:t>
    </dgm:pt>
    <dgm:pt modelId="{F5B25E2D-717B-4642-9E91-F2CAEB3BD3E1}" type="sibTrans" cxnId="{7BAA51D1-32A3-4954-A119-09D8EB3A0E65}">
      <dgm:prSet/>
      <dgm:spPr/>
      <dgm:t>
        <a:bodyPr/>
        <a:lstStyle/>
        <a:p>
          <a:endParaRPr lang="uk-UA"/>
        </a:p>
      </dgm:t>
    </dgm:pt>
    <dgm:pt modelId="{85B0CF24-F8D0-4C0A-95E8-0E1A79D11777}">
      <dgm:prSet phldrT="[Текст]"/>
      <dgm:spPr/>
      <dgm:t>
        <a:bodyPr/>
        <a:lstStyle/>
        <a:p>
          <a:r>
            <a:rPr lang="uk-UA" dirty="0" smtClean="0"/>
            <a:t>суміші</a:t>
          </a:r>
          <a:endParaRPr lang="uk-UA" dirty="0"/>
        </a:p>
      </dgm:t>
    </dgm:pt>
    <dgm:pt modelId="{561D495D-F119-4136-B149-C377A6DE0118}" type="parTrans" cxnId="{B548D93E-59EA-4F87-941D-9A40F8EED422}">
      <dgm:prSet/>
      <dgm:spPr/>
      <dgm:t>
        <a:bodyPr/>
        <a:lstStyle/>
        <a:p>
          <a:endParaRPr lang="uk-UA"/>
        </a:p>
      </dgm:t>
    </dgm:pt>
    <dgm:pt modelId="{6960FF41-2658-40EF-9B0A-527C0DA7A04D}" type="sibTrans" cxnId="{B548D93E-59EA-4F87-941D-9A40F8EED422}">
      <dgm:prSet/>
      <dgm:spPr/>
      <dgm:t>
        <a:bodyPr/>
        <a:lstStyle/>
        <a:p>
          <a:endParaRPr lang="uk-UA"/>
        </a:p>
      </dgm:t>
    </dgm:pt>
    <dgm:pt modelId="{1AFE12D5-2031-4863-8000-465C1CE51B8A}">
      <dgm:prSet/>
      <dgm:spPr/>
      <dgm:t>
        <a:bodyPr/>
        <a:lstStyle/>
        <a:p>
          <a:r>
            <a:rPr lang="uk-UA" smtClean="0"/>
            <a:t>сукупність різних речовин</a:t>
          </a:r>
          <a:endParaRPr lang="uk-UA"/>
        </a:p>
      </dgm:t>
    </dgm:pt>
    <dgm:pt modelId="{4ECFE4A9-075C-4996-B0E3-860A54265937}" type="parTrans" cxnId="{77B8B0B1-B357-4451-A90A-87A4CDA5230A}">
      <dgm:prSet/>
      <dgm:spPr/>
      <dgm:t>
        <a:bodyPr/>
        <a:lstStyle/>
        <a:p>
          <a:endParaRPr lang="uk-UA"/>
        </a:p>
      </dgm:t>
    </dgm:pt>
    <dgm:pt modelId="{61A3F4C1-E3DD-4464-8DD6-70AC3B5600E2}" type="sibTrans" cxnId="{77B8B0B1-B357-4451-A90A-87A4CDA5230A}">
      <dgm:prSet/>
      <dgm:spPr/>
      <dgm:t>
        <a:bodyPr/>
        <a:lstStyle/>
        <a:p>
          <a:endParaRPr lang="uk-UA"/>
        </a:p>
      </dgm:t>
    </dgm:pt>
    <dgm:pt modelId="{9A2541BA-9913-404D-A261-E63F9A3A4DFF}" type="pres">
      <dgm:prSet presAssocID="{61FA6FDE-16A0-4D16-9F18-A814868D9BA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050A453C-1CAD-4BCC-97DA-EF8618EFE663}" type="pres">
      <dgm:prSet presAssocID="{41A1C20E-D2D7-4A07-AB45-BE9E7216047F}" presName="vertFlow" presStyleCnt="0"/>
      <dgm:spPr/>
    </dgm:pt>
    <dgm:pt modelId="{F2794005-F838-4EDC-873A-968F9473C4C1}" type="pres">
      <dgm:prSet presAssocID="{41A1C20E-D2D7-4A07-AB45-BE9E7216047F}" presName="header" presStyleLbl="node1" presStyleIdx="0" presStyleCnt="2" custLinFactNeighborX="-115" custLinFactNeighborY="5065"/>
      <dgm:spPr/>
      <dgm:t>
        <a:bodyPr/>
        <a:lstStyle/>
        <a:p>
          <a:endParaRPr lang="uk-UA"/>
        </a:p>
      </dgm:t>
    </dgm:pt>
    <dgm:pt modelId="{BB2B407C-A9C2-4E03-AA28-9879A98F6448}" type="pres">
      <dgm:prSet presAssocID="{0F445ED5-22D5-4149-9E34-EC8A60D9ABC5}" presName="parTrans" presStyleLbl="sibTrans2D1" presStyleIdx="0" presStyleCnt="2" custAng="3136536" custScaleX="541880" custScaleY="142395" custLinFactX="300000" custLinFactY="-400000" custLinFactNeighborX="327704" custLinFactNeighborY="-499899"/>
      <dgm:spPr/>
      <dgm:t>
        <a:bodyPr/>
        <a:lstStyle/>
        <a:p>
          <a:endParaRPr lang="uk-UA"/>
        </a:p>
      </dgm:t>
    </dgm:pt>
    <dgm:pt modelId="{894DABDB-1090-4A04-BC30-F0BDFCFA95C9}" type="pres">
      <dgm:prSet presAssocID="{E1239BF3-9D29-464F-A9CE-5BE4BD14352B}" presName="child" presStyleLbl="alignAccFollowNode1" presStyleIdx="0" presStyleCnt="2" custScaleY="294832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C51278B-0699-4A3C-99F9-22CDF098F88E}" type="pres">
      <dgm:prSet presAssocID="{41A1C20E-D2D7-4A07-AB45-BE9E7216047F}" presName="hSp" presStyleCnt="0"/>
      <dgm:spPr/>
    </dgm:pt>
    <dgm:pt modelId="{4F065E5D-AF56-4A93-B634-D8683E80FA85}" type="pres">
      <dgm:prSet presAssocID="{85B0CF24-F8D0-4C0A-95E8-0E1A79D11777}" presName="vertFlow" presStyleCnt="0"/>
      <dgm:spPr/>
    </dgm:pt>
    <dgm:pt modelId="{D3E6A995-E4F7-4CA0-8434-7169918F5AA8}" type="pres">
      <dgm:prSet presAssocID="{85B0CF24-F8D0-4C0A-95E8-0E1A79D11777}" presName="header" presStyleLbl="node1" presStyleIdx="1" presStyleCnt="2" custLinFactNeighborX="-1646" custLinFactNeighborY="26488"/>
      <dgm:spPr/>
      <dgm:t>
        <a:bodyPr/>
        <a:lstStyle/>
        <a:p>
          <a:endParaRPr lang="uk-UA"/>
        </a:p>
      </dgm:t>
    </dgm:pt>
    <dgm:pt modelId="{1019C101-2A1A-4AC5-839E-64E29AEEAD55}" type="pres">
      <dgm:prSet presAssocID="{4ECFE4A9-075C-4996-B0E3-860A54265937}" presName="parTrans" presStyleLbl="sibTrans2D1" presStyleIdx="1" presStyleCnt="2" custAng="19034278" custScaleX="606366" custScaleY="153861" custLinFactX="-290929" custLinFactY="-400000" custLinFactNeighborX="-300000" custLinFactNeighborY="-493794"/>
      <dgm:spPr/>
      <dgm:t>
        <a:bodyPr/>
        <a:lstStyle/>
        <a:p>
          <a:endParaRPr lang="uk-UA"/>
        </a:p>
      </dgm:t>
    </dgm:pt>
    <dgm:pt modelId="{206A1D20-E0AF-4E0D-86A6-9A79F0784AB1}" type="pres">
      <dgm:prSet presAssocID="{1AFE12D5-2031-4863-8000-465C1CE51B8A}" presName="child" presStyleLbl="alignAccFollowNode1" presStyleIdx="1" presStyleCnt="2" custScaleY="290942" custLinFactNeighborX="-1382" custLinFactNeighborY="0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7BAA51D1-32A3-4954-A119-09D8EB3A0E65}" srcId="{41A1C20E-D2D7-4A07-AB45-BE9E7216047F}" destId="{E1239BF3-9D29-464F-A9CE-5BE4BD14352B}" srcOrd="0" destOrd="0" parTransId="{0F445ED5-22D5-4149-9E34-EC8A60D9ABC5}" sibTransId="{F5B25E2D-717B-4642-9E91-F2CAEB3BD3E1}"/>
    <dgm:cxn modelId="{571988BC-89B2-46B9-9F47-9698A39CC547}" type="presOf" srcId="{E1239BF3-9D29-464F-A9CE-5BE4BD14352B}" destId="{894DABDB-1090-4A04-BC30-F0BDFCFA95C9}" srcOrd="0" destOrd="0" presId="urn:microsoft.com/office/officeart/2005/8/layout/lProcess1"/>
    <dgm:cxn modelId="{C29020BC-3F98-4D11-BFEB-733A219FC042}" type="presOf" srcId="{0F445ED5-22D5-4149-9E34-EC8A60D9ABC5}" destId="{BB2B407C-A9C2-4E03-AA28-9879A98F6448}" srcOrd="0" destOrd="0" presId="urn:microsoft.com/office/officeart/2005/8/layout/lProcess1"/>
    <dgm:cxn modelId="{045D6685-4369-467B-9A97-33E35244A2D9}" type="presOf" srcId="{61FA6FDE-16A0-4D16-9F18-A814868D9BAB}" destId="{9A2541BA-9913-404D-A261-E63F9A3A4DFF}" srcOrd="0" destOrd="0" presId="urn:microsoft.com/office/officeart/2005/8/layout/lProcess1"/>
    <dgm:cxn modelId="{3E5A3427-8FF2-4B3F-BA8F-D0E1495AA021}" srcId="{61FA6FDE-16A0-4D16-9F18-A814868D9BAB}" destId="{41A1C20E-D2D7-4A07-AB45-BE9E7216047F}" srcOrd="0" destOrd="0" parTransId="{5DB61A33-EE5D-44D4-92A0-913FE09A03F4}" sibTransId="{4DD3B08D-B006-4DDE-9C21-FADBA16A1AC8}"/>
    <dgm:cxn modelId="{F73A18AE-429F-4848-AC0A-AEE334E7E2E7}" type="presOf" srcId="{4ECFE4A9-075C-4996-B0E3-860A54265937}" destId="{1019C101-2A1A-4AC5-839E-64E29AEEAD55}" srcOrd="0" destOrd="0" presId="urn:microsoft.com/office/officeart/2005/8/layout/lProcess1"/>
    <dgm:cxn modelId="{B548D93E-59EA-4F87-941D-9A40F8EED422}" srcId="{61FA6FDE-16A0-4D16-9F18-A814868D9BAB}" destId="{85B0CF24-F8D0-4C0A-95E8-0E1A79D11777}" srcOrd="1" destOrd="0" parTransId="{561D495D-F119-4136-B149-C377A6DE0118}" sibTransId="{6960FF41-2658-40EF-9B0A-527C0DA7A04D}"/>
    <dgm:cxn modelId="{0AC3C4E4-175C-4E6D-9B81-11109905B090}" type="presOf" srcId="{1AFE12D5-2031-4863-8000-465C1CE51B8A}" destId="{206A1D20-E0AF-4E0D-86A6-9A79F0784AB1}" srcOrd="0" destOrd="0" presId="urn:microsoft.com/office/officeart/2005/8/layout/lProcess1"/>
    <dgm:cxn modelId="{B8F45AB8-39B4-4409-ABE6-05591B3BD5AB}" type="presOf" srcId="{41A1C20E-D2D7-4A07-AB45-BE9E7216047F}" destId="{F2794005-F838-4EDC-873A-968F9473C4C1}" srcOrd="0" destOrd="0" presId="urn:microsoft.com/office/officeart/2005/8/layout/lProcess1"/>
    <dgm:cxn modelId="{77B8B0B1-B357-4451-A90A-87A4CDA5230A}" srcId="{85B0CF24-F8D0-4C0A-95E8-0E1A79D11777}" destId="{1AFE12D5-2031-4863-8000-465C1CE51B8A}" srcOrd="0" destOrd="0" parTransId="{4ECFE4A9-075C-4996-B0E3-860A54265937}" sibTransId="{61A3F4C1-E3DD-4464-8DD6-70AC3B5600E2}"/>
    <dgm:cxn modelId="{4A4841AD-8576-4648-BAC0-21EB1FD98A28}" type="presOf" srcId="{85B0CF24-F8D0-4C0A-95E8-0E1A79D11777}" destId="{D3E6A995-E4F7-4CA0-8434-7169918F5AA8}" srcOrd="0" destOrd="0" presId="urn:microsoft.com/office/officeart/2005/8/layout/lProcess1"/>
    <dgm:cxn modelId="{001D65A3-5A7D-4828-9810-0D677E6BCC67}" type="presParOf" srcId="{9A2541BA-9913-404D-A261-E63F9A3A4DFF}" destId="{050A453C-1CAD-4BCC-97DA-EF8618EFE663}" srcOrd="0" destOrd="0" presId="urn:microsoft.com/office/officeart/2005/8/layout/lProcess1"/>
    <dgm:cxn modelId="{01231BF7-2B7A-4996-A3FD-6C17BA32146A}" type="presParOf" srcId="{050A453C-1CAD-4BCC-97DA-EF8618EFE663}" destId="{F2794005-F838-4EDC-873A-968F9473C4C1}" srcOrd="0" destOrd="0" presId="urn:microsoft.com/office/officeart/2005/8/layout/lProcess1"/>
    <dgm:cxn modelId="{A4A5CCB0-AD0D-4C6E-A5B4-7EA5703F56F6}" type="presParOf" srcId="{050A453C-1CAD-4BCC-97DA-EF8618EFE663}" destId="{BB2B407C-A9C2-4E03-AA28-9879A98F6448}" srcOrd="1" destOrd="0" presId="urn:microsoft.com/office/officeart/2005/8/layout/lProcess1"/>
    <dgm:cxn modelId="{0A364320-22FF-468C-A0DB-8DDF46411E50}" type="presParOf" srcId="{050A453C-1CAD-4BCC-97DA-EF8618EFE663}" destId="{894DABDB-1090-4A04-BC30-F0BDFCFA95C9}" srcOrd="2" destOrd="0" presId="urn:microsoft.com/office/officeart/2005/8/layout/lProcess1"/>
    <dgm:cxn modelId="{1BDC3E7C-6B36-438F-90A4-1971717910ED}" type="presParOf" srcId="{9A2541BA-9913-404D-A261-E63F9A3A4DFF}" destId="{4C51278B-0699-4A3C-99F9-22CDF098F88E}" srcOrd="1" destOrd="0" presId="urn:microsoft.com/office/officeart/2005/8/layout/lProcess1"/>
    <dgm:cxn modelId="{5CEDD5F8-E0F7-47F0-A3AA-5E5145CED602}" type="presParOf" srcId="{9A2541BA-9913-404D-A261-E63F9A3A4DFF}" destId="{4F065E5D-AF56-4A93-B634-D8683E80FA85}" srcOrd="2" destOrd="0" presId="urn:microsoft.com/office/officeart/2005/8/layout/lProcess1"/>
    <dgm:cxn modelId="{92549D9B-6651-4267-9A47-33ADE9F41D1C}" type="presParOf" srcId="{4F065E5D-AF56-4A93-B634-D8683E80FA85}" destId="{D3E6A995-E4F7-4CA0-8434-7169918F5AA8}" srcOrd="0" destOrd="0" presId="urn:microsoft.com/office/officeart/2005/8/layout/lProcess1"/>
    <dgm:cxn modelId="{DBC7EC29-9B69-451B-BD54-D246A6EF14F0}" type="presParOf" srcId="{4F065E5D-AF56-4A93-B634-D8683E80FA85}" destId="{1019C101-2A1A-4AC5-839E-64E29AEEAD55}" srcOrd="1" destOrd="0" presId="urn:microsoft.com/office/officeart/2005/8/layout/lProcess1"/>
    <dgm:cxn modelId="{FA95BB61-CDC1-4B9F-8CF2-C13ACB3A4C5A}" type="presParOf" srcId="{4F065E5D-AF56-4A93-B634-D8683E80FA85}" destId="{206A1D20-E0AF-4E0D-86A6-9A79F0784AB1}" srcOrd="2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794005-F838-4EDC-873A-968F9473C4C1}">
      <dsp:nvSpPr>
        <dsp:cNvPr id="0" name=""/>
        <dsp:cNvSpPr/>
      </dsp:nvSpPr>
      <dsp:spPr>
        <a:xfrm>
          <a:off x="0" y="610096"/>
          <a:ext cx="3845536" cy="9613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600" kern="1200" dirty="0" smtClean="0"/>
            <a:t>чисті</a:t>
          </a:r>
          <a:endParaRPr lang="uk-UA" sz="5600" kern="1200" dirty="0"/>
        </a:p>
      </dsp:txBody>
      <dsp:txXfrm>
        <a:off x="28158" y="638254"/>
        <a:ext cx="3789220" cy="905068"/>
      </dsp:txXfrm>
    </dsp:sp>
    <dsp:sp modelId="{BB2B407C-A9C2-4E03-AA28-9879A98F6448}">
      <dsp:nvSpPr>
        <dsp:cNvPr id="0" name=""/>
        <dsp:cNvSpPr/>
      </dsp:nvSpPr>
      <dsp:spPr>
        <a:xfrm rot="8536419">
          <a:off x="2501667" y="99944"/>
          <a:ext cx="879242" cy="239568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4DABDB-1090-4A04-BC30-F0BDFCFA95C9}">
      <dsp:nvSpPr>
        <dsp:cNvPr id="0" name=""/>
        <dsp:cNvSpPr/>
      </dsp:nvSpPr>
      <dsp:spPr>
        <a:xfrm>
          <a:off x="75" y="1895996"/>
          <a:ext cx="3845536" cy="283446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700" b="0" kern="1200" dirty="0" smtClean="0"/>
            <a:t>складаються з частинок одного виду </a:t>
          </a:r>
          <a:endParaRPr lang="uk-UA" sz="4700" b="0" kern="1200" dirty="0"/>
        </a:p>
      </dsp:txBody>
      <dsp:txXfrm>
        <a:off x="83094" y="1979015"/>
        <a:ext cx="3679498" cy="2668430"/>
      </dsp:txXfrm>
    </dsp:sp>
    <dsp:sp modelId="{D3E6A995-E4F7-4CA0-8434-7169918F5AA8}">
      <dsp:nvSpPr>
        <dsp:cNvPr id="0" name=""/>
        <dsp:cNvSpPr/>
      </dsp:nvSpPr>
      <dsp:spPr>
        <a:xfrm>
          <a:off x="4320690" y="656055"/>
          <a:ext cx="3845536" cy="9613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600" kern="1200" dirty="0" smtClean="0"/>
            <a:t>суміші</a:t>
          </a:r>
          <a:endParaRPr lang="uk-UA" sz="5600" kern="1200" dirty="0"/>
        </a:p>
      </dsp:txBody>
      <dsp:txXfrm>
        <a:off x="4348848" y="684213"/>
        <a:ext cx="3789220" cy="905068"/>
      </dsp:txXfrm>
    </dsp:sp>
    <dsp:sp modelId="{1019C101-2A1A-4AC5-839E-64E29AEEAD55}">
      <dsp:nvSpPr>
        <dsp:cNvPr id="0" name=""/>
        <dsp:cNvSpPr/>
      </dsp:nvSpPr>
      <dsp:spPr>
        <a:xfrm rot="2818104">
          <a:off x="5001056" y="123549"/>
          <a:ext cx="844546" cy="25885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6A1D20-E0AF-4E0D-86A6-9A79F0784AB1}">
      <dsp:nvSpPr>
        <dsp:cNvPr id="0" name=""/>
        <dsp:cNvSpPr/>
      </dsp:nvSpPr>
      <dsp:spPr>
        <a:xfrm>
          <a:off x="4330842" y="1895996"/>
          <a:ext cx="3845536" cy="279707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700" kern="1200" smtClean="0"/>
            <a:t>сукупність різних речовин</a:t>
          </a:r>
          <a:endParaRPr lang="uk-UA" sz="4700" kern="1200"/>
        </a:p>
      </dsp:txBody>
      <dsp:txXfrm>
        <a:off x="4412765" y="1977919"/>
        <a:ext cx="3681690" cy="26332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D3279-0A6E-489E-814C-B446DD9A482A}" type="datetimeFigureOut">
              <a:rPr lang="uk-UA" smtClean="0"/>
              <a:pPr/>
              <a:t>24.01.2014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8EFD2D-158C-495C-97A3-83549EA06B88}" type="slidenum">
              <a:rPr lang="uk-UA" smtClean="0"/>
              <a:pPr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15097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EFD2D-158C-495C-97A3-83549EA06B88}" type="slidenum">
              <a:rPr lang="uk-UA" smtClean="0"/>
              <a:pPr/>
              <a:t>3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із двома округленими протилежними кут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8F51F3A-7EDF-4F68-898D-A603E6C9D25E}" type="datetimeFigureOut">
              <a:rPr lang="uk-UA" smtClean="0"/>
              <a:pPr/>
              <a:t>24.01.2014</a:t>
            </a:fld>
            <a:endParaRPr lang="uk-UA"/>
          </a:p>
        </p:txBody>
      </p:sp>
      <p:sp>
        <p:nvSpPr>
          <p:cNvPr id="11" name="Місце для номера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F165A46-6147-41D0-B74F-596EEFFAE882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12" name="Місце для нижнього колонтитула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F51F3A-7EDF-4F68-898D-A603E6C9D25E}" type="datetimeFigureOut">
              <a:rPr lang="uk-UA" smtClean="0"/>
              <a:pPr/>
              <a:t>24.01.2014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165A46-6147-41D0-B74F-596EEFFAE88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F51F3A-7EDF-4F68-898D-A603E6C9D25E}" type="datetimeFigureOut">
              <a:rPr lang="uk-UA" smtClean="0"/>
              <a:pPr/>
              <a:t>24.01.2014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165A46-6147-41D0-B74F-596EEFFAE88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F51F3A-7EDF-4F68-898D-A603E6C9D25E}" type="datetimeFigureOut">
              <a:rPr lang="uk-UA" smtClean="0"/>
              <a:pPr/>
              <a:t>24.01.2014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165A46-6147-41D0-B74F-596EEFFAE88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8" name="Місце для дати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8F51F3A-7EDF-4F68-898D-A603E6C9D25E}" type="datetimeFigureOut">
              <a:rPr lang="uk-UA" smtClean="0"/>
              <a:pPr/>
              <a:t>24.01.2014</a:t>
            </a:fld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F165A46-6147-41D0-B74F-596EEFFAE882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F51F3A-7EDF-4F68-898D-A603E6C9D25E}" type="datetimeFigureOut">
              <a:rPr lang="uk-UA" smtClean="0"/>
              <a:pPr/>
              <a:t>24.01.2014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F165A46-6147-41D0-B74F-596EEFFAE882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10" name="Прямокут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кут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кут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F51F3A-7EDF-4F68-898D-A603E6C9D25E}" type="datetimeFigureOut">
              <a:rPr lang="uk-UA" smtClean="0"/>
              <a:pPr/>
              <a:t>24.01.2014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F165A46-6147-41D0-B74F-596EEFFAE88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F51F3A-7EDF-4F68-898D-A603E6C9D25E}" type="datetimeFigureOut">
              <a:rPr lang="uk-UA" smtClean="0"/>
              <a:pPr/>
              <a:t>24.01.2014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165A46-6147-41D0-B74F-596EEFFAE882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7" name="Прямокут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F51F3A-7EDF-4F68-898D-A603E6C9D25E}" type="datetimeFigureOut">
              <a:rPr lang="uk-UA" smtClean="0"/>
              <a:pPr/>
              <a:t>24.01.2014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165A46-6147-41D0-B74F-596EEFFAE88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9" name="Місце для дати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8F51F3A-7EDF-4F68-898D-A603E6C9D25E}" type="datetimeFigureOut">
              <a:rPr lang="uk-UA" smtClean="0"/>
              <a:pPr/>
              <a:t>24.01.2014</a:t>
            </a:fld>
            <a:endParaRPr lang="uk-UA"/>
          </a:p>
        </p:txBody>
      </p:sp>
      <p:sp>
        <p:nvSpPr>
          <p:cNvPr id="10" name="Місце для номера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F165A46-6147-41D0-B74F-596EEFFAE882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11" name="Місце для нижнього колонтитула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3" name="Місце для зображення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uk-UA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Клацніть піктограму, щоб додати зображення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Місце для дати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8F51F3A-7EDF-4F68-898D-A603E6C9D25E}" type="datetimeFigureOut">
              <a:rPr lang="uk-UA" smtClean="0"/>
              <a:pPr/>
              <a:t>24.01.2014</a:t>
            </a:fld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F165A46-6147-41D0-B74F-596EEFFAE882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із двома округленими протилежними кут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14" name="Місце для дати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78F51F3A-7EDF-4F68-898D-A603E6C9D25E}" type="datetimeFigureOut">
              <a:rPr lang="uk-UA" smtClean="0"/>
              <a:pPr/>
              <a:t>24.01.2014</a:t>
            </a:fld>
            <a:endParaRPr lang="uk-UA"/>
          </a:p>
        </p:txBody>
      </p:sp>
      <p:sp>
        <p:nvSpPr>
          <p:cNvPr id="23" name="Місце для номера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F165A46-6147-41D0-B74F-596EEFFAE882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22" name="Місце для заголовка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400" dirty="0" smtClean="0"/>
              <a:t>Чисті речовини і суміші.</a:t>
            </a:r>
            <a:br>
              <a:rPr lang="uk-UA" sz="4400" dirty="0" smtClean="0"/>
            </a:br>
            <a:r>
              <a:rPr lang="uk-UA" sz="4400" dirty="0" smtClean="0"/>
              <a:t>Способи розділення сумішей.</a:t>
            </a:r>
            <a:br>
              <a:rPr lang="uk-UA" sz="4400" dirty="0" smtClean="0"/>
            </a:br>
            <a:endParaRPr lang="uk-UA" sz="4400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2411760" y="4869160"/>
            <a:ext cx="6560234" cy="1752600"/>
          </a:xfrm>
        </p:spPr>
        <p:txBody>
          <a:bodyPr>
            <a:normAutofit fontScale="92500" lnSpcReduction="10000"/>
          </a:bodyPr>
          <a:lstStyle/>
          <a:p>
            <a:r>
              <a:rPr lang="uk-UA" dirty="0" smtClean="0"/>
              <a:t>Підготувала:</a:t>
            </a:r>
          </a:p>
          <a:p>
            <a:r>
              <a:rPr lang="uk-UA" dirty="0" smtClean="0"/>
              <a:t>вчитель СЗШ №13 </a:t>
            </a:r>
          </a:p>
          <a:p>
            <a:r>
              <a:rPr lang="uk-UA" dirty="0" err="1" smtClean="0"/>
              <a:t>м.Львова</a:t>
            </a:r>
            <a:endParaRPr lang="uk-UA" dirty="0" smtClean="0"/>
          </a:p>
          <a:p>
            <a:r>
              <a:rPr lang="uk-UA" dirty="0" err="1" smtClean="0"/>
              <a:t>Жировецька</a:t>
            </a:r>
            <a:r>
              <a:rPr lang="uk-UA" dirty="0" smtClean="0"/>
              <a:t> Л.Е.</a:t>
            </a:r>
            <a:endParaRPr lang="uk-UA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i="1" dirty="0" smtClean="0"/>
              <a:t>Яке значення сумішей у повсякденному житті?</a:t>
            </a:r>
            <a:endParaRPr lang="uk-UA" b="1" i="1" dirty="0"/>
          </a:p>
        </p:txBody>
      </p:sp>
      <p:pic>
        <p:nvPicPr>
          <p:cNvPr id="5" name="Місце для вмісту 4" descr="0_37_3781_1206536199-300x22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24313" y="2564904"/>
            <a:ext cx="3536676" cy="2664296"/>
          </a:xfrm>
        </p:spPr>
      </p:pic>
      <p:pic>
        <p:nvPicPr>
          <p:cNvPr id="6" name="Місце для вмісту 5" descr="imagesCA9RSCSA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7511" y="2564904"/>
            <a:ext cx="3931637" cy="2664296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Заповни таблицю</a:t>
            </a:r>
            <a:endParaRPr lang="uk-UA" dirty="0"/>
          </a:p>
        </p:txBody>
      </p:sp>
      <p:graphicFrame>
        <p:nvGraphicFramePr>
          <p:cNvPr id="5" name="Місце для вмісту 4"/>
          <p:cNvGraphicFramePr>
            <a:graphicFrameLocks noGrp="1"/>
          </p:cNvGraphicFramePr>
          <p:nvPr>
            <p:ph idx="1"/>
          </p:nvPr>
        </p:nvGraphicFramePr>
        <p:xfrm>
          <a:off x="467544" y="1916832"/>
          <a:ext cx="8229600" cy="4176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1044116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/>
                        <a:t>Чисті</a:t>
                      </a:r>
                      <a:endParaRPr lang="uk-U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/>
                        <a:t>Суміші</a:t>
                      </a:r>
                      <a:endParaRPr lang="uk-UA" sz="2800" dirty="0"/>
                    </a:p>
                  </a:txBody>
                  <a:tcPr/>
                </a:tc>
              </a:tr>
              <a:tr h="10441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dirty="0">
                          <a:latin typeface="Times New Roman"/>
                          <a:ea typeface="Times New Roman"/>
                        </a:rPr>
                        <a:t>Склад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dirty="0">
                          <a:latin typeface="Times New Roman"/>
                          <a:ea typeface="Times New Roman"/>
                        </a:rPr>
                        <a:t>сталий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>
                          <a:latin typeface="Times New Roman"/>
                          <a:ea typeface="Times New Roman"/>
                        </a:rPr>
                        <a:t>довільний</a:t>
                      </a:r>
                    </a:p>
                  </a:txBody>
                  <a:tcPr marL="68580" marR="68580" marT="0" marB="0"/>
                </a:tc>
              </a:tr>
              <a:tr h="10441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dirty="0">
                          <a:latin typeface="Times New Roman"/>
                          <a:ea typeface="Times New Roman"/>
                        </a:rPr>
                        <a:t>Властивості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dirty="0">
                          <a:latin typeface="Times New Roman"/>
                          <a:ea typeface="Times New Roman"/>
                        </a:rPr>
                        <a:t>постійні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>
                          <a:latin typeface="Times New Roman"/>
                          <a:ea typeface="Times New Roman"/>
                        </a:rPr>
                        <a:t>залежать від складу</a:t>
                      </a:r>
                    </a:p>
                  </a:txBody>
                  <a:tcPr marL="68580" marR="68580" marT="0" marB="0"/>
                </a:tc>
              </a:tr>
              <a:tr h="10441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dirty="0">
                          <a:latin typeface="Times New Roman"/>
                          <a:ea typeface="Times New Roman"/>
                        </a:rPr>
                        <a:t>Можливість розділення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dirty="0">
                          <a:latin typeface="Times New Roman"/>
                          <a:ea typeface="Times New Roman"/>
                        </a:rPr>
                        <a:t>неподільні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dirty="0">
                          <a:latin typeface="Times New Roman"/>
                          <a:ea typeface="Times New Roman"/>
                        </a:rPr>
                        <a:t>можна розділити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 smtClean="0"/>
              <a:t>Домашнє завдання</a:t>
            </a:r>
            <a:endParaRPr lang="uk-UA" b="1" i="1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323528" y="2060848"/>
            <a:ext cx="5112568" cy="4526280"/>
          </a:xfrm>
        </p:spPr>
        <p:txBody>
          <a:bodyPr/>
          <a:lstStyle/>
          <a:p>
            <a:r>
              <a:rPr lang="uk-UA" sz="3200" dirty="0" smtClean="0"/>
              <a:t>Опрацювати §</a:t>
            </a:r>
            <a:r>
              <a:rPr lang="en-US" sz="3200" dirty="0" smtClean="0"/>
              <a:t>11</a:t>
            </a:r>
            <a:r>
              <a:rPr lang="ru-RU" sz="3200" dirty="0" smtClean="0"/>
              <a:t>, </a:t>
            </a:r>
            <a:r>
              <a:rPr lang="uk-UA" sz="3200" dirty="0" smtClean="0"/>
              <a:t>дати відповіді на </a:t>
            </a:r>
            <a:r>
              <a:rPr lang="ru-RU" sz="3200" smtClean="0"/>
              <a:t>за</a:t>
            </a:r>
            <a:r>
              <a:rPr lang="uk-UA" sz="3200" smtClean="0"/>
              <a:t>питання</a:t>
            </a:r>
            <a:r>
              <a:rPr lang="uk-UA" sz="3200" dirty="0" smtClean="0"/>
              <a:t>.   </a:t>
            </a:r>
          </a:p>
          <a:p>
            <a:pPr>
              <a:buNone/>
            </a:pPr>
            <a:endParaRPr lang="uk-UA" sz="3200" dirty="0" smtClean="0"/>
          </a:p>
          <a:p>
            <a:r>
              <a:rPr lang="uk-UA" sz="3200" dirty="0" smtClean="0"/>
              <a:t>Творче завдання: складіть уявну суміш і запропонуйте способи її розділення.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9" name="Місце для вмісту 8" descr="015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580112" y="1988840"/>
            <a:ext cx="2664296" cy="3215529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800" b="1" i="1" dirty="0" smtClean="0"/>
              <a:t>Мета</a:t>
            </a:r>
            <a:endParaRPr lang="uk-UA" sz="4800" b="1" i="1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51520" y="1646236"/>
            <a:ext cx="8892480" cy="5023123"/>
          </a:xfrm>
        </p:spPr>
        <p:txBody>
          <a:bodyPr>
            <a:normAutofit lnSpcReduction="10000"/>
          </a:bodyPr>
          <a:lstStyle/>
          <a:p>
            <a:r>
              <a:rPr lang="uk-UA" sz="3600" dirty="0" smtClean="0"/>
              <a:t>Поглибити знання про речовини.</a:t>
            </a:r>
          </a:p>
          <a:p>
            <a:r>
              <a:rPr lang="uk-UA" sz="3600" dirty="0" smtClean="0"/>
              <a:t>Навчити розрізняти чисті речовини і суміші. </a:t>
            </a:r>
          </a:p>
          <a:p>
            <a:r>
              <a:rPr lang="uk-UA" sz="3600" dirty="0" smtClean="0"/>
              <a:t>Сформувати навички розділення сумішей. </a:t>
            </a:r>
          </a:p>
          <a:p>
            <a:r>
              <a:rPr lang="uk-UA" sz="3600" dirty="0" smtClean="0"/>
              <a:t>Розвивати спостережливість, увагу, акуратність. </a:t>
            </a:r>
          </a:p>
          <a:p>
            <a:r>
              <a:rPr lang="uk-UA" sz="3600" dirty="0" smtClean="0"/>
              <a:t>Виховувати зацікавленість до дослідницької діяльності.</a:t>
            </a:r>
          </a:p>
          <a:p>
            <a:endParaRPr lang="uk-UA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i="1" dirty="0" smtClean="0"/>
              <a:t>Природознавчий диктант</a:t>
            </a:r>
            <a:br>
              <a:rPr lang="uk-UA" b="1" i="1" dirty="0" smtClean="0"/>
            </a:br>
            <a:r>
              <a:rPr lang="uk-UA" b="1" i="1" dirty="0" smtClean="0"/>
              <a:t>(заверши речення)</a:t>
            </a:r>
            <a:endParaRPr lang="uk-UA" b="1" i="1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251520" y="2996952"/>
            <a:ext cx="8784976" cy="3518168"/>
          </a:xfrm>
        </p:spPr>
        <p:txBody>
          <a:bodyPr>
            <a:normAutofit fontScale="92500" lnSpcReduction="10000"/>
          </a:bodyPr>
          <a:lstStyle/>
          <a:p>
            <a:pPr marL="360000" lvl="0" indent="-360000">
              <a:buFont typeface="+mj-lt"/>
              <a:buAutoNum type="arabicPeriod"/>
            </a:pPr>
            <a:r>
              <a:rPr lang="uk-UA" sz="3600" dirty="0" smtClean="0"/>
              <a:t>Те, з чого складається фізичне тіло, називають …</a:t>
            </a:r>
          </a:p>
          <a:p>
            <a:pPr marL="360000" lvl="0" indent="-360000">
              <a:buFont typeface="+mj-lt"/>
              <a:buAutoNum type="arabicPeriod"/>
            </a:pPr>
            <a:r>
              <a:rPr lang="uk-UA" sz="3600" dirty="0" smtClean="0"/>
              <a:t>Всі речовини за складом поділяють на… і …</a:t>
            </a:r>
          </a:p>
          <a:p>
            <a:pPr marL="360000" lvl="0" indent="-360000">
              <a:buFont typeface="+mj-lt"/>
              <a:buAutoNum type="arabicPeriod"/>
            </a:pPr>
            <a:r>
              <a:rPr lang="uk-UA" sz="3600" dirty="0" smtClean="0"/>
              <a:t>Якщо речовина складається з атомів одного виду, її називають…</a:t>
            </a:r>
          </a:p>
          <a:p>
            <a:pPr marL="360000" lvl="0" indent="-360000">
              <a:buFont typeface="+mj-lt"/>
              <a:buAutoNum type="arabicPeriod"/>
            </a:pPr>
            <a:r>
              <a:rPr lang="uk-UA" sz="3600" dirty="0" smtClean="0"/>
              <a:t>Речовини, утворені з атомів різного виду, називають…</a:t>
            </a:r>
          </a:p>
          <a:p>
            <a:endParaRPr lang="uk-UA" dirty="0"/>
          </a:p>
        </p:txBody>
      </p:sp>
      <p:pic>
        <p:nvPicPr>
          <p:cNvPr id="5" name="Місце для вмісту 4" descr="41_2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444208" y="746701"/>
            <a:ext cx="2477075" cy="232225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i="1" dirty="0" smtClean="0"/>
              <a:t>Випиши окремо номери простих і складних речовин</a:t>
            </a:r>
            <a:endParaRPr lang="uk-UA" b="1" i="1" dirty="0"/>
          </a:p>
        </p:txBody>
      </p:sp>
      <p:graphicFrame>
        <p:nvGraphicFramePr>
          <p:cNvPr id="7" name="Місце для вмісту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63226958"/>
              </p:ext>
            </p:extLst>
          </p:nvPr>
        </p:nvGraphicFramePr>
        <p:xfrm>
          <a:off x="2555776" y="5733256"/>
          <a:ext cx="4038600" cy="9186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9300"/>
                <a:gridCol w="2019300"/>
              </a:tblGrid>
              <a:tr h="459333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Прості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Складні</a:t>
                      </a:r>
                      <a:endParaRPr lang="uk-UA" dirty="0"/>
                    </a:p>
                  </a:txBody>
                  <a:tcPr/>
                </a:tc>
              </a:tr>
              <a:tr h="459333">
                <a:tc>
                  <a:txBody>
                    <a:bodyPr/>
                    <a:lstStyle/>
                    <a:p>
                      <a:pPr algn="ctr"/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Місце для вмісту 4" descr="imagesCAICYR2I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051720" y="1484784"/>
            <a:ext cx="4968552" cy="417646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uk-UA" sz="5400" b="1" dirty="0" smtClean="0"/>
              <a:t>Речовини</a:t>
            </a:r>
            <a:r>
              <a:rPr lang="uk-UA" sz="4800" b="1" dirty="0" smtClean="0"/>
              <a:t> </a:t>
            </a:r>
            <a:endParaRPr lang="uk-UA" sz="4800" b="1" dirty="0"/>
          </a:p>
        </p:txBody>
      </p:sp>
      <p:graphicFrame>
        <p:nvGraphicFramePr>
          <p:cNvPr id="8" name="Місце для вмісту 7"/>
          <p:cNvGraphicFramePr>
            <a:graphicFrameLocks noGrp="1"/>
          </p:cNvGraphicFramePr>
          <p:nvPr>
            <p:ph idx="1"/>
          </p:nvPr>
        </p:nvGraphicFramePr>
        <p:xfrm>
          <a:off x="395536" y="1196752"/>
          <a:ext cx="8229600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0"/>
            <a:ext cx="8445624" cy="1143000"/>
          </a:xfrm>
        </p:spPr>
        <p:txBody>
          <a:bodyPr>
            <a:normAutofit/>
          </a:bodyPr>
          <a:lstStyle/>
          <a:p>
            <a:r>
              <a:rPr lang="uk-UA" b="1" dirty="0" smtClean="0"/>
              <a:t>Способи розділення сумішей</a:t>
            </a:r>
            <a:endParaRPr lang="uk-UA" b="1" dirty="0"/>
          </a:p>
        </p:txBody>
      </p:sp>
      <p:pic>
        <p:nvPicPr>
          <p:cNvPr id="7" name="Місце для вмісту 6" descr="_40_1_~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556792"/>
            <a:ext cx="3024336" cy="5112568"/>
          </a:xfrm>
        </p:spPr>
      </p:pic>
      <p:pic>
        <p:nvPicPr>
          <p:cNvPr id="8" name="Місце для вмісту 7" descr="421_1_~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508104" y="1556792"/>
            <a:ext cx="2520280" cy="5112568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Практична робота</a:t>
            </a:r>
            <a:br>
              <a:rPr lang="uk-UA" b="1" dirty="0" smtClean="0"/>
            </a:br>
            <a:r>
              <a:rPr lang="uk-UA" b="1" dirty="0" smtClean="0"/>
              <a:t>Очищення забрудненої солі</a:t>
            </a:r>
            <a:endParaRPr lang="uk-UA" b="1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179512" y="1628800"/>
            <a:ext cx="5112568" cy="5832648"/>
          </a:xfrm>
        </p:spPr>
        <p:txBody>
          <a:bodyPr>
            <a:normAutofit/>
          </a:bodyPr>
          <a:lstStyle/>
          <a:p>
            <a:pPr marL="288000" indent="-288000">
              <a:buFont typeface="+mj-lt"/>
              <a:buAutoNum type="arabicPeriod"/>
            </a:pPr>
            <a:r>
              <a:rPr lang="uk-UA" sz="3200" dirty="0" smtClean="0"/>
              <a:t>У склянку з водою всип забруднену сіль.</a:t>
            </a:r>
          </a:p>
          <a:p>
            <a:pPr marL="288000" indent="-288000">
              <a:buFont typeface="+mj-lt"/>
              <a:buAutoNum type="arabicPeriod"/>
            </a:pPr>
            <a:r>
              <a:rPr lang="uk-UA" sz="3200" dirty="0" smtClean="0"/>
              <a:t>Профільтруй.</a:t>
            </a:r>
          </a:p>
          <a:p>
            <a:pPr marL="288000" indent="-288000">
              <a:buFont typeface="+mj-lt"/>
              <a:buAutoNum type="arabicPeriod"/>
            </a:pPr>
            <a:r>
              <a:rPr lang="uk-UA" sz="3200" dirty="0" smtClean="0"/>
              <a:t>Одержаний розчин влий у порцелянову чашку.</a:t>
            </a:r>
          </a:p>
          <a:p>
            <a:pPr marL="288000" indent="-288000">
              <a:buFont typeface="+mj-lt"/>
              <a:buAutoNum type="arabicPeriod"/>
            </a:pPr>
            <a:r>
              <a:rPr lang="uk-UA" sz="3200" dirty="0" smtClean="0"/>
              <a:t>Нагрій.</a:t>
            </a:r>
          </a:p>
          <a:p>
            <a:pPr marL="288000" indent="-288000">
              <a:buFont typeface="+mj-lt"/>
              <a:buAutoNum type="arabicPeriod"/>
            </a:pPr>
            <a:r>
              <a:rPr lang="uk-UA" sz="3200" dirty="0" smtClean="0"/>
              <a:t>Порівняй сіль до і після очищення.</a:t>
            </a:r>
          </a:p>
          <a:p>
            <a:pPr marL="288000" indent="-288000">
              <a:buFont typeface="+mj-lt"/>
              <a:buAutoNum type="arabicPeriod"/>
            </a:pPr>
            <a:r>
              <a:rPr lang="uk-UA" sz="3200" dirty="0" smtClean="0"/>
              <a:t>Зроби висновок.</a:t>
            </a:r>
            <a:endParaRPr lang="uk-UA" sz="3200" dirty="0"/>
          </a:p>
        </p:txBody>
      </p:sp>
      <p:pic>
        <p:nvPicPr>
          <p:cNvPr id="5" name="Місце для вмісту 4" descr="IMG_0879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76056" y="2204864"/>
            <a:ext cx="3816424" cy="3028950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Повітря – природна суміш</a:t>
            </a:r>
            <a:endParaRPr lang="uk-UA" b="1" dirty="0"/>
          </a:p>
        </p:txBody>
      </p:sp>
      <p:graphicFrame>
        <p:nvGraphicFramePr>
          <p:cNvPr id="7" name="Місце для вмісту 6"/>
          <p:cNvGraphicFramePr>
            <a:graphicFrameLocks noGrp="1"/>
          </p:cNvGraphicFramePr>
          <p:nvPr>
            <p:ph idx="1"/>
          </p:nvPr>
        </p:nvGraphicFramePr>
        <p:xfrm>
          <a:off x="457200" y="16462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i="1" dirty="0" smtClean="0"/>
              <a:t>Запропонуйте способи розділення таких сумішей:</a:t>
            </a:r>
            <a:endParaRPr lang="uk-UA" b="1" i="1" dirty="0"/>
          </a:p>
        </p:txBody>
      </p:sp>
      <p:pic>
        <p:nvPicPr>
          <p:cNvPr id="7" name="Місце для вмісту 6" descr="IMG_087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420888"/>
            <a:ext cx="3894584" cy="2920938"/>
          </a:xfrm>
        </p:spPr>
      </p:pic>
      <p:sp>
        <p:nvSpPr>
          <p:cNvPr id="6" name="Місце для вмісту 5"/>
          <p:cNvSpPr>
            <a:spLocks noGrp="1"/>
          </p:cNvSpPr>
          <p:nvPr>
            <p:ph sz="half" idx="2"/>
          </p:nvPr>
        </p:nvSpPr>
        <p:spPr>
          <a:xfrm>
            <a:off x="4487100" y="1944336"/>
            <a:ext cx="4680520" cy="4896544"/>
          </a:xfrm>
        </p:spPr>
        <p:txBody>
          <a:bodyPr/>
          <a:lstStyle/>
          <a:p>
            <a:r>
              <a:rPr lang="uk-UA" b="1" dirty="0" smtClean="0"/>
              <a:t>Група 1:</a:t>
            </a:r>
            <a:r>
              <a:rPr lang="uk-UA" dirty="0" smtClean="0"/>
              <a:t> </a:t>
            </a:r>
          </a:p>
          <a:p>
            <a:pPr>
              <a:buNone/>
            </a:pPr>
            <a:r>
              <a:rPr lang="uk-UA" dirty="0" smtClean="0"/>
              <a:t>    цукор + вода + крейда.</a:t>
            </a:r>
          </a:p>
          <a:p>
            <a:pPr>
              <a:buNone/>
            </a:pPr>
            <a:endParaRPr lang="uk-UA" sz="2000" dirty="0" smtClean="0"/>
          </a:p>
          <a:p>
            <a:r>
              <a:rPr lang="uk-UA" b="1" dirty="0" smtClean="0"/>
              <a:t>Група 2:</a:t>
            </a:r>
          </a:p>
          <a:p>
            <a:pPr>
              <a:buNone/>
            </a:pPr>
            <a:r>
              <a:rPr lang="uk-UA" dirty="0" smtClean="0"/>
              <a:t> тирса + вода + залізні ошурки.</a:t>
            </a:r>
          </a:p>
          <a:p>
            <a:pPr>
              <a:buNone/>
            </a:pPr>
            <a:endParaRPr lang="uk-UA" sz="2000" dirty="0" smtClean="0"/>
          </a:p>
          <a:p>
            <a:r>
              <a:rPr lang="uk-UA" b="1" dirty="0" smtClean="0"/>
              <a:t>Група 3:</a:t>
            </a:r>
            <a:r>
              <a:rPr lang="uk-UA" dirty="0" smtClean="0"/>
              <a:t> </a:t>
            </a:r>
          </a:p>
          <a:p>
            <a:pPr>
              <a:buNone/>
            </a:pPr>
            <a:r>
              <a:rPr lang="uk-UA" dirty="0" smtClean="0"/>
              <a:t>    пісок + вода + тирса.</a:t>
            </a:r>
          </a:p>
          <a:p>
            <a:pPr>
              <a:buNone/>
            </a:pPr>
            <a:endParaRPr lang="uk-UA" sz="2000" dirty="0" smtClean="0"/>
          </a:p>
          <a:p>
            <a:pPr marL="0" indent="0">
              <a:buNone/>
            </a:pPr>
            <a:endParaRPr lang="uk-UA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варня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Ливарн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варн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192</TotalTime>
  <Words>233</Words>
  <Application>Microsoft Office PowerPoint</Application>
  <PresentationFormat>Екран (4:3)</PresentationFormat>
  <Paragraphs>61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12</vt:i4>
      </vt:variant>
    </vt:vector>
  </HeadingPairs>
  <TitlesOfParts>
    <vt:vector size="13" baseType="lpstr">
      <vt:lpstr>Ливарня</vt:lpstr>
      <vt:lpstr>Чисті речовини і суміші. Способи розділення сумішей. </vt:lpstr>
      <vt:lpstr>Мета</vt:lpstr>
      <vt:lpstr>Природознавчий диктант (заверши речення)</vt:lpstr>
      <vt:lpstr>Випиши окремо номери простих і складних речовин</vt:lpstr>
      <vt:lpstr>Речовини </vt:lpstr>
      <vt:lpstr>Способи розділення сумішей</vt:lpstr>
      <vt:lpstr>Практична робота Очищення забрудненої солі</vt:lpstr>
      <vt:lpstr>Повітря – природна суміш</vt:lpstr>
      <vt:lpstr>Запропонуйте способи розділення таких сумішей:</vt:lpstr>
      <vt:lpstr>Яке значення сумішей у повсякденному житті?</vt:lpstr>
      <vt:lpstr>Заповни таблицю</vt:lpstr>
      <vt:lpstr>Домашнє завдання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Чисті речовини і суміші. Способи розділення сумішей. Повітря – природна суміш.</dc:title>
  <dc:creator>Master</dc:creator>
  <cp:lastModifiedBy>Mama</cp:lastModifiedBy>
  <cp:revision>21</cp:revision>
  <dcterms:created xsi:type="dcterms:W3CDTF">2012-03-13T18:19:09Z</dcterms:created>
  <dcterms:modified xsi:type="dcterms:W3CDTF">2014-01-24T16:50:20Z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235330</vt:lpwstr>
  </property>
  <property fmtid="{D5CDD505-2E9C-101B-9397-08002B2CF9AE}" name="NXPowerLiteVersion" pid="3">
    <vt:lpwstr>D4.1.4</vt:lpwstr>
  </property>
</Properties>
</file>