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74" r:id="rId4"/>
    <p:sldId id="258" r:id="rId5"/>
    <p:sldId id="259" r:id="rId6"/>
    <p:sldId id="260" r:id="rId7"/>
    <p:sldId id="263" r:id="rId8"/>
    <p:sldId id="264" r:id="rId9"/>
    <p:sldId id="273" r:id="rId10"/>
    <p:sldId id="266" r:id="rId11"/>
    <p:sldId id="271" r:id="rId12"/>
    <p:sldId id="269" r:id="rId13"/>
    <p:sldId id="272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BD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211917" y="1600200"/>
            <a:ext cx="9116483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9524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14400" y="1219201"/>
            <a:ext cx="103632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524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505200"/>
            <a:ext cx="85344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5A6D-7AF0-4F7E-BBC0-DFD0589E16B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41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0AB1CC-5A8B-453B-9415-9105872423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741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62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62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613230-35A2-4472-8A4E-AC2D33C31F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38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211917" y="1600200"/>
            <a:ext cx="9116483" cy="3200400"/>
            <a:chOff x="1045" y="1008"/>
            <a:chExt cx="4307" cy="2016"/>
          </a:xfrm>
        </p:grpSpPr>
        <p:sp>
          <p:nvSpPr>
            <p:cNvPr id="5" name="Oval 3"/>
            <p:cNvSpPr>
              <a:spLocks noChangeArrowheads="1"/>
            </p:cNvSpPr>
            <p:nvPr/>
          </p:nvSpPr>
          <p:spPr bwMode="hidden"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hidden"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Oval 5"/>
            <p:cNvSpPr>
              <a:spLocks noChangeArrowheads="1"/>
            </p:cNvSpPr>
            <p:nvPr/>
          </p:nvSpPr>
          <p:spPr bwMode="hidden">
            <a:xfrm flipH="1">
              <a:off x="2136" y="1008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hidden"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hidden"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hidden">
            <a:xfrm flipH="1">
              <a:off x="4392" y="2064"/>
              <a:ext cx="960" cy="96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95244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14400" y="1219201"/>
            <a:ext cx="10363200" cy="193357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524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505200"/>
            <a:ext cx="8534400" cy="17526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2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3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5A6D-7AF0-4F7E-BBC0-DFD0589E16B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0979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AE14B-AF58-4744-8C08-B6D3376ABC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0271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2138CC-06E9-4659-AEF0-A20226A1EB4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159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29F6A1-EEEA-4232-B341-63D952EA5EA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1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347DDB-EDCC-41EE-B99B-BDF00E8A83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01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931D58-DF05-4C6C-89E2-9FA18BF86E4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7184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DAA47E-DC12-459C-8D1C-C5996AD736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8243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D8EC0-EDA4-4C8A-9367-42D11DAC73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263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AAE14B-AF58-4744-8C08-B6D3376ABC2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4466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E3492-AD4C-4306-9801-381F8D1BFE8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7203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0AB1CC-5A8B-453B-9415-91058724235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6209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62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62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613230-35A2-4472-8A4E-AC2D33C31FF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3423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gray"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7451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09"/>
          <p:cNvSpPr>
            <a:spLocks/>
          </p:cNvSpPr>
          <p:nvPr/>
        </p:nvSpPr>
        <p:spPr bwMode="hidden">
          <a:xfrm>
            <a:off x="1" y="1981201"/>
            <a:ext cx="5676900" cy="2068513"/>
          </a:xfrm>
          <a:custGeom>
            <a:avLst/>
            <a:gdLst>
              <a:gd name="T0" fmla="*/ 0 w 2682"/>
              <a:gd name="T1" fmla="*/ 0 h 1303"/>
              <a:gd name="T2" fmla="*/ 2147483646 w 2682"/>
              <a:gd name="T3" fmla="*/ 2147483646 h 1303"/>
              <a:gd name="T4" fmla="*/ 2147483646 w 2682"/>
              <a:gd name="T5" fmla="*/ 2147483646 h 1303"/>
              <a:gd name="T6" fmla="*/ 2147483646 w 2682"/>
              <a:gd name="T7" fmla="*/ 2147483646 h 1303"/>
              <a:gd name="T8" fmla="*/ 2147483646 w 2682"/>
              <a:gd name="T9" fmla="*/ 2147483646 h 1303"/>
              <a:gd name="T10" fmla="*/ 2147483646 w 2682"/>
              <a:gd name="T11" fmla="*/ 2147483646 h 1303"/>
              <a:gd name="T12" fmla="*/ 2147483646 w 2682"/>
              <a:gd name="T13" fmla="*/ 2147483646 h 130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82" h="1303">
                <a:moveTo>
                  <a:pt x="0" y="0"/>
                </a:moveTo>
                <a:cubicBezTo>
                  <a:pt x="185" y="34"/>
                  <a:pt x="775" y="34"/>
                  <a:pt x="1109" y="196"/>
                </a:cubicBezTo>
                <a:cubicBezTo>
                  <a:pt x="1443" y="358"/>
                  <a:pt x="1747" y="792"/>
                  <a:pt x="2006" y="975"/>
                </a:cubicBezTo>
                <a:cubicBezTo>
                  <a:pt x="2265" y="1158"/>
                  <a:pt x="2682" y="1289"/>
                  <a:pt x="2666" y="1296"/>
                </a:cubicBezTo>
                <a:cubicBezTo>
                  <a:pt x="2650" y="1303"/>
                  <a:pt x="2170" y="1154"/>
                  <a:pt x="1911" y="1015"/>
                </a:cubicBezTo>
                <a:cubicBezTo>
                  <a:pt x="1652" y="876"/>
                  <a:pt x="1428" y="555"/>
                  <a:pt x="1111" y="460"/>
                </a:cubicBezTo>
                <a:cubicBezTo>
                  <a:pt x="794" y="365"/>
                  <a:pt x="238" y="449"/>
                  <a:pt x="9" y="446"/>
                </a:cubicBezTo>
              </a:path>
            </a:pathLst>
          </a:custGeom>
          <a:gradFill rotWithShape="1">
            <a:gsLst>
              <a:gs pos="0">
                <a:srgbClr val="FFFFFF">
                  <a:alpha val="14000"/>
                </a:srgbClr>
              </a:gs>
              <a:gs pos="100000">
                <a:srgbClr val="CACACA">
                  <a:alpha val="6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b="1">
              <a:solidFill>
                <a:srgbClr val="FFFFFF"/>
              </a:solidFill>
            </a:endParaRPr>
          </a:p>
        </p:txBody>
      </p:sp>
      <p:sp>
        <p:nvSpPr>
          <p:cNvPr id="5" name="Freeform 403"/>
          <p:cNvSpPr>
            <a:spLocks/>
          </p:cNvSpPr>
          <p:nvPr/>
        </p:nvSpPr>
        <p:spPr bwMode="hidden">
          <a:xfrm>
            <a:off x="-14817" y="0"/>
            <a:ext cx="6860117" cy="4338638"/>
          </a:xfrm>
          <a:custGeom>
            <a:avLst/>
            <a:gdLst>
              <a:gd name="T0" fmla="*/ 2147483646 w 3241"/>
              <a:gd name="T1" fmla="*/ 0 h 2733"/>
              <a:gd name="T2" fmla="*/ 2147483646 w 3241"/>
              <a:gd name="T3" fmla="*/ 2147483646 h 2733"/>
              <a:gd name="T4" fmla="*/ 2147483646 w 3241"/>
              <a:gd name="T5" fmla="*/ 2147483646 h 2733"/>
              <a:gd name="T6" fmla="*/ 2147483646 w 3241"/>
              <a:gd name="T7" fmla="*/ 2147483646 h 2733"/>
              <a:gd name="T8" fmla="*/ 2147483646 w 3241"/>
              <a:gd name="T9" fmla="*/ 2147483646 h 2733"/>
              <a:gd name="T10" fmla="*/ 2147483646 w 3241"/>
              <a:gd name="T11" fmla="*/ 2147483646 h 2733"/>
              <a:gd name="T12" fmla="*/ 0 w 3241"/>
              <a:gd name="T13" fmla="*/ 2147483646 h 27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41" h="2733">
                <a:moveTo>
                  <a:pt x="7" y="0"/>
                </a:moveTo>
                <a:cubicBezTo>
                  <a:pt x="265" y="141"/>
                  <a:pt x="1159" y="489"/>
                  <a:pt x="1552" y="847"/>
                </a:cubicBezTo>
                <a:cubicBezTo>
                  <a:pt x="1945" y="1205"/>
                  <a:pt x="2107" y="1845"/>
                  <a:pt x="2365" y="2148"/>
                </a:cubicBezTo>
                <a:cubicBezTo>
                  <a:pt x="2623" y="2451"/>
                  <a:pt x="3126" y="2648"/>
                  <a:pt x="3098" y="2664"/>
                </a:cubicBezTo>
                <a:cubicBezTo>
                  <a:pt x="3241" y="2733"/>
                  <a:pt x="2487" y="2487"/>
                  <a:pt x="2197" y="2247"/>
                </a:cubicBezTo>
                <a:cubicBezTo>
                  <a:pt x="1893" y="2018"/>
                  <a:pt x="1640" y="1512"/>
                  <a:pt x="1274" y="1288"/>
                </a:cubicBezTo>
                <a:cubicBezTo>
                  <a:pt x="927" y="1034"/>
                  <a:pt x="265" y="982"/>
                  <a:pt x="0" y="901"/>
                </a:cubicBezTo>
              </a:path>
            </a:pathLst>
          </a:custGeom>
          <a:gradFill rotWithShape="1">
            <a:gsLst>
              <a:gs pos="0">
                <a:srgbClr val="FFFFFF">
                  <a:alpha val="21001"/>
                </a:srgbClr>
              </a:gs>
              <a:gs pos="100000">
                <a:srgbClr val="CACACA">
                  <a:alpha val="6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b="1">
              <a:solidFill>
                <a:srgbClr val="FFFFFF"/>
              </a:solidFill>
            </a:endParaRPr>
          </a:p>
        </p:txBody>
      </p:sp>
      <p:sp>
        <p:nvSpPr>
          <p:cNvPr id="6" name="Freeform 404"/>
          <p:cNvSpPr>
            <a:spLocks/>
          </p:cNvSpPr>
          <p:nvPr/>
        </p:nvSpPr>
        <p:spPr bwMode="hidden">
          <a:xfrm>
            <a:off x="4775200" y="1"/>
            <a:ext cx="3363384" cy="4613275"/>
          </a:xfrm>
          <a:custGeom>
            <a:avLst/>
            <a:gdLst>
              <a:gd name="T0" fmla="*/ 0 w 1589"/>
              <a:gd name="T1" fmla="*/ 2147483646 h 2906"/>
              <a:gd name="T2" fmla="*/ 2147483646 w 1589"/>
              <a:gd name="T3" fmla="*/ 2147483646 h 2906"/>
              <a:gd name="T4" fmla="*/ 2147483646 w 1589"/>
              <a:gd name="T5" fmla="*/ 2147483646 h 2906"/>
              <a:gd name="T6" fmla="*/ 2147483646 w 1589"/>
              <a:gd name="T7" fmla="*/ 2147483646 h 2906"/>
              <a:gd name="T8" fmla="*/ 2147483646 w 1589"/>
              <a:gd name="T9" fmla="*/ 2147483646 h 2906"/>
              <a:gd name="T10" fmla="*/ 2147483646 w 1589"/>
              <a:gd name="T11" fmla="*/ 2147483646 h 2906"/>
              <a:gd name="T12" fmla="*/ 2147483646 w 1589"/>
              <a:gd name="T13" fmla="*/ 0 h 29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89" h="2906">
                <a:moveTo>
                  <a:pt x="0" y="12"/>
                </a:moveTo>
                <a:cubicBezTo>
                  <a:pt x="160" y="181"/>
                  <a:pt x="767" y="660"/>
                  <a:pt x="959" y="1027"/>
                </a:cubicBezTo>
                <a:cubicBezTo>
                  <a:pt x="1151" y="1394"/>
                  <a:pt x="1048" y="1903"/>
                  <a:pt x="1153" y="2216"/>
                </a:cubicBezTo>
                <a:cubicBezTo>
                  <a:pt x="1258" y="2529"/>
                  <a:pt x="1564" y="2906"/>
                  <a:pt x="1589" y="2905"/>
                </a:cubicBezTo>
                <a:cubicBezTo>
                  <a:pt x="1554" y="2859"/>
                  <a:pt x="1334" y="2527"/>
                  <a:pt x="1302" y="2209"/>
                </a:cubicBezTo>
                <a:cubicBezTo>
                  <a:pt x="1270" y="1891"/>
                  <a:pt x="1470" y="1362"/>
                  <a:pt x="1399" y="994"/>
                </a:cubicBezTo>
                <a:cubicBezTo>
                  <a:pt x="1328" y="626"/>
                  <a:pt x="985" y="207"/>
                  <a:pt x="876" y="0"/>
                </a:cubicBezTo>
              </a:path>
            </a:pathLst>
          </a:custGeom>
          <a:gradFill rotWithShape="1">
            <a:gsLst>
              <a:gs pos="0">
                <a:srgbClr val="FFFFFF">
                  <a:alpha val="14000"/>
                </a:srgbClr>
              </a:gs>
              <a:gs pos="100000">
                <a:srgbClr val="CACACA">
                  <a:alpha val="6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b="1">
              <a:solidFill>
                <a:srgbClr val="FFFFFF"/>
              </a:solidFill>
            </a:endParaRPr>
          </a:p>
        </p:txBody>
      </p:sp>
      <p:sp>
        <p:nvSpPr>
          <p:cNvPr id="7" name="Freeform 405"/>
          <p:cNvSpPr>
            <a:spLocks/>
          </p:cNvSpPr>
          <p:nvPr/>
        </p:nvSpPr>
        <p:spPr bwMode="hidden">
          <a:xfrm>
            <a:off x="8392584" y="1366839"/>
            <a:ext cx="3799416" cy="3324225"/>
          </a:xfrm>
          <a:custGeom>
            <a:avLst/>
            <a:gdLst>
              <a:gd name="T0" fmla="*/ 2147483646 w 1795"/>
              <a:gd name="T1" fmla="*/ 0 h 2094"/>
              <a:gd name="T2" fmla="*/ 2147483646 w 1795"/>
              <a:gd name="T3" fmla="*/ 2147483646 h 2094"/>
              <a:gd name="T4" fmla="*/ 2147483646 w 1795"/>
              <a:gd name="T5" fmla="*/ 2147483646 h 2094"/>
              <a:gd name="T6" fmla="*/ 2147483646 w 1795"/>
              <a:gd name="T7" fmla="*/ 2147483646 h 2094"/>
              <a:gd name="T8" fmla="*/ 2147483646 w 1795"/>
              <a:gd name="T9" fmla="*/ 2147483646 h 2094"/>
              <a:gd name="T10" fmla="*/ 2147483646 w 1795"/>
              <a:gd name="T11" fmla="*/ 2147483646 h 20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795" h="2094">
                <a:moveTo>
                  <a:pt x="1788" y="0"/>
                </a:moveTo>
                <a:lnTo>
                  <a:pt x="1795" y="1185"/>
                </a:lnTo>
                <a:cubicBezTo>
                  <a:pt x="1504" y="1538"/>
                  <a:pt x="746" y="1250"/>
                  <a:pt x="453" y="1409"/>
                </a:cubicBezTo>
                <a:cubicBezTo>
                  <a:pt x="156" y="1558"/>
                  <a:pt x="13" y="2094"/>
                  <a:pt x="13" y="2080"/>
                </a:cubicBezTo>
                <a:cubicBezTo>
                  <a:pt x="13" y="2066"/>
                  <a:pt x="0" y="1389"/>
                  <a:pt x="501" y="1145"/>
                </a:cubicBezTo>
                <a:cubicBezTo>
                  <a:pt x="1002" y="901"/>
                  <a:pt x="1619" y="860"/>
                  <a:pt x="1781" y="13"/>
                </a:cubicBezTo>
              </a:path>
            </a:pathLst>
          </a:custGeom>
          <a:gradFill rotWithShape="1">
            <a:gsLst>
              <a:gs pos="0">
                <a:srgbClr val="FFFFFF">
                  <a:alpha val="14000"/>
                </a:srgbClr>
              </a:gs>
              <a:gs pos="100000">
                <a:srgbClr val="CACACA">
                  <a:alpha val="6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b="1">
              <a:solidFill>
                <a:srgbClr val="FFFFFF"/>
              </a:solidFill>
            </a:endParaRPr>
          </a:p>
        </p:txBody>
      </p:sp>
      <p:sp>
        <p:nvSpPr>
          <p:cNvPr id="8" name="Freeform 407"/>
          <p:cNvSpPr>
            <a:spLocks/>
          </p:cNvSpPr>
          <p:nvPr/>
        </p:nvSpPr>
        <p:spPr bwMode="hidden">
          <a:xfrm>
            <a:off x="7416800" y="-22225"/>
            <a:ext cx="4387851" cy="4702175"/>
          </a:xfrm>
          <a:custGeom>
            <a:avLst/>
            <a:gdLst>
              <a:gd name="T0" fmla="*/ 0 w 2073"/>
              <a:gd name="T1" fmla="*/ 2147483646 h 2962"/>
              <a:gd name="T2" fmla="*/ 2147483646 w 2073"/>
              <a:gd name="T3" fmla="*/ 2147483646 h 2962"/>
              <a:gd name="T4" fmla="*/ 2147483646 w 2073"/>
              <a:gd name="T5" fmla="*/ 2147483646 h 2962"/>
              <a:gd name="T6" fmla="*/ 2147483646 w 2073"/>
              <a:gd name="T7" fmla="*/ 2147483646 h 2962"/>
              <a:gd name="T8" fmla="*/ 2147483646 w 2073"/>
              <a:gd name="T9" fmla="*/ 2147483646 h 2962"/>
              <a:gd name="T10" fmla="*/ 2147483646 w 2073"/>
              <a:gd name="T11" fmla="*/ 2147483646 h 2962"/>
              <a:gd name="T12" fmla="*/ 2147483646 w 2073"/>
              <a:gd name="T13" fmla="*/ 2147483646 h 2962"/>
              <a:gd name="T14" fmla="*/ 2147483646 w 2073"/>
              <a:gd name="T15" fmla="*/ 0 h 29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073" h="2962">
                <a:moveTo>
                  <a:pt x="0" y="8"/>
                </a:moveTo>
                <a:cubicBezTo>
                  <a:pt x="65" y="173"/>
                  <a:pt x="358" y="640"/>
                  <a:pt x="392" y="997"/>
                </a:cubicBezTo>
                <a:cubicBezTo>
                  <a:pt x="426" y="1354"/>
                  <a:pt x="202" y="1823"/>
                  <a:pt x="203" y="2149"/>
                </a:cubicBezTo>
                <a:cubicBezTo>
                  <a:pt x="204" y="2475"/>
                  <a:pt x="347" y="2962"/>
                  <a:pt x="399" y="2955"/>
                </a:cubicBezTo>
                <a:cubicBezTo>
                  <a:pt x="399" y="2962"/>
                  <a:pt x="389" y="2371"/>
                  <a:pt x="514" y="2108"/>
                </a:cubicBezTo>
                <a:cubicBezTo>
                  <a:pt x="660" y="1851"/>
                  <a:pt x="901" y="1728"/>
                  <a:pt x="1273" y="1410"/>
                </a:cubicBezTo>
                <a:cubicBezTo>
                  <a:pt x="1645" y="1092"/>
                  <a:pt x="1750" y="974"/>
                  <a:pt x="1883" y="739"/>
                </a:cubicBezTo>
                <a:cubicBezTo>
                  <a:pt x="2016" y="504"/>
                  <a:pt x="2034" y="154"/>
                  <a:pt x="2073" y="0"/>
                </a:cubicBezTo>
              </a:path>
            </a:pathLst>
          </a:custGeom>
          <a:gradFill rotWithShape="1">
            <a:gsLst>
              <a:gs pos="0">
                <a:srgbClr val="FFFFFF">
                  <a:alpha val="17000"/>
                </a:srgbClr>
              </a:gs>
              <a:gs pos="100000">
                <a:srgbClr val="CACACA">
                  <a:alpha val="6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800" b="1">
              <a:solidFill>
                <a:srgbClr val="FFFFFF"/>
              </a:solidFill>
            </a:endParaRPr>
          </a:p>
        </p:txBody>
      </p:sp>
      <p:pic>
        <p:nvPicPr>
          <p:cNvPr id="9" name="Picture 412" descr="dr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007534" y="3644901"/>
            <a:ext cx="36957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11" descr="water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>
            <a:off x="1007534" y="3933825"/>
            <a:ext cx="3551767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21" name="Rectangle 249"/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1102784" y="1484314"/>
            <a:ext cx="10363200" cy="1470025"/>
          </a:xfrm>
          <a:effectLst>
            <a:outerShdw dist="35921" dir="2700000" algn="ctr" rotWithShape="0">
              <a:schemeClr val="bg2">
                <a:alpha val="10001"/>
              </a:schemeClr>
            </a:outerShdw>
          </a:effectLst>
        </p:spPr>
        <p:txBody>
          <a:bodyPr/>
          <a:lstStyle>
            <a:lvl1pPr algn="ctr">
              <a:defRPr sz="40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3322" name="Rectangle 250"/>
          <p:cNvSpPr>
            <a:spLocks noGrp="1" noChangeArrowheads="1"/>
          </p:cNvSpPr>
          <p:nvPr>
            <p:ph type="subTitle" sz="quarter" idx="1"/>
          </p:nvPr>
        </p:nvSpPr>
        <p:spPr bwMode="gray">
          <a:xfrm>
            <a:off x="1775884" y="3068638"/>
            <a:ext cx="8534400" cy="533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 typeface="Arial" charset="0"/>
              <a:buNone/>
              <a:defRPr sz="2000"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0"/>
          </p:nvPr>
        </p:nvSpPr>
        <p:spPr bwMode="gray">
          <a:xfrm>
            <a:off x="239184" y="6524626"/>
            <a:ext cx="2844800" cy="244475"/>
          </a:xfrm>
        </p:spPr>
        <p:txBody>
          <a:bodyPr/>
          <a:lstStyle>
            <a:lvl1pPr>
              <a:defRPr sz="1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01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4BA50-82DC-4A8C-BBF9-5AC3E0EA45E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8166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46540-21BC-4F18-A696-BDECC82DECF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581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38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3848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940CC8-C01F-4CAC-BF8C-90DAF70BD20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2983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C6C00-E29E-456E-BE3C-F2C78536CD9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4364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2228ED-26B2-4964-A276-EE527B44E5B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8568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2F55D-0E7A-4E27-A403-7D0D3139D6C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82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2138CC-06E9-4659-AEF0-A20226A1EB4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6248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55F451-65BC-426D-834D-A89C4B6CFE8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8100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37093-D492-441E-BF1E-59BAC9D0EDB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8746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102FD-0B05-4B01-8E28-9B9AF9FFF6E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413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152400"/>
            <a:ext cx="2743200" cy="6096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52400"/>
            <a:ext cx="8026400" cy="6096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18C9D-5AFF-4A94-88F1-AB3AC7B25CA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896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29F6A1-EEEA-4232-B341-63D952EA5EA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508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347DDB-EDCC-41EE-B99B-BDF00E8A83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756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931D58-DF05-4C6C-89E2-9FA18BF86E4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544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DAA47E-DC12-459C-8D1C-C5996AD736B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045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D8EC0-EDA4-4C8A-9367-42D11DAC73F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627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E3492-AD4C-4306-9801-381F8D1BFE8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28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28752" y="304800"/>
            <a:ext cx="10153649" cy="1106488"/>
            <a:chOff x="675" y="192"/>
            <a:chExt cx="4797" cy="697"/>
          </a:xfrm>
        </p:grpSpPr>
        <p:sp>
          <p:nvSpPr>
            <p:cNvPr id="94211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4212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4213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4214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4215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421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421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421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1B9D2A-56EF-49C8-81F1-989B1ED2D12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88874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428752" y="304800"/>
            <a:ext cx="10153649" cy="1106488"/>
            <a:chOff x="675" y="192"/>
            <a:chExt cx="4797" cy="697"/>
          </a:xfrm>
        </p:grpSpPr>
        <p:sp>
          <p:nvSpPr>
            <p:cNvPr id="94211" name="Oval 3"/>
            <p:cNvSpPr>
              <a:spLocks noChangeArrowheads="1"/>
            </p:cNvSpPr>
            <p:nvPr/>
          </p:nvSpPr>
          <p:spPr bwMode="hidden"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4212" name="Oval 4"/>
            <p:cNvSpPr>
              <a:spLocks noChangeArrowheads="1"/>
            </p:cNvSpPr>
            <p:nvPr/>
          </p:nvSpPr>
          <p:spPr bwMode="hidden"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4213" name="Oval 5"/>
            <p:cNvSpPr>
              <a:spLocks noChangeArrowheads="1"/>
            </p:cNvSpPr>
            <p:nvPr/>
          </p:nvSpPr>
          <p:spPr bwMode="hidden"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4214" name="Oval 6"/>
            <p:cNvSpPr>
              <a:spLocks noChangeArrowheads="1"/>
            </p:cNvSpPr>
            <p:nvPr/>
          </p:nvSpPr>
          <p:spPr bwMode="hidden">
            <a:xfrm flipH="1">
              <a:off x="3984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4215" name="Oval 7"/>
            <p:cNvSpPr>
              <a:spLocks noChangeArrowheads="1"/>
            </p:cNvSpPr>
            <p:nvPr/>
          </p:nvSpPr>
          <p:spPr bwMode="hidden">
            <a:xfrm flipH="1">
              <a:off x="1486" y="192"/>
              <a:ext cx="695" cy="696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4217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4218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4219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1B9D2A-56EF-49C8-81F1-989B1ED2D12A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031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504173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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7451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black">
          <a:xfrm>
            <a:off x="3149600" y="6457951"/>
            <a:ext cx="284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black">
          <a:xfrm>
            <a:off x="609600" y="6461126"/>
            <a:ext cx="2336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black">
          <a:xfrm>
            <a:off x="6197600" y="6477000"/>
            <a:ext cx="1828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1885A2-195D-4214-9BEC-F18495A7EEE1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609600" y="1524000"/>
            <a:ext cx="109728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609600" y="152400"/>
            <a:ext cx="10363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31" name="AutoShape 215"/>
          <p:cNvSpPr>
            <a:spLocks noChangeArrowheads="1"/>
          </p:cNvSpPr>
          <p:nvPr userDrawn="1"/>
        </p:nvSpPr>
        <p:spPr bwMode="auto">
          <a:xfrm>
            <a:off x="239185" y="115888"/>
            <a:ext cx="11713633" cy="6553200"/>
          </a:xfrm>
          <a:prstGeom prst="roundRect">
            <a:avLst>
              <a:gd name="adj" fmla="val 3986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sz="1800" smtClean="0">
              <a:solidFill>
                <a:srgbClr val="FFFFFF"/>
              </a:solidFill>
            </a:endParaRPr>
          </a:p>
        </p:txBody>
      </p:sp>
      <p:pic>
        <p:nvPicPr>
          <p:cNvPr id="1032" name="Picture 216" descr="wate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9" t="16374" b="27486"/>
          <a:stretch>
            <a:fillRect/>
          </a:stretch>
        </p:blipFill>
        <p:spPr bwMode="gray">
          <a:xfrm>
            <a:off x="143934" y="0"/>
            <a:ext cx="182456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222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 b="1">
          <a:solidFill>
            <a:srgbClr val="FFFFFF"/>
          </a:solidFill>
          <a:effectLst>
            <a:outerShdw blurRad="38100" dist="38100" dir="2700000" algn="tl">
              <a:srgbClr val="000000"/>
            </a:outerShdw>
          </a:effectLst>
          <a:latin typeface="Tw Cen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●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●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Arial" panose="020B0604020202020204" pitchFamily="34" charset="0"/>
        <a:buChar char="●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Arial" panose="020B0604020202020204" pitchFamily="34" charset="0"/>
        <a:buChar char="●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●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●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●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●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jpeg"/><Relationship Id="rId5" Type="http://schemas.openxmlformats.org/officeDocument/2006/relationships/image" Target="../media/image14.jp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955344"/>
            <a:ext cx="10363200" cy="1933575"/>
          </a:xfrm>
        </p:spPr>
        <p:txBody>
          <a:bodyPr/>
          <a:lstStyle/>
          <a:p>
            <a:pPr algn="ctr"/>
            <a: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ambria" panose="02040503050406030204" pitchFamily="18" charset="0"/>
              </a:rPr>
              <a:t>Загрязнение воздуха</a:t>
            </a:r>
            <a:b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ambria" panose="02040503050406030204" pitchFamily="18" charset="0"/>
              </a:rPr>
            </a:br>
            <a:r>
              <a:rPr lang="ru-RU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ambria" panose="02040503050406030204" pitchFamily="18" charset="0"/>
              </a:rPr>
              <a:t>в селе</a:t>
            </a:r>
            <a:endParaRPr lang="ru-RU" sz="7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34770" y="4992806"/>
            <a:ext cx="8534400" cy="1752600"/>
          </a:xfrm>
        </p:spPr>
        <p:txBody>
          <a:bodyPr/>
          <a:lstStyle/>
          <a:p>
            <a:r>
              <a:rPr lang="ru-RU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Исследовательская работа</a:t>
            </a:r>
            <a:br>
              <a:rPr lang="ru-RU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ru-RU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ученика 2 класса</a:t>
            </a:r>
            <a:br>
              <a:rPr lang="ru-RU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ru-RU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Бондаря Андрея</a:t>
            </a:r>
            <a:endParaRPr lang="ru-RU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5774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125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1125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125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125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Выводы: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393" y="997527"/>
            <a:ext cx="7442643" cy="448887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разобрался, что загрязняет воздух;</a:t>
            </a:r>
          </a:p>
          <a:p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Предположил, что воздух загрязняют выхлопные газы машин;</a:t>
            </a:r>
          </a:p>
          <a:p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Мое предположение верно.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29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164"/>
            <a:ext cx="12192000" cy="68791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8036" y="343911"/>
            <a:ext cx="10972800" cy="1143000"/>
          </a:xfrm>
        </p:spPr>
        <p:txBody>
          <a:bodyPr/>
          <a:lstStyle/>
          <a:p>
            <a:pPr algn="ctr"/>
            <a:r>
              <a:rPr lang="ru-RU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Источники загрязнения воздуха в селе:</a:t>
            </a:r>
            <a:endParaRPr lang="ru-RU" i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182" y="1752601"/>
            <a:ext cx="10972800" cy="4530725"/>
          </a:xfrm>
        </p:spPr>
        <p:txBody>
          <a:bodyPr/>
          <a:lstStyle/>
          <a:p>
            <a:pPr marL="0" indent="0">
              <a:buClr>
                <a:srgbClr val="FF0000"/>
              </a:buClr>
              <a:buNone/>
            </a:pPr>
            <a:r>
              <a:rPr lang="ru-RU" u="sng" dirty="0" smtClean="0">
                <a:solidFill>
                  <a:srgbClr val="FF0000"/>
                </a:solidFill>
              </a:rPr>
              <a:t>Дымоход</a:t>
            </a:r>
            <a:r>
              <a:rPr lang="ru-RU" dirty="0" smtClean="0"/>
              <a:t>            </a:t>
            </a:r>
            <a:r>
              <a:rPr lang="ru-RU" u="sng" dirty="0" smtClean="0">
                <a:solidFill>
                  <a:srgbClr val="FF0000"/>
                </a:solidFill>
              </a:rPr>
              <a:t>Сжигание мусора</a:t>
            </a:r>
            <a:r>
              <a:rPr lang="ru-RU" dirty="0" smtClean="0"/>
              <a:t>          </a:t>
            </a:r>
            <a:r>
              <a:rPr lang="ru-RU" u="sng" dirty="0" smtClean="0">
                <a:solidFill>
                  <a:srgbClr val="FF0000"/>
                </a:solidFill>
              </a:rPr>
              <a:t>Выхлопные </a:t>
            </a:r>
            <a:r>
              <a:rPr lang="ru-RU" u="sng" dirty="0">
                <a:solidFill>
                  <a:srgbClr val="FF0000"/>
                </a:solidFill>
              </a:rPr>
              <a:t>газы</a:t>
            </a:r>
          </a:p>
          <a:p>
            <a:pPr marL="0" indent="0">
              <a:buClr>
                <a:srgbClr val="FF0000"/>
              </a:buClr>
              <a:buNone/>
            </a:pPr>
            <a:endParaRPr lang="ru-RU" dirty="0"/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endParaRPr lang="ru-RU" dirty="0" smtClean="0"/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endParaRPr lang="ru-RU" dirty="0"/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endParaRPr lang="ru-RU" dirty="0" smtClean="0"/>
          </a:p>
          <a:p>
            <a:pPr>
              <a:buClr>
                <a:srgbClr val="FF0000"/>
              </a:buClr>
              <a:buFont typeface="Wingdings" pitchFamily="2" charset="2"/>
              <a:buChar char="v"/>
            </a:pPr>
            <a:endParaRPr lang="ru-RU" dirty="0"/>
          </a:p>
          <a:p>
            <a:pPr marL="0" indent="0">
              <a:buClr>
                <a:srgbClr val="FF0000"/>
              </a:buClr>
              <a:buNone/>
            </a:pPr>
            <a:endParaRPr lang="ru-RU" dirty="0" smtClean="0"/>
          </a:p>
          <a:p>
            <a:pPr marL="0" indent="0">
              <a:buClr>
                <a:srgbClr val="FF0000"/>
              </a:buClr>
              <a:buNone/>
            </a:pPr>
            <a:endParaRPr lang="ru-RU" dirty="0"/>
          </a:p>
          <a:p>
            <a:pPr marL="0" indent="0">
              <a:buClr>
                <a:srgbClr val="FF0000"/>
              </a:buClr>
              <a:buNone/>
            </a:pP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05" y="2341419"/>
            <a:ext cx="2814695" cy="37684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979" y="2341419"/>
            <a:ext cx="3484037" cy="23193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529" y="2341419"/>
            <a:ext cx="3773632" cy="21210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7833529" y="4541120"/>
            <a:ext cx="3845853" cy="208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08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7772400" cy="3563938"/>
          </a:xfrm>
        </p:spPr>
        <p:txBody>
          <a:bodyPr/>
          <a:lstStyle/>
          <a:p>
            <a:pPr marL="365760" indent="-256032" algn="ctr" eaLnBrk="1" fontAlgn="auto" hangingPunct="1">
              <a:spcBef>
                <a:spcPts val="400"/>
              </a:spcBef>
              <a:spcAft>
                <a:spcPts val="0"/>
              </a:spcAft>
              <a:defRPr/>
            </a:pPr>
            <a:r>
              <a:rPr lang="ru-RU" sz="2800" b="0" u="sng" kern="1200" dirty="0" smtClean="0">
                <a:solidFill>
                  <a:srgbClr val="FF0000"/>
                </a:solidFill>
                <a:effectLst/>
                <a:latin typeface="Lucida Sans Unicode"/>
                <a:ea typeface="+mn-ea"/>
                <a:cs typeface="+mn-cs"/>
              </a:rPr>
              <a:t>А что можем сделать мы?</a:t>
            </a:r>
            <a:r>
              <a:rPr lang="ru-RU" sz="2800" b="0" kern="1200" dirty="0" smtClean="0">
                <a:solidFill>
                  <a:prstClr val="black"/>
                </a:solidFill>
                <a:effectLst/>
                <a:latin typeface="Lucida Sans Unicode"/>
                <a:ea typeface="+mn-ea"/>
                <a:cs typeface="+mn-cs"/>
              </a:rPr>
              <a:t/>
            </a:r>
            <a:br>
              <a:rPr lang="ru-RU" sz="2800" b="0" kern="1200" dirty="0" smtClean="0">
                <a:solidFill>
                  <a:prstClr val="black"/>
                </a:solidFill>
                <a:effectLst/>
                <a:latin typeface="Lucida Sans Unicode"/>
                <a:ea typeface="+mn-ea"/>
                <a:cs typeface="+mn-cs"/>
              </a:rPr>
            </a:br>
            <a:r>
              <a:rPr lang="ru-RU" sz="2800" b="0" kern="1200" dirty="0" smtClean="0">
                <a:solidFill>
                  <a:prstClr val="black"/>
                </a:solidFill>
                <a:effectLst/>
                <a:latin typeface="Lucida Sans Unicode"/>
                <a:ea typeface="+mn-ea"/>
                <a:cs typeface="+mn-cs"/>
              </a:rPr>
              <a:t>Давайте </a:t>
            </a:r>
            <a:r>
              <a:rPr lang="ru-RU" sz="2800" b="0" kern="1200" dirty="0">
                <a:solidFill>
                  <a:prstClr val="black"/>
                </a:solidFill>
                <a:effectLst/>
                <a:latin typeface="Lucida Sans Unicode"/>
                <a:ea typeface="+mn-ea"/>
                <a:cs typeface="+mn-cs"/>
              </a:rPr>
              <a:t>же стараться жить так, чтобы земля вокруг нас оставалась щедрой и прекрасной, чтобы журчали на ней чистые ручьи, цвели цветы, пели птицы.</a:t>
            </a:r>
            <a:br>
              <a:rPr lang="ru-RU" sz="2800" b="0" kern="1200" dirty="0">
                <a:solidFill>
                  <a:prstClr val="black"/>
                </a:solidFill>
                <a:effectLst/>
                <a:latin typeface="Lucida Sans Unicode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1677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6" y="2589357"/>
            <a:ext cx="6594475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30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00" y="0"/>
            <a:ext cx="12201099" cy="6858000"/>
          </a:xfrm>
          <a:prstGeom prst="rect">
            <a:avLst/>
          </a:prstGeom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0"/>
            <a:ext cx="10058400" cy="1722438"/>
          </a:xfrm>
        </p:spPr>
        <p:txBody>
          <a:bodyPr/>
          <a:lstStyle/>
          <a:p>
            <a:pPr eaLnBrk="1" hangingPunct="1"/>
            <a:r>
              <a:rPr lang="ru-RU" sz="6600" dirty="0" smtClean="0"/>
              <a:t>Загрязнение воздуха</a:t>
            </a:r>
          </a:p>
        </p:txBody>
      </p:sp>
      <p:pic>
        <p:nvPicPr>
          <p:cNvPr id="9219" name="Picture 4" descr="awtо (313)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0501" y="1364777"/>
            <a:ext cx="10372299" cy="5493224"/>
          </a:xfrm>
          <a:noFill/>
        </p:spPr>
      </p:pic>
    </p:spTree>
    <p:extLst>
      <p:ext uri="{BB962C8B-B14F-4D97-AF65-F5344CB8AC3E}">
        <p14:creationId xmlns:p14="http://schemas.microsoft.com/office/powerpoint/2010/main" val="399391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5817"/>
          </a:xfrm>
          <a:prstGeom prst="rect">
            <a:avLst/>
          </a:prstGeom>
        </p:spPr>
      </p:pic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2776" y="285750"/>
            <a:ext cx="8785225" cy="32908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Автомобили на сегодняшний день в 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Украине-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главная причина загрязнения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воздуха.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Сейчас в мире их насчитывается более полумиллиарда. </a:t>
            </a:r>
            <a:r>
              <a:rPr lang="ru-RU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Выбросы от </a:t>
            </a:r>
            <a:r>
              <a:rPr lang="ru-RU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автомобилей </a:t>
            </a:r>
            <a:r>
              <a:rPr lang="ru-RU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особенно </a:t>
            </a:r>
            <a:r>
              <a:rPr lang="ru-RU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опасны. </a:t>
            </a:r>
            <a:endParaRPr lang="ru-RU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400" dirty="0">
              <a:solidFill>
                <a:srgbClr val="000000"/>
              </a:solidFill>
            </a:endParaRPr>
          </a:p>
        </p:txBody>
      </p:sp>
      <p:pic>
        <p:nvPicPr>
          <p:cNvPr id="10243" name="Picture 2" descr="C:\Documents and Settings\Admin\Рабочий стол\27_1469_3574-ma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3000376"/>
            <a:ext cx="4500563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" descr="C:\Documents and Settings\Admin\Рабочий стол\image36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3000376"/>
            <a:ext cx="4500562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907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1282" y="1521681"/>
            <a:ext cx="5856136" cy="40432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0"/>
            <a:ext cx="11925300" cy="68580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8681602" y="2943225"/>
            <a:ext cx="1328738" cy="485775"/>
          </a:xfrm>
          <a:prstGeom prst="ellipse">
            <a:avLst/>
          </a:prstGeom>
          <a:solidFill>
            <a:srgbClr val="F1EBDB"/>
          </a:solidFill>
          <a:ln>
            <a:solidFill>
              <a:srgbClr val="F1EBDB"/>
            </a:solidFill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623262" y="2351782"/>
            <a:ext cx="14454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>
                <a:cs typeface="Aharoni" panose="02010803020104030203" pitchFamily="2" charset="-79"/>
              </a:rPr>
              <a:t>селе</a:t>
            </a:r>
            <a:endParaRPr lang="ru-RU" sz="3200" b="1" dirty="0"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633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58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Стакан с чистой водой оставил у дороги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фото  для\Копия IMG-3f4b8e5759cc7a0fbc4865291785b67b-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18" y="1260764"/>
            <a:ext cx="4156364" cy="5403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фото  для\Копия IMG-684736800740063f9d967252b623fde0-V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635" y="1260764"/>
            <a:ext cx="4142509" cy="5389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3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6" y="0"/>
            <a:ext cx="12194406" cy="68673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     Второй стакан с чистой водой оставил в конце огорода  далеко от дороги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фото  для\IMG-0ab181eae65a446bb7ffa435b39253a3-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27" y="1524000"/>
            <a:ext cx="3856272" cy="514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фото  для\IMG-8baea3fdf2914cbe097351f0ee3462cc-V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491" y="1537854"/>
            <a:ext cx="3760734" cy="509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88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581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745" y="0"/>
            <a:ext cx="10972800" cy="1143000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Анализ полученных результатов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092" y="1080655"/>
            <a:ext cx="6192982" cy="5050271"/>
          </a:xfrm>
        </p:spPr>
        <p:txBody>
          <a:bodyPr/>
          <a:lstStyle/>
          <a:p>
            <a:pPr>
              <a:buClr>
                <a:srgbClr val="7030A0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Полученные результаты показывают , что воздух наиболее загрязнён возле дороги и в меньшей степени воздух загрязнён во дворе. </a:t>
            </a:r>
          </a:p>
          <a:p>
            <a:pPr>
              <a:buClr>
                <a:srgbClr val="7030A0"/>
              </a:buClr>
              <a:buFont typeface="Wingdings" pitchFamily="2" charset="2"/>
              <a:buChar char="q"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чистый воздух в районе леса.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F:\фото  для\IMG-c88865db1721032f1b0d98fd5bc984a5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911" y="1039093"/>
            <a:ext cx="4322616" cy="567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42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581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10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656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400" b="1" dirty="0" err="1" smtClean="0">
                <a:solidFill>
                  <a:srgbClr val="FF0000"/>
                </a:solidFill>
              </a:rPr>
              <a:t>Чтоб</a:t>
            </a:r>
            <a:r>
              <a:rPr lang="ru-RU" sz="4400" b="1" dirty="0" smtClean="0">
                <a:solidFill>
                  <a:srgbClr val="FF0000"/>
                </a:solidFill>
              </a:rPr>
              <a:t>ы снизить уровень </a:t>
            </a:r>
            <a:r>
              <a:rPr lang="ru-RU" sz="4400" b="1" dirty="0" err="1" smtClean="0">
                <a:solidFill>
                  <a:srgbClr val="FF0000"/>
                </a:solidFill>
              </a:rPr>
              <a:t>загрязненения</a:t>
            </a:r>
            <a:r>
              <a:rPr lang="ru-RU" sz="4400" b="1" dirty="0" smtClean="0">
                <a:solidFill>
                  <a:srgbClr val="FF0000"/>
                </a:solidFill>
              </a:rPr>
              <a:t> воздуха необходимо: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568163"/>
            <a:ext cx="10972800" cy="4530725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добиваться , чтобы машины с работающим двигателем не стояли рядом с жилыми домами , особенно зимой;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очищать село от лишнего песка и мусора ,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при </a:t>
            </a: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ветре загрязняющие частицы не попадали в воздух;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надо озеленять село , так  как растения поглощают углекислый газ и выделяют кислород.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8494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дяные знаки">
  <a:themeElements>
    <a:clrScheme name="Водяные зна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Водяные знак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одяные зна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Водяные знаки">
  <a:themeElements>
    <a:clrScheme name="Водяные зна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4C4D6"/>
      </a:accent6>
      <a:hlink>
        <a:srgbClr val="6767FF"/>
      </a:hlink>
      <a:folHlink>
        <a:srgbClr val="9933FF"/>
      </a:folHlink>
    </a:clrScheme>
    <a:fontScheme name="Водяные знак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одяные зна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4C4D6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2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9D9A1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3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2"/>
        </a:accent5>
        <a:accent6>
          <a:srgbClr val="BDCBBA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одяные знаки 4">
        <a:dk1>
          <a:srgbClr val="333300"/>
        </a:dk1>
        <a:lt1>
          <a:srgbClr val="FFFFCC"/>
        </a:lt1>
        <a:dk2>
          <a:srgbClr val="336600"/>
        </a:dk2>
        <a:lt2>
          <a:srgbClr val="FFFFCC"/>
        </a:lt2>
        <a:accent1>
          <a:srgbClr val="99CC00"/>
        </a:accent1>
        <a:accent2>
          <a:srgbClr val="669900"/>
        </a:accent2>
        <a:accent3>
          <a:srgbClr val="ADB8AA"/>
        </a:accent3>
        <a:accent4>
          <a:srgbClr val="DADAAE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5">
        <a:dk1>
          <a:srgbClr val="424458"/>
        </a:dk1>
        <a:lt1>
          <a:srgbClr val="FFFFFF"/>
        </a:lt1>
        <a:dk2>
          <a:srgbClr val="004A48"/>
        </a:dk2>
        <a:lt2>
          <a:srgbClr val="FFFFFF"/>
        </a:lt2>
        <a:accent1>
          <a:srgbClr val="83B200"/>
        </a:accent1>
        <a:accent2>
          <a:srgbClr val="006260"/>
        </a:accent2>
        <a:accent3>
          <a:srgbClr val="AAB1B1"/>
        </a:accent3>
        <a:accent4>
          <a:srgbClr val="DADADA"/>
        </a:accent4>
        <a:accent5>
          <a:srgbClr val="C1D5AA"/>
        </a:accent5>
        <a:accent6>
          <a:srgbClr val="005856"/>
        </a:accent6>
        <a:hlink>
          <a:srgbClr val="6666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6">
        <a:dk1>
          <a:srgbClr val="000000"/>
        </a:dk1>
        <a:lt1>
          <a:srgbClr val="FFFFFF"/>
        </a:lt1>
        <a:dk2>
          <a:srgbClr val="1C2046"/>
        </a:dk2>
        <a:lt2>
          <a:srgbClr val="FFFFFF"/>
        </a:lt2>
        <a:accent1>
          <a:srgbClr val="00CCFF"/>
        </a:accent1>
        <a:accent2>
          <a:srgbClr val="2D226E"/>
        </a:accent2>
        <a:accent3>
          <a:srgbClr val="ABABB0"/>
        </a:accent3>
        <a:accent4>
          <a:srgbClr val="DADADA"/>
        </a:accent4>
        <a:accent5>
          <a:srgbClr val="AAE2FF"/>
        </a:accent5>
        <a:accent6>
          <a:srgbClr val="281E63"/>
        </a:accent6>
        <a:hlink>
          <a:srgbClr val="666699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7">
        <a:dk1>
          <a:srgbClr val="424458"/>
        </a:dk1>
        <a:lt1>
          <a:srgbClr val="FFFFFF"/>
        </a:lt1>
        <a:dk2>
          <a:srgbClr val="000066"/>
        </a:dk2>
        <a:lt2>
          <a:srgbClr val="FFFFFF"/>
        </a:lt2>
        <a:accent1>
          <a:srgbClr val="6666FF"/>
        </a:accent1>
        <a:accent2>
          <a:srgbClr val="333399"/>
        </a:accent2>
        <a:accent3>
          <a:srgbClr val="AAAAB8"/>
        </a:accent3>
        <a:accent4>
          <a:srgbClr val="DADADA"/>
        </a:accent4>
        <a:accent5>
          <a:srgbClr val="B8B8FF"/>
        </a:accent5>
        <a:accent6>
          <a:srgbClr val="2D2D8A"/>
        </a:accent6>
        <a:hlink>
          <a:srgbClr val="FF99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8">
        <a:dk1>
          <a:srgbClr val="1C1C1C"/>
        </a:dk1>
        <a:lt1>
          <a:srgbClr val="FFFFCC"/>
        </a:lt1>
        <a:dk2>
          <a:srgbClr val="390B20"/>
        </a:dk2>
        <a:lt2>
          <a:srgbClr val="FFFFC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ADAAE"/>
        </a:accent4>
        <a:accent5>
          <a:srgbClr val="FFC7BB"/>
        </a:accent5>
        <a:accent6>
          <a:srgbClr val="4D1148"/>
        </a:accent6>
        <a:hlink>
          <a:srgbClr val="637D95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одяные знаки 9">
        <a:dk1>
          <a:srgbClr val="4C0000"/>
        </a:dk1>
        <a:lt1>
          <a:srgbClr val="FFFFFF"/>
        </a:lt1>
        <a:dk2>
          <a:srgbClr val="722104"/>
        </a:dk2>
        <a:lt2>
          <a:srgbClr val="FFFFFF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ADADA"/>
        </a:accent4>
        <a:accent5>
          <a:srgbClr val="E2B8AA"/>
        </a:accent5>
        <a:accent6>
          <a:srgbClr val="7D29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598TGp_Business_dark_ani">
  <a:themeElements>
    <a:clrScheme name="598TGp_Business_dark_ani 1">
      <a:dk1>
        <a:srgbClr val="000000"/>
      </a:dk1>
      <a:lt1>
        <a:srgbClr val="FFFFFF"/>
      </a:lt1>
      <a:dk2>
        <a:srgbClr val="019EAF"/>
      </a:dk2>
      <a:lt2>
        <a:srgbClr val="E7FFED"/>
      </a:lt2>
      <a:accent1>
        <a:srgbClr val="CE5F0C"/>
      </a:accent1>
      <a:accent2>
        <a:srgbClr val="93A719"/>
      </a:accent2>
      <a:accent3>
        <a:srgbClr val="AACCD4"/>
      </a:accent3>
      <a:accent4>
        <a:srgbClr val="DADADA"/>
      </a:accent4>
      <a:accent5>
        <a:srgbClr val="E3B6AA"/>
      </a:accent5>
      <a:accent6>
        <a:srgbClr val="859716"/>
      </a:accent6>
      <a:hlink>
        <a:srgbClr val="9720A0"/>
      </a:hlink>
      <a:folHlink>
        <a:srgbClr val="1C4598"/>
      </a:folHlink>
    </a:clrScheme>
    <a:fontScheme name="598TGp_Business_dark_ani">
      <a:majorFont>
        <a:latin typeface="Tw Cen MT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98TGp_Business_dark_ani 1">
        <a:dk1>
          <a:srgbClr val="000000"/>
        </a:dk1>
        <a:lt1>
          <a:srgbClr val="FFFFFF"/>
        </a:lt1>
        <a:dk2>
          <a:srgbClr val="019EAF"/>
        </a:dk2>
        <a:lt2>
          <a:srgbClr val="E7FFED"/>
        </a:lt2>
        <a:accent1>
          <a:srgbClr val="CE5F0C"/>
        </a:accent1>
        <a:accent2>
          <a:srgbClr val="93A719"/>
        </a:accent2>
        <a:accent3>
          <a:srgbClr val="AACCD4"/>
        </a:accent3>
        <a:accent4>
          <a:srgbClr val="DADADA"/>
        </a:accent4>
        <a:accent5>
          <a:srgbClr val="E3B6AA"/>
        </a:accent5>
        <a:accent6>
          <a:srgbClr val="859716"/>
        </a:accent6>
        <a:hlink>
          <a:srgbClr val="9720A0"/>
        </a:hlink>
        <a:folHlink>
          <a:srgbClr val="1C459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98TGp_Business_dark_ani 2">
        <a:dk1>
          <a:srgbClr val="000000"/>
        </a:dk1>
        <a:lt1>
          <a:srgbClr val="FFFFFF"/>
        </a:lt1>
        <a:dk2>
          <a:srgbClr val="15559B"/>
        </a:dk2>
        <a:lt2>
          <a:srgbClr val="E7F9FF"/>
        </a:lt2>
        <a:accent1>
          <a:srgbClr val="1A98C0"/>
        </a:accent1>
        <a:accent2>
          <a:srgbClr val="B46C0C"/>
        </a:accent2>
        <a:accent3>
          <a:srgbClr val="AAB4CB"/>
        </a:accent3>
        <a:accent4>
          <a:srgbClr val="DADADA"/>
        </a:accent4>
        <a:accent5>
          <a:srgbClr val="ABCADC"/>
        </a:accent5>
        <a:accent6>
          <a:srgbClr val="A3610A"/>
        </a:accent6>
        <a:hlink>
          <a:srgbClr val="BCB808"/>
        </a:hlink>
        <a:folHlink>
          <a:srgbClr val="169E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98TGp_Business_dark_ani 3">
        <a:dk1>
          <a:srgbClr val="000000"/>
        </a:dk1>
        <a:lt1>
          <a:srgbClr val="FFFFFF"/>
        </a:lt1>
        <a:dk2>
          <a:srgbClr val="8E7A00"/>
        </a:dk2>
        <a:lt2>
          <a:srgbClr val="FFF2E7"/>
        </a:lt2>
        <a:accent1>
          <a:srgbClr val="5AB02A"/>
        </a:accent1>
        <a:accent2>
          <a:srgbClr val="0D97B3"/>
        </a:accent2>
        <a:accent3>
          <a:srgbClr val="C6BEAA"/>
        </a:accent3>
        <a:accent4>
          <a:srgbClr val="DADADA"/>
        </a:accent4>
        <a:accent5>
          <a:srgbClr val="B5D4AC"/>
        </a:accent5>
        <a:accent6>
          <a:srgbClr val="0B88A2"/>
        </a:accent6>
        <a:hlink>
          <a:srgbClr val="C85E2E"/>
        </a:hlink>
        <a:folHlink>
          <a:srgbClr val="755FD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177</Words>
  <Application>Microsoft Office PowerPoint</Application>
  <PresentationFormat>Широкоэкранный</PresentationFormat>
  <Paragraphs>29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Aharoni</vt:lpstr>
      <vt:lpstr>Arial</vt:lpstr>
      <vt:lpstr>Cambria</vt:lpstr>
      <vt:lpstr>Century Gothic</vt:lpstr>
      <vt:lpstr>Lucida Sans Unicode</vt:lpstr>
      <vt:lpstr>Times New Roman</vt:lpstr>
      <vt:lpstr>Tw Cen MT</vt:lpstr>
      <vt:lpstr>Wingdings</vt:lpstr>
      <vt:lpstr>Водяные знаки</vt:lpstr>
      <vt:lpstr>1_Водяные знаки</vt:lpstr>
      <vt:lpstr>598TGp_Business_dark_ani</vt:lpstr>
      <vt:lpstr>Загрязнение воздуха в селе</vt:lpstr>
      <vt:lpstr>Загрязнение воздуха</vt:lpstr>
      <vt:lpstr>Презентация PowerPoint</vt:lpstr>
      <vt:lpstr>Презентация PowerPoint</vt:lpstr>
      <vt:lpstr>    Стакан с чистой водой оставил у дороги</vt:lpstr>
      <vt:lpstr>     Второй стакан с чистой водой оставил в конце огорода  далеко от дороги</vt:lpstr>
      <vt:lpstr>Анализ полученных результатов</vt:lpstr>
      <vt:lpstr>Презентация PowerPoint</vt:lpstr>
      <vt:lpstr>Чтобы снизить уровень загрязненения воздуха необходимо: </vt:lpstr>
      <vt:lpstr>Выводы:</vt:lpstr>
      <vt:lpstr>Источники загрязнения воздуха в селе:</vt:lpstr>
      <vt:lpstr>А что можем сделать мы? Давайте же стараться жить так, чтобы земля вокруг нас оставалась щедрой и прекрасной, чтобы журчали на ней чистые ручьи, цвели цветы, пели птицы.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Valentina</dc:creator>
  <cp:lastModifiedBy>RePack by Diakov</cp:lastModifiedBy>
  <cp:revision>24</cp:revision>
  <dcterms:created xsi:type="dcterms:W3CDTF">2017-11-05T16:22:13Z</dcterms:created>
  <dcterms:modified xsi:type="dcterms:W3CDTF">2017-12-12T19:10:12Z</dcterms:modified>
</cp:coreProperties>
</file>