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3" r:id="rId2"/>
    <p:sldId id="294" r:id="rId3"/>
    <p:sldId id="295" r:id="rId4"/>
    <p:sldId id="296" r:id="rId5"/>
    <p:sldId id="298" r:id="rId6"/>
    <p:sldId id="297" r:id="rId7"/>
    <p:sldId id="287" r:id="rId8"/>
    <p:sldId id="286" r:id="rId9"/>
    <p:sldId id="271" r:id="rId10"/>
    <p:sldId id="269" r:id="rId11"/>
    <p:sldId id="268" r:id="rId12"/>
    <p:sldId id="267" r:id="rId13"/>
    <p:sldId id="276" r:id="rId14"/>
    <p:sldId id="270" r:id="rId15"/>
    <p:sldId id="284" r:id="rId16"/>
    <p:sldId id="285" r:id="rId17"/>
    <p:sldId id="283" r:id="rId18"/>
    <p:sldId id="282" r:id="rId19"/>
    <p:sldId id="274" r:id="rId20"/>
    <p:sldId id="275" r:id="rId21"/>
    <p:sldId id="281" r:id="rId22"/>
    <p:sldId id="278" r:id="rId23"/>
    <p:sldId id="277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34559" autoAdjust="0"/>
    <p:restoredTop sz="86380" autoAdjust="0"/>
  </p:normalViewPr>
  <p:slideViewPr>
    <p:cSldViewPr>
      <p:cViewPr>
        <p:scale>
          <a:sx n="75" d="100"/>
          <a:sy n="75" d="100"/>
        </p:scale>
        <p:origin x="-10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екоконкурси,інше\фотоеко\Фото-0065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714356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</a:rPr>
              <a:t>Значення води в природі.</a:t>
            </a:r>
          </a:p>
          <a:p>
            <a:pPr algn="ctr"/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</a:rPr>
              <a:t>Використання води людиною.</a:t>
            </a:r>
            <a:endParaRPr lang="uk-UA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1928802"/>
            <a:ext cx="68580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smtClean="0">
                <a:solidFill>
                  <a:schemeClr val="tx2">
                    <a:lumMod val="50000"/>
                  </a:schemeClr>
                </a:solidFill>
              </a:rPr>
              <a:t>Урок  природознавства у 5 класі</a:t>
            </a:r>
          </a:p>
          <a:p>
            <a:endParaRPr lang="uk-UA" sz="2400" b="1" smtClean="0">
              <a:solidFill>
                <a:schemeClr val="bg1"/>
              </a:solidFill>
            </a:endParaRPr>
          </a:p>
          <a:p>
            <a:endParaRPr lang="uk-UA" sz="2400" b="1" smtClean="0">
              <a:solidFill>
                <a:schemeClr val="bg1"/>
              </a:solidFill>
            </a:endParaRPr>
          </a:p>
          <a:p>
            <a:endParaRPr lang="uk-UA" sz="2400" b="1" smtClean="0">
              <a:solidFill>
                <a:schemeClr val="bg1"/>
              </a:solidFill>
            </a:endParaRPr>
          </a:p>
          <a:p>
            <a:endParaRPr lang="uk-UA" sz="2400" b="1" smtClean="0">
              <a:solidFill>
                <a:schemeClr val="bg1"/>
              </a:solidFill>
            </a:endParaRPr>
          </a:p>
          <a:p>
            <a:endParaRPr lang="uk-UA" sz="2400" b="1" smtClean="0">
              <a:solidFill>
                <a:schemeClr val="bg1"/>
              </a:solidFill>
            </a:endParaRPr>
          </a:p>
          <a:p>
            <a:endParaRPr lang="uk-UA" sz="2400" b="1" smtClean="0">
              <a:solidFill>
                <a:schemeClr val="bg1"/>
              </a:solidFill>
            </a:endParaRPr>
          </a:p>
          <a:p>
            <a:endParaRPr lang="uk-UA" sz="2400" b="1" smtClean="0">
              <a:solidFill>
                <a:schemeClr val="bg1"/>
              </a:solidFill>
            </a:endParaRPr>
          </a:p>
          <a:p>
            <a:r>
              <a:rPr lang="uk-UA" sz="2400" b="1" smtClean="0">
                <a:solidFill>
                  <a:schemeClr val="bg1"/>
                </a:solidFill>
              </a:rPr>
              <a:t>Підготувала Зубець Ольга Іванівна</a:t>
            </a:r>
            <a:r>
              <a:rPr lang="uk-UA" sz="2400" b="1" smtClean="0">
                <a:solidFill>
                  <a:schemeClr val="bg1">
                    <a:lumMod val="95000"/>
                  </a:schemeClr>
                </a:solidFill>
              </a:rPr>
              <a:t>, </a:t>
            </a:r>
          </a:p>
          <a:p>
            <a:r>
              <a:rPr lang="uk-UA" sz="2400" b="1" smtClean="0">
                <a:solidFill>
                  <a:schemeClr val="bg1"/>
                </a:solidFill>
              </a:rPr>
              <a:t>учитель Новобасанського ЗЗСО І-ІІІ ст. </a:t>
            </a:r>
            <a:endParaRPr lang="ru-RU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2681318" cy="71438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err="1" smtClean="0">
                <a:latin typeface="Calibri" pitchFamily="34" charset="0"/>
                <a:cs typeface="Calibri" pitchFamily="34" charset="0"/>
              </a:rPr>
              <a:t>Гідрофіти</a:t>
            </a:r>
            <a:endParaRPr lang="ru-RU" sz="2800" b="1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Admin\Desktop\800px-Hydrochar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066800"/>
            <a:ext cx="3870476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971800" y="4000504"/>
            <a:ext cx="243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Водокрас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8" name="Picture 4" descr="http://upload.wikimedia.org/wikipedia/commons/thumb/c/cb/SagittariaSagittifoliaLeaves.jpg/200px-SagittariaSagittifoliaLeav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14488"/>
            <a:ext cx="2590800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3400" y="5903893"/>
            <a:ext cx="2133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Стрілиця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звичайна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0" name="Picture 6" descr="File:Nymphaea caerulea flow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4171950"/>
            <a:ext cx="317500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276600" y="5715000"/>
            <a:ext cx="2438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Лотос </a:t>
            </a:r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блакитний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2400328" cy="857256"/>
          </a:xfrm>
        </p:spPr>
        <p:txBody>
          <a:bodyPr>
            <a:normAutofit/>
          </a:bodyPr>
          <a:lstStyle/>
          <a:p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Мезофіти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1746" name="Picture 2" descr="http://hitagro.ru/wp-content/uploads/2012/09/sort_vibor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785794"/>
            <a:ext cx="2844800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8" name="Picture 4" descr="http://i076.radikal.ru/0901/50/57478864ed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981199"/>
            <a:ext cx="4572000" cy="3871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50" name="Picture 6" descr="http://img1.liveinternet.ru/images/attach/c/3/75/928/75928153_large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571876"/>
            <a:ext cx="2786082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77000" y="6172200"/>
            <a:ext cx="1242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Малина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9200" y="5867400"/>
            <a:ext cx="236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Троянда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91000" y="1066800"/>
            <a:ext cx="11492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Яблуня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914400"/>
            <a:ext cx="2490814" cy="371460"/>
          </a:xfrm>
        </p:spPr>
        <p:txBody>
          <a:bodyPr>
            <a:noAutofit/>
          </a:bodyPr>
          <a:lstStyle/>
          <a:p>
            <a:r>
              <a:rPr lang="ru-RU" sz="2800" i="1" smtClean="0"/>
              <a:t/>
            </a:r>
            <a:br>
              <a:rPr lang="ru-RU" sz="2800" i="1" smtClean="0"/>
            </a:br>
            <a:r>
              <a:rPr lang="ru-RU" sz="2800" b="1" i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Ксерофіти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770" name="Picture 2" descr="http://ru.static.z-dn.net/files/dc6/b53cf337789d16a8680a5c9e7bbf53b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929066"/>
            <a:ext cx="3287231" cy="2390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2" name="Picture 4" descr="http://odinklik.com/sites/default/files/imagecache/resizeimgpost-500-500/u37/2010/12/fla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928670"/>
            <a:ext cx="3357586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4" name="Picture 6" descr="http://img0.liveinternet.ru/images/attach/c/6/90/24/90024836_73176325_59b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981200"/>
            <a:ext cx="4414838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\Desktop\2014-06-21 13.13.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5" y="4929198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Вода – середовище існування для тварин</a:t>
            </a:r>
            <a:endParaRPr lang="ru-RU" sz="3600" b="1" i="1">
              <a:solidFill>
                <a:schemeClr val="bg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71480"/>
            <a:ext cx="6886596" cy="571520"/>
          </a:xfrm>
        </p:spPr>
        <p:txBody>
          <a:bodyPr>
            <a:noAutofit/>
          </a:bodyPr>
          <a:lstStyle/>
          <a:p>
            <a:pPr algn="ctr"/>
            <a:r>
              <a:rPr lang="ru-RU" sz="3600" b="1" i="1">
                <a:solidFill>
                  <a:srgbClr val="0070C0"/>
                </a:solidFill>
              </a:rPr>
              <a:t>Вода в орган</a:t>
            </a:r>
            <a:r>
              <a:rPr lang="uk-UA" sz="3600" b="1" i="1">
                <a:solidFill>
                  <a:srgbClr val="0070C0"/>
                </a:solidFill>
              </a:rPr>
              <a:t>і</a:t>
            </a:r>
            <a:r>
              <a:rPr lang="ru-RU" sz="3600" b="1" i="1">
                <a:solidFill>
                  <a:srgbClr val="0070C0"/>
                </a:solidFill>
              </a:rPr>
              <a:t>зм</a:t>
            </a:r>
            <a:r>
              <a:rPr lang="uk-UA" sz="3600" b="1" i="1">
                <a:solidFill>
                  <a:srgbClr val="0070C0"/>
                </a:solidFill>
              </a:rPr>
              <a:t>і людини</a:t>
            </a:r>
            <a:endParaRPr lang="ru-RU" sz="3600" b="1" i="1">
              <a:solidFill>
                <a:srgbClr val="0070C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95400"/>
            <a:ext cx="8686800" cy="5348310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uk-UA" sz="2800" b="1" i="1">
                <a:solidFill>
                  <a:srgbClr val="000000"/>
                </a:solidFill>
              </a:rPr>
              <a:t>	</a:t>
            </a:r>
            <a:r>
              <a:rPr lang="uk-UA" sz="2800" b="1" i="1" smtClean="0">
                <a:solidFill>
                  <a:srgbClr val="660066"/>
                </a:solidFill>
              </a:rPr>
              <a:t>Доросла </a:t>
            </a:r>
            <a:r>
              <a:rPr lang="uk-UA" sz="2800" b="1" i="1">
                <a:solidFill>
                  <a:srgbClr val="660066"/>
                </a:solidFill>
              </a:rPr>
              <a:t>людина складається на 70% </a:t>
            </a:r>
            <a:r>
              <a:rPr lang="uk-UA" sz="2800" b="1" i="1" smtClean="0">
                <a:solidFill>
                  <a:srgbClr val="660066"/>
                </a:solidFill>
              </a:rPr>
              <a:t>води.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rgbClr val="660066"/>
                </a:solidFill>
              </a:rPr>
              <a:t>У </a:t>
            </a:r>
            <a:r>
              <a:rPr lang="uk-UA" sz="2400" b="1" i="1">
                <a:solidFill>
                  <a:srgbClr val="660066"/>
                </a:solidFill>
              </a:rPr>
              <a:t>людини масою 70 кг міститься 50 кг Н2О. </a:t>
            </a:r>
            <a:endParaRPr lang="uk-UA" sz="2400" b="1" i="1" smtClean="0">
              <a:solidFill>
                <a:srgbClr val="660066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rgbClr val="660066"/>
                </a:solidFill>
              </a:rPr>
              <a:t>Це  </a:t>
            </a:r>
            <a:r>
              <a:rPr lang="uk-UA" sz="2400" b="1" i="1">
                <a:solidFill>
                  <a:srgbClr val="660066"/>
                </a:solidFill>
              </a:rPr>
              <a:t>близько 20 літрів.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>
                <a:solidFill>
                  <a:srgbClr val="660066"/>
                </a:solidFill>
              </a:rPr>
              <a:t>Як же розподілена вода в </a:t>
            </a:r>
            <a:r>
              <a:rPr lang="uk-UA" sz="2400" b="1" i="1" smtClean="0">
                <a:solidFill>
                  <a:srgbClr val="660066"/>
                </a:solidFill>
              </a:rPr>
              <a:t>організмі:</a:t>
            </a:r>
            <a:endParaRPr lang="uk-UA" sz="2400" b="1" i="1">
              <a:solidFill>
                <a:srgbClr val="660066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>
                <a:solidFill>
                  <a:srgbClr val="660066"/>
                </a:solidFill>
              </a:rPr>
              <a:t>	</a:t>
            </a:r>
            <a:endParaRPr lang="uk-UA" sz="2400" b="1" i="1" smtClean="0">
              <a:solidFill>
                <a:srgbClr val="660066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rgbClr val="FF0000"/>
                </a:solidFill>
              </a:rPr>
              <a:t>-</a:t>
            </a:r>
            <a:r>
              <a:rPr lang="ru-RU" sz="2400" b="1" i="1">
                <a:solidFill>
                  <a:srgbClr val="FF0000"/>
                </a:solidFill>
              </a:rPr>
              <a:t> </a:t>
            </a:r>
            <a:r>
              <a:rPr lang="uk-UA" sz="2400" b="1" i="1">
                <a:solidFill>
                  <a:srgbClr val="FF0000"/>
                </a:solidFill>
              </a:rPr>
              <a:t>в головному мозку – 71 - 85%;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>
                <a:solidFill>
                  <a:srgbClr val="FF0000"/>
                </a:solidFill>
              </a:rPr>
              <a:t>	- в крові – 83%;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>
                <a:solidFill>
                  <a:srgbClr val="FF0000"/>
                </a:solidFill>
              </a:rPr>
              <a:t>	- в серці, легенях, нирках – 80%;</a:t>
            </a:r>
            <a:r>
              <a:rPr lang="ru-RU" sz="2400" b="1" i="1">
                <a:solidFill>
                  <a:srgbClr val="FF0000"/>
                </a:solidFill>
              </a:rPr>
              <a:t> </a:t>
            </a:r>
            <a:endParaRPr lang="uk-UA" sz="2400" b="1" i="1">
              <a:solidFill>
                <a:srgbClr val="FF0000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>
                <a:solidFill>
                  <a:srgbClr val="FF0000"/>
                </a:solidFill>
              </a:rPr>
              <a:t>	- в кістках –20-30%;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400" b="1" i="1">
                <a:solidFill>
                  <a:srgbClr val="FF0000"/>
                </a:solidFill>
              </a:rPr>
              <a:t>	- в зубній емалі – 0,3%</a:t>
            </a:r>
            <a:r>
              <a:rPr lang="ru-RU" sz="2400" b="1" i="1">
                <a:solidFill>
                  <a:srgbClr val="FF0000"/>
                </a:solidFill>
              </a:rPr>
              <a:t> </a:t>
            </a:r>
            <a:r>
              <a:rPr lang="uk-UA" sz="2400" b="1" i="1">
                <a:solidFill>
                  <a:srgbClr val="FF0000"/>
                </a:solidFill>
              </a:rPr>
              <a:t>. </a:t>
            </a:r>
            <a:endParaRPr lang="uk-UA" sz="2400" b="1" i="1" smtClean="0">
              <a:solidFill>
                <a:srgbClr val="FF0000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endParaRPr lang="uk-UA" sz="1600" b="1" i="1" smtClean="0">
              <a:solidFill>
                <a:srgbClr val="660066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endParaRPr lang="uk-UA" sz="2800" b="1" i="1" smtClean="0">
              <a:solidFill>
                <a:srgbClr val="660066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uk-UA" sz="2800" b="1" i="1" smtClean="0">
                <a:solidFill>
                  <a:srgbClr val="660066"/>
                </a:solidFill>
              </a:rPr>
              <a:t>Втрата </a:t>
            </a:r>
            <a:r>
              <a:rPr lang="uk-UA" sz="2800" b="1" i="1">
                <a:solidFill>
                  <a:srgbClr val="660066"/>
                </a:solidFill>
              </a:rPr>
              <a:t>тканинами 10% води смертельна</a:t>
            </a:r>
            <a:r>
              <a:rPr lang="uk-UA" sz="2000" b="1" i="1">
                <a:solidFill>
                  <a:srgbClr val="660066"/>
                </a:solidFill>
              </a:rPr>
              <a:t>.</a:t>
            </a:r>
            <a:endParaRPr lang="ru-RU" sz="2000" b="1">
              <a:solidFill>
                <a:srgbClr val="660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 b="1">
                <a:solidFill>
                  <a:srgbClr val="660066"/>
                </a:solidFill>
              </a:rPr>
              <a:t>          </a:t>
            </a:r>
            <a:endParaRPr lang="ru-RU" sz="2000" b="1">
              <a:solidFill>
                <a:srgbClr val="660066"/>
              </a:solidFill>
              <a:latin typeface="Arial" charset="0"/>
            </a:endParaRPr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5857884" y="2590800"/>
            <a:ext cx="2928958" cy="2909902"/>
          </a:xfrm>
          <a:prstGeom prst="ellipse">
            <a:avLst/>
          </a:prstGeom>
          <a:solidFill>
            <a:srgbClr val="33CC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b="1">
                <a:solidFill>
                  <a:srgbClr val="660066"/>
                </a:solidFill>
              </a:rPr>
              <a:t>За 70 років життя людина </a:t>
            </a:r>
          </a:p>
          <a:p>
            <a:pPr algn="ctr"/>
            <a:r>
              <a:rPr lang="uk-UA" b="1">
                <a:solidFill>
                  <a:srgbClr val="660066"/>
                </a:solidFill>
              </a:rPr>
              <a:t>випиває та з</a:t>
            </a:r>
            <a:r>
              <a:rPr lang="en-US" b="1">
                <a:solidFill>
                  <a:srgbClr val="660066"/>
                </a:solidFill>
              </a:rPr>
              <a:t>’</a:t>
            </a:r>
            <a:r>
              <a:rPr lang="uk-UA" b="1">
                <a:solidFill>
                  <a:srgbClr val="660066"/>
                </a:solidFill>
              </a:rPr>
              <a:t>їдає</a:t>
            </a:r>
          </a:p>
          <a:p>
            <a:pPr algn="ctr"/>
            <a:r>
              <a:rPr lang="uk-UA" b="1">
                <a:solidFill>
                  <a:srgbClr val="660066"/>
                </a:solidFill>
              </a:rPr>
              <a:t>близько 50 тонн води</a:t>
            </a:r>
            <a:endParaRPr lang="ru-RU" b="1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build="p" autoUpdateAnimBg="0" advAuto="0"/>
      <p:bldP spid="2150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Ð ÐµÐ·ÑÐ»ÑÑÐ°Ñ Ð¿Ð¾ÑÑÐºÑ Ð·Ð¾Ð±ÑÐ°Ð¶ÐµÐ½Ñ Ð·Ð° Ð·Ð°Ð¿Ð¸ÑÐ¾Ð¼ &quot;Ð²Ð¾Ð´Ð°- Ð³Ð°ÑÑÐ½Ð½Ñ Ð¿Ð¾Ð¶ÐµÐ¶ ÐºÐ°ÑÑÐ¸Ð½ÐºÐ¸&quot;"/>
          <p:cNvPicPr>
            <a:picLocks noChangeAspect="1" noChangeArrowheads="1"/>
          </p:cNvPicPr>
          <p:nvPr/>
        </p:nvPicPr>
        <p:blipFill>
          <a:blip r:embed="rId2" cstate="print"/>
          <a:srcRect r="1" b="9090"/>
          <a:stretch>
            <a:fillRect/>
          </a:stretch>
        </p:blipFill>
        <p:spPr bwMode="auto">
          <a:xfrm>
            <a:off x="785786" y="1214422"/>
            <a:ext cx="2786082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0116" name="Picture 4" descr="Ð ÐµÐ·ÑÐ»ÑÑÐ°Ñ Ð¿Ð¾ÑÑÐºÑ Ð·Ð¾Ð±ÑÐ°Ð¶ÐµÐ½Ñ Ð·Ð° Ð·Ð°Ð¿Ð¸ÑÐ¾Ð¼ &quot;Ð²Ð¾Ð´Ð°-  ÐºÐ°ÑÑÐ¸Ð½ÐºÐ¸ ÐµÐ»ÐµÐºÑÑÐ¾ÑÑÐ°Ð½ÑÑÑ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500438"/>
            <a:ext cx="250033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0118" name="Picture 6" descr="Ð ÐµÐ·ÑÐ»ÑÑÐ°Ñ Ð¿Ð¾ÑÑÐºÑ Ð·Ð¾Ð±ÑÐ°Ð¶ÐµÐ½Ñ Ð·Ð° Ð·Ð°Ð¿Ð¸ÑÐ¾Ð¼ &quot;Ð²Ð¾Ð´Ð°- Ð½Ð° ÑÑÐ¶Ð±Ñ Ð»ÑÐ´Ð¸Ð½Ñ ÐºÐ°ÑÑÐ¸Ð½ÐºÐ¸ Ð¾Ð±ÑÐ³ÑÑÐ² Ð±ÑÐ´Ð¸Ð½ÐºÑÐ².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6072198" y="1142984"/>
            <a:ext cx="2643206" cy="2143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0120" name="AutoShape 8" descr="ÐÐ¾Ð²âÑÐ·Ð°Ð½Ðµ Ð·Ð¾Ð±ÑÐ°Ð¶ÐµÐ½Ð½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0122" name="AutoShape 10" descr="ÐÐ¾Ð²âÑÐ·Ð°Ð½Ðµ Ð·Ð¾Ð±ÑÐ°Ð¶ÐµÐ½Ð½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0124" name="AutoShape 12" descr="ÐÐ¾Ð²âÑÐ·Ð°Ð½Ðµ Ð·Ð¾Ð±ÑÐ°Ð¶ÐµÐ½Ð½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0126" name="Picture 14" descr="Ð ÐµÐ·ÑÐ»ÑÑÐ°Ñ Ð¿Ð¾ÑÑÐºÑ Ð·Ð¾Ð±ÑÐ°Ð¶ÐµÐ½Ñ Ð·Ð° Ð·Ð°Ð¿Ð¸ÑÐ¾Ð¼ &quot;Ð²Ð¾Ð´Ð°- Ð½Ð° ÑÑÐ¶Ð±Ñ Ð»ÑÐ´Ð¸Ð½Ñ ÐºÐ°ÑÑÐ¸Ð½ÐºÐ¸  ÑÐ¸Ð±Ð½Ð¸ÑÑÐ²Ð¾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571876"/>
            <a:ext cx="2857520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0128" name="Picture 16" descr="Ð ÐµÐ·ÑÐ»ÑÑÐ°Ñ Ð¿Ð¾ÑÑÐºÑ Ð·Ð¾Ð±ÑÐ°Ð¶ÐµÐ½Ñ Ð·Ð° Ð·Ð°Ð¿Ð¸ÑÐ¾Ð¼ &quot;Ð²Ð¾Ð´Ð°- Ð½Ð° ÑÑÐ¶Ð±Ñ Ð»ÑÐ´Ð¸Ð½Ñ ÐºÐ°ÑÑÐ¸Ð½ÐºÐ¸ Ð² Ð¼ÐµÐ´Ð¸ÑÐ¸Ð½Ñ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429132"/>
            <a:ext cx="2462495" cy="1785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0130" name="Picture 18" descr="Ð ÐµÐ·ÑÐ»ÑÑÐ°Ñ Ð¿Ð¾ÑÑÐºÑ Ð·Ð¾Ð±ÑÐ°Ð¶ÐµÐ½Ñ Ð·Ð° Ð·Ð°Ð¿Ð¸ÑÐ¾Ð¼ &quot;Ð²Ð¾Ð´Ð°- Ñ Ð¿ÑÐ¾Ð¼Ð¸ÑÐ»Ð¾Ð²Ð¾ÑÑÑ ÐºÐ°ÑÑÐ¸Ð½ÐºÐ¸&quot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1785926"/>
            <a:ext cx="2643206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1071538" y="500042"/>
            <a:ext cx="6670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Вода на службі людини</a:t>
            </a:r>
            <a:endParaRPr lang="ru-RU" sz="3600" b="1" i="1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Ð ÐµÐ·ÑÐ»ÑÑÐ°Ñ Ð¿Ð¾ÑÑÐºÑ Ð·Ð¾Ð±ÑÐ°Ð¶ÐµÐ½Ñ Ð·Ð° Ð·Ð°Ð¿Ð¸ÑÐ¾Ð¼ &quot;Ð²Ð¾Ð´Ð° Ð² ÑÐ°ÑÑÑÐ²Ð°Ð½Ð½Ñ ÐºÐ°ÑÑÐ¸Ð½ÐºÐ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3500462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1142" name="Picture 6" descr="Ð ÐµÐ·ÑÐ»ÑÑÐ°Ñ Ð¿Ð¾ÑÑÐºÑ Ð·Ð¾Ð±ÑÐ°Ð¶ÐµÐ½Ñ Ð·Ð° Ð·Ð°Ð¿Ð¸ÑÐ¾Ð¼ &quot;Ð²Ð¾Ð´Ð° Ð² ÑÐ°ÑÑÑÐ²Ð°Ð½Ð½Ñ ÐºÐ°ÑÑÐ¸Ð½ÐºÐ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929066"/>
            <a:ext cx="3571900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1144" name="Picture 8" descr="Ð ÐµÐ·ÑÐ»ÑÑÐ°Ñ Ð¿Ð¾ÑÑÐºÑ Ð·Ð¾Ð±ÑÐ°Ð¶ÐµÐ½Ñ Ð·Ð° Ð·Ð°Ð¿Ð¸ÑÐ¾Ð¼ &quot;Ð²Ð¾Ð´Ð° Ð² ÑÐ°ÑÑÑÐ²Ð°Ð½Ð½Ñ ÐºÐ°ÑÑÐ¸Ð½ÐºÐ¸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286256"/>
            <a:ext cx="3429024" cy="1990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1146" name="Picture 10" descr="Ð ÐµÐ·ÑÐ»ÑÑÐ°Ñ Ð¿Ð¾ÑÑÐºÑ Ð·Ð¾Ð±ÑÐ°Ð¶ÐµÐ½Ñ Ð·Ð° Ð·Ð°Ð¿Ð¸ÑÐ¾Ð¼ &quot;Ð²Ð¾Ð´Ð° Ð² ÑÐ°ÑÑÑÐ²Ð°Ð½Ð½Ñ ÐºÐ°ÑÑÐ¸Ð½ÐºÐ¸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88872" y="1145149"/>
            <a:ext cx="3638550" cy="2495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857224" y="571480"/>
            <a:ext cx="5683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Вода в харчуванні</a:t>
            </a:r>
            <a:endParaRPr lang="ru-RU" sz="3600" b="1" i="1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Ð ÐµÐ·ÑÐ»ÑÑÐ°Ñ Ð¿Ð¾ÑÑÐºÑ Ð·Ð¾Ð±ÑÐ°Ð¶ÐµÐ½Ñ Ð·Ð° Ð·Ð°Ð¿Ð¸ÑÐ¾Ð¼ &quot;Ð²Ð¾Ð´Ð°- ÑÐ°Ð½ÑÑÐ°Ñ ÐºÐ°ÑÑÐ¸Ð½ÐºÐ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357562"/>
            <a:ext cx="3286148" cy="2500330"/>
          </a:xfrm>
          <a:prstGeom prst="rect">
            <a:avLst/>
          </a:prstGeom>
          <a:noFill/>
        </p:spPr>
      </p:pic>
      <p:pic>
        <p:nvPicPr>
          <p:cNvPr id="89092" name="Picture 4" descr="Ð ÐµÐ·ÑÐ»ÑÑÐ°Ñ Ð¿Ð¾ÑÑÐºÑ Ð·Ð¾Ð±ÑÐ°Ð¶ÐµÐ½Ñ Ð·Ð° Ð·Ð°Ð¿Ð¸ÑÐ¾Ð¼ &quot;Ð²Ð¾Ð´Ð°- ÑÐ°Ð½ÑÑÐ°Ñ ÐºÐ°ÑÑÐ¸Ð½ÐºÐ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357562"/>
            <a:ext cx="3214710" cy="2457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9094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642918"/>
            <a:ext cx="2928958" cy="2384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9096" name="Picture 8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7" y="785794"/>
            <a:ext cx="314327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000364" y="6286520"/>
            <a:ext cx="3406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Вода – великий санітар</a:t>
            </a:r>
            <a:endParaRPr lang="ru-RU" sz="2400" b="1" i="1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Ð ÐµÐ·ÑÐ»ÑÑÐ°Ñ Ð¿Ð¾ÑÑÐºÑ Ð·Ð¾Ð±ÑÐ°Ð¶ÐµÐ½Ñ Ð·Ð° Ð·Ð°Ð¿Ð¸ÑÐ¾Ð¼ &quot;Ð²Ð¾Ð´Ð°-ÑÐ»ÑÑ ÑÐ¿Ð¾Ð»ÑÑÐµÐ½Ð½Ñ ÐºÐ°ÑÑÐ¸Ð½ÐºÐ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5643578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Водойми – це шляхи сполучення</a:t>
            </a:r>
            <a:endParaRPr lang="ru-RU" sz="3200" b="1" i="1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\Desktop\різне\фот о краєвидів села\P1140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7" y="357166"/>
            <a:ext cx="80010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Наші водойми – улюблене місце відпочинку дітей та дорослих. Від споглядання водного простору моря чи озера, річки чи водоспаду людина отримує естетичну насолоду. Це є джерелом натхнення для художників і поетів.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anchos\Desktop\DSCF1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785794"/>
            <a:ext cx="78581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Девіз уроку:</a:t>
            </a:r>
          </a:p>
          <a:p>
            <a:endParaRPr lang="uk-UA" sz="3600" b="1" i="1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Вода, у тебе немає ні смаку, ні кольору, ні запаху, тебе неможливо описати, тобою насолоджуєшся, не знаючи, що ти таке насправді.  Не можна сказати, що ти є необхідною для життя – ти саме життя…</a:t>
            </a:r>
          </a:p>
          <a:p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                              А. Сент-Екзюпері</a:t>
            </a:r>
            <a:endParaRPr lang="uk-UA" sz="2400" b="1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\Desktop\2014-05-13 20.19.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496" y="0"/>
            <a:ext cx="92495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142852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Забруднена вода непридатна для споживання людиною та напування тварин – така вода може викликати серйозні отруєння, хвороби.</a:t>
            </a:r>
            <a:endParaRPr lang="ru-RU" sz="2400" b="1" i="1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sz="2400" smtClean="0">
                <a:solidFill>
                  <a:schemeClr val="bg1"/>
                </a:solidFill>
              </a:rPr>
              <a:t>Є в лузі криничка, блакитне озерце,</a:t>
            </a:r>
            <a:br>
              <a:rPr lang="uk-UA" sz="2400" smtClean="0">
                <a:solidFill>
                  <a:schemeClr val="bg1"/>
                </a:solidFill>
              </a:rPr>
            </a:br>
            <a:r>
              <a:rPr lang="uk-UA" sz="2400" smtClean="0">
                <a:solidFill>
                  <a:schemeClr val="bg1"/>
                </a:solidFill>
              </a:rPr>
              <a:t>Десь лісом зеленим джерельце біжить.</a:t>
            </a:r>
            <a:br>
              <a:rPr lang="uk-UA" sz="2400" smtClean="0">
                <a:solidFill>
                  <a:schemeClr val="bg1"/>
                </a:solidFill>
              </a:rPr>
            </a:br>
            <a:r>
              <a:rPr lang="uk-UA" sz="2400" smtClean="0">
                <a:solidFill>
                  <a:schemeClr val="bg1"/>
                </a:solidFill>
              </a:rPr>
              <a:t>Як добре, що нині ми маємо все це,</a:t>
            </a:r>
            <a:br>
              <a:rPr lang="uk-UA" sz="2400" smtClean="0">
                <a:solidFill>
                  <a:schemeClr val="bg1"/>
                </a:solidFill>
              </a:rPr>
            </a:br>
            <a:r>
              <a:rPr lang="uk-UA" sz="2400" smtClean="0">
                <a:solidFill>
                  <a:schemeClr val="bg1"/>
                </a:solidFill>
              </a:rPr>
              <a:t>Як страшно, що можем усе загубить</a:t>
            </a:r>
            <a:r>
              <a:rPr lang="uk-UA" sz="2700" smtClean="0">
                <a:solidFill>
                  <a:schemeClr val="bg1"/>
                </a:solidFill>
              </a:rPr>
              <a:t>!</a:t>
            </a:r>
            <a:endParaRPr lang="ru-RU" sz="2700">
              <a:solidFill>
                <a:schemeClr val="bg1"/>
              </a:solidFill>
            </a:endParaRPr>
          </a:p>
        </p:txBody>
      </p:sp>
      <p:pic>
        <p:nvPicPr>
          <p:cNvPr id="3074" name="Picture 2" descr="D:\Фото\Картинки\Мои фото\0610201205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2551837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endParaRPr lang="uk-UA" smtClean="0"/>
          </a:p>
        </p:txBody>
      </p:sp>
      <p:sp>
        <p:nvSpPr>
          <p:cNvPr id="7" name="TextBox 6"/>
          <p:cNvSpPr txBox="1"/>
          <p:nvPr/>
        </p:nvSpPr>
        <p:spPr>
          <a:xfrm>
            <a:off x="2214546" y="3714752"/>
            <a:ext cx="43674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Течуть річки у майбуття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А в них вода – саме життя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Бо без води не можна жити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І нею треба дорожити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Розчистіть річку, джерело,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Щоб все сміялось і жило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Тож хай біжать у добрий час,</a:t>
            </a:r>
            <a:endParaRPr lang="ru-RU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Хай напува здоров’ям нас!</a:t>
            </a:r>
            <a:endParaRPr lang="uk-UA" sz="24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2\Desktop\P61022-123002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b="9375"/>
          <a:stretch>
            <a:fillRect/>
          </a:stretch>
        </p:blipFill>
        <p:spPr bwMode="auto">
          <a:xfrm>
            <a:off x="0" y="214338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4643446"/>
            <a:ext cx="750098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>
                <a:solidFill>
                  <a:schemeClr val="bg1">
                    <a:lumMod val="75000"/>
                  </a:schemeClr>
                </a:solidFill>
              </a:rPr>
              <a:t>Домашнє завдання: 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прочитати 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uk-UA" sz="2400" smtClean="0">
                <a:solidFill>
                  <a:schemeClr val="bg1">
                    <a:lumMod val="85000"/>
                  </a:schemeClr>
                </a:solidFill>
              </a:rPr>
              <a:t>§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32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с.135 - 137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, підготувати міні – проект “Мій внесок в охорону водойм” (до 22 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березня - </a:t>
            </a:r>
            <a:r>
              <a:rPr lang="uk-UA" sz="2400" b="1" i="1" smtClean="0">
                <a:solidFill>
                  <a:schemeClr val="bg1">
                    <a:lumMod val="75000"/>
                  </a:schemeClr>
                </a:solidFill>
              </a:rPr>
              <a:t>Всесвітнього Дня водних ресурсів)</a:t>
            </a:r>
            <a:endParaRPr lang="ru-RU" sz="2400" b="1" i="1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Ð ÐµÐ·ÑÐ»ÑÑÐ°Ñ Ð¿Ð¾ÑÑÐºÑ Ð·Ð¾Ð±ÑÐ°Ð¶ÐµÐ½Ñ Ð·Ð° Ð·Ð°Ð¿Ð¸ÑÐ¾Ð¼ &quot;ÐºÐ°ÑÑÐ¸Ð½ÐºÐ¸ Ð¿ÑÐ¾ Ð²Ð¾Ð´Ñ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Ð ÐµÐ·ÑÐ»ÑÑÐ°Ñ Ð¿Ð¾ÑÑÐºÑ Ð·Ð¾Ð±ÑÐ°Ð¶ÐµÐ½Ñ Ð·Ð° Ð·Ð°Ð¿Ð¸ÑÐ¾Ð¼ &quot;ÐºÐ°ÑÑÐ¸Ð½ÐºÐ¸ Ð¿ÑÐ¾ Ð²Ð¾Ð´Ñ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Ð ÐµÐ·ÑÐ»ÑÑÐ°Ñ Ð¿Ð¾ÑÑÐºÑ Ð·Ð¾Ð±ÑÐ°Ð¶ÐµÐ½Ñ Ð·Ð° Ð·Ð°Ð¿Ð¸ÑÐ¾Ð¼ &quot;ÐºÐ°ÑÑÐ¸Ð½ÐºÐ¸ Ð¿ÑÐ¾ Ð²Ð¾Ð´Ñ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1714488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4000" b="1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Дякую за увагу!</a:t>
            </a:r>
            <a:endParaRPr lang="ru-RU" sz="4000" b="1" i="1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7015186" cy="510334"/>
          </a:xfrm>
        </p:spPr>
        <p:txBody>
          <a:bodyPr>
            <a:normAutofit/>
          </a:bodyPr>
          <a:lstStyle/>
          <a:p>
            <a:pPr algn="ctr"/>
            <a:r>
              <a:rPr lang="uk-UA" sz="2800" b="1" i="1" dirty="0" smtClean="0"/>
              <a:t>Актуалізація опорних знань учнів</a:t>
            </a:r>
            <a:endParaRPr lang="uk-UA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Загадки про воду </a:t>
            </a:r>
          </a:p>
          <a:p>
            <a:r>
              <a:rPr lang="uk-UA" sz="3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Міні – дослідження </a:t>
            </a:r>
            <a:r>
              <a:rPr lang="uk-UA" sz="32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“Вода</a:t>
            </a:r>
            <a:r>
              <a:rPr lang="uk-UA" sz="3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- </a:t>
            </a:r>
            <a:r>
              <a:rPr lang="uk-UA" sz="32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розчинник”</a:t>
            </a:r>
            <a:endParaRPr lang="uk-UA" sz="32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uk-UA" sz="32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Пазли</a:t>
            </a:r>
            <a:r>
              <a:rPr lang="uk-UA" sz="3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uk-UA" sz="32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“Агрегатні</a:t>
            </a:r>
            <a:r>
              <a:rPr lang="uk-UA" sz="3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стани </a:t>
            </a:r>
            <a:r>
              <a:rPr lang="uk-UA" sz="32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води”</a:t>
            </a:r>
            <a:endParaRPr lang="uk-UA" sz="32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uk-UA" sz="3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Цікаве </a:t>
            </a:r>
            <a:r>
              <a:rPr lang="uk-UA" sz="3200" b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про воду</a:t>
            </a:r>
          </a:p>
          <a:p>
            <a:pPr>
              <a:buNone/>
            </a:pPr>
            <a:endParaRPr lang="uk-UA" sz="32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43889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 </a:t>
            </a:r>
            <a:r>
              <a:rPr lang="uk-UA" sz="3100" b="1" i="1" dirty="0" smtClean="0">
                <a:latin typeface="Calibri" pitchFamily="34" charset="0"/>
                <a:cs typeface="Calibri" pitchFamily="34" charset="0"/>
              </a:rPr>
              <a:t>Мотивація навчальної діяльності</a:t>
            </a:r>
            <a:endParaRPr lang="uk-UA" sz="3100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52988"/>
          </a:xfrm>
        </p:spPr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одній чарівній країні жили щасливі люди. Сади рясніли фруктами, поля колосилися житом і пшеницею, на луках паслася худоба, у лісах співали птахи. Але сталося якесь лихо і вся благодать стала пропадати: рослини зів’яли, корови перестали давати молоко, птахи перестали співати. Засумували люди, задумалися і звернулися за порадою до Мудреця. Вислухав їх Мудрець, взяв гілочку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верби і пішов з нею по лісах, по полях та городах.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Зупинився Мудрець за городами і сказав: «Копайте тут, знайдете скарб.» Люди копали день і ніч.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 ж знайшли люди? 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Тема уроку: </a:t>
            </a:r>
            <a:r>
              <a:rPr lang="uk-UA" sz="2800" b="1" i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Значення води в природі.</a:t>
            </a:r>
            <a:br>
              <a:rPr lang="uk-UA" sz="2800" b="1" i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uk-UA" sz="2800" b="1" i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                      Використання води людиною.</a:t>
            </a:r>
            <a:endParaRPr lang="uk-UA" sz="2800" b="1" i="1" dirty="0">
              <a:solidFill>
                <a:schemeClr val="accent1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uk-UA" sz="4500" b="1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uk-UA" sz="4500" b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Мета уроку: </a:t>
            </a:r>
            <a:endParaRPr lang="uk-UA" sz="4500" b="1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uk-UA" sz="4500" b="1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uk-UA" sz="4000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навчальна: закріпити знання про властивості води; встановити роль води в природі та значення для життя і господарської діяльності людини;</a:t>
            </a:r>
            <a:endParaRPr lang="ru-RU" sz="4000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uk-UA" sz="4000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розвивальна: розвивати пізнавальний інтерес до вивчення природи, вміння працювати в групі, логічно мислити, готувати стислі повідомлення, працюючи з різними джерелами знань;</a:t>
            </a:r>
            <a:endParaRPr lang="ru-RU" sz="4000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uk-UA" sz="4000" i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виховна: виховувати дбайливе ставлення до води як до найціннішого ресурсу на планеті Земля; сприяти вихованню почуття колективізму, поваги до думки однокласників.           </a:t>
            </a:r>
            <a:endParaRPr lang="ru-RU" sz="4000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ru-RU" sz="3800" b="1" i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uk-UA" sz="3200" b="1" i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План вивчення нового матеріалу</a:t>
            </a:r>
            <a:endParaRPr lang="ru-RU" sz="3200" b="1" i="1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935480"/>
            <a:ext cx="7115196" cy="4389120"/>
          </a:xfrm>
        </p:spPr>
        <p:txBody>
          <a:bodyPr/>
          <a:lstStyle/>
          <a:p>
            <a:r>
              <a:rPr lang="uk-UA" sz="3200" b="1" smtClean="0">
                <a:latin typeface="Calibri" pitchFamily="34" charset="0"/>
                <a:cs typeface="Calibri" pitchFamily="34" charset="0"/>
              </a:rPr>
              <a:t>Вода в природі</a:t>
            </a:r>
          </a:p>
          <a:p>
            <a:r>
              <a:rPr lang="uk-UA" sz="3200" b="1" smtClean="0">
                <a:latin typeface="Calibri" pitchFamily="34" charset="0"/>
                <a:cs typeface="Calibri" pitchFamily="34" charset="0"/>
              </a:rPr>
              <a:t>Вода для живих організмів</a:t>
            </a:r>
          </a:p>
          <a:p>
            <a:r>
              <a:rPr lang="uk-UA" sz="3200" b="1" smtClean="0">
                <a:latin typeface="Calibri" pitchFamily="34" charset="0"/>
                <a:cs typeface="Calibri" pitchFamily="34" charset="0"/>
              </a:rPr>
              <a:t>Вода на службі людині</a:t>
            </a:r>
          </a:p>
          <a:p>
            <a:r>
              <a:rPr lang="uk-UA" sz="3200" b="1" smtClean="0">
                <a:latin typeface="Calibri" pitchFamily="34" charset="0"/>
                <a:cs typeface="Calibri" pitchFamily="34" charset="0"/>
              </a:rPr>
              <a:t>Охорона води</a:t>
            </a:r>
          </a:p>
          <a:p>
            <a:endParaRPr lang="uk-UA" smtClean="0"/>
          </a:p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AutoShape 2" descr="Ð ÐµÐ·ÑÐ»ÑÑÐ°Ñ Ð¿Ð¾ÑÑÐºÑ Ð·Ð¾Ð±ÑÐ°Ð¶ÐµÐ½Ñ Ð·Ð° Ð·Ð°Ð¿Ð¸ÑÐ¾Ð¼ &quot;Ð²Ð¾Ð´Ð° Ð² Ð¿ÑÐ¸ÑÐ¾Ð´Ñ ÐºÐ°ÑÑÐ¸Ð½ÐºÐ¸ Ð¼Ð¾ÑÑ Ñ Ð¾ÐºÐµÐ°Ð½Ð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212" name="AutoShape 4" descr="Ð ÐµÐ·ÑÐ»ÑÑÐ°Ñ Ð¿Ð¾ÑÑÐºÑ Ð·Ð¾Ð±ÑÐ°Ð¶ÐµÐ½Ñ Ð·Ð° Ð·Ð°Ð¿Ð¸ÑÐ¾Ð¼ &quot;Ð²Ð¾Ð´Ð° Ð² Ð¿ÑÐ¸ÑÐ¾Ð´Ñ ÐºÐ°ÑÑÐ¸Ð½ÐºÐ¸ Ð¼Ð¾ÑÑ Ñ Ð¾ÐºÐµÐ°Ð½Ð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214" name="AutoShape 6" descr="Ð ÐµÐ·ÑÐ»ÑÑÐ°Ñ Ð¿Ð¾ÑÑÐºÑ Ð·Ð¾Ð±ÑÐ°Ð¶ÐµÐ½Ñ Ð·Ð° Ð·Ð°Ð¿Ð¸ÑÐ¾Ð¼ &quot;Ð²Ð¾Ð´Ð° Ð² Ð¿ÑÐ¸ÑÐ¾Ð´Ñ ÐºÐ°ÑÑÐ¸Ð½ÐºÐ¸ Ð¼Ð¾ÑÑ Ñ Ð¾ÐºÐµÐ°Ð½Ð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216" name="AutoShape 8" descr="Ð ÐµÐ·ÑÐ»ÑÑÐ°Ñ Ð¿Ð¾ÑÑÐºÑ Ð·Ð¾Ð±ÑÐ°Ð¶ÐµÐ½Ñ Ð·Ð° Ð·Ð°Ð¿Ð¸ÑÐ¾Ð¼ &quot;Ð²Ð¾Ð´Ð° Ð² Ð¿ÑÐ¸ÑÐ¾Ð´Ñ ÐºÐ°ÑÑÐ¸Ð½ÐºÐ¸ Ð¼Ð¾ÑÑ Ñ Ð¾ÐºÐµÐ°Ð½Ð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4218" name="Picture 10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3357586" cy="2238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4220" name="Picture 12" descr="Ð ÐµÐ·ÑÐ»ÑÑÐ°Ñ Ð¿Ð¾ÑÑÐºÑ Ð·Ð¾Ð±ÑÐ°Ð¶ÐµÐ½Ñ Ð·Ð° Ð·Ð°Ð¿Ð¸ÑÐ¾Ð¼ &quot;Ð²Ð¾Ð´Ð° Ð² Ð¿ÑÐ¸ÑÐ¾Ð´Ñ ÐºÐ°ÑÑÐ¸Ð½ÐºÐ¸ ÑÑÑÐºÐ¸ Ñ Ð¾Ð·ÐµÑÐ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357298"/>
            <a:ext cx="3286148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4222" name="Picture 14" descr="Ð ÐµÐ·ÑÐ»ÑÑÐ°Ñ Ð¿Ð¾ÑÑÐºÑ Ð·Ð¾Ð±ÑÐ°Ð¶ÐµÐ½Ñ Ð·Ð° Ð·Ð°Ð¿Ð¸ÑÐ¾Ð¼ &quot;Ð²Ð¾Ð´Ð° Ð² Ð¿ÑÐ¸ÑÐ¾Ð´Ñ ÐºÐ°ÑÑÐ¸Ð½ÐºÐ¸ ÑÑÑÐºÐ¸ Ñ Ð¾Ð·ÐµÑÐ°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929066"/>
            <a:ext cx="3286148" cy="1928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4224" name="Picture 16" descr="Ð ÐµÐ·ÑÐ»ÑÑÐ°Ñ Ð¿Ð¾ÑÑÐºÑ Ð·Ð¾Ð±ÑÐ°Ð¶ÐµÐ½Ñ Ð·Ð° Ð·Ð°Ð¿Ð¸ÑÐ¾Ð¼ &quot;Ð²Ð¾Ð´Ð° Ð² Ð¿ÑÐ¸ÑÐ¾Ð´Ñ ÐºÐ°ÑÑÐ¸Ð½ÐºÐ¸ Ð²Ð¾Ð´Ð¾ÑÑÐ¾Ð²Ð¸ÑÐ°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3929066"/>
            <a:ext cx="3357586" cy="192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857356" y="571480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smtClean="0">
                <a:solidFill>
                  <a:srgbClr val="0070C0"/>
                </a:solidFill>
              </a:rPr>
              <a:t>Вода у природі</a:t>
            </a:r>
            <a:endParaRPr lang="ru-RU" sz="3600" b="1" i="1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357187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/>
              <a:t>       Океани і моря</a:t>
            </a: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072198" y="3571876"/>
            <a:ext cx="1268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/>
              <a:t>Річки</a:t>
            </a: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43108" y="5857892"/>
            <a:ext cx="1551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/>
              <a:t>водосховища</a:t>
            </a: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215074" y="5857892"/>
            <a:ext cx="1192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/>
              <a:t>озера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6" name="Picture 16" descr="Ð ÐµÐ·ÑÐ»ÑÑÐ°Ñ Ð¿Ð¾ÑÑÐºÑ Ð·Ð¾Ð±ÑÐ°Ð¶ÐµÐ½Ñ Ð·Ð° Ð·Ð°Ð¿Ð¸ÑÐ¾Ð¼ &quot;Ð²Ð¾Ð´Ð° Ð² Ð¿ÑÐ¸ÑÐ¾Ð´Ñ ÐºÐ°ÑÑÐ¸Ð½ÐºÐ¸ Ð¼Ð¾ÑÑ ÑÑÑÐºÐ¸ ÑÐ¼Ð°ÑÐ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>
            <a:normAutofit/>
          </a:bodyPr>
          <a:lstStyle/>
          <a:p>
            <a:pPr algn="ctr"/>
            <a:r>
              <a:rPr lang="uk-UA" sz="3600" b="1" i="1">
                <a:solidFill>
                  <a:srgbClr val="0033CC"/>
                </a:solidFill>
              </a:rPr>
              <a:t>Вода для рослин</a:t>
            </a:r>
            <a:endParaRPr lang="ru-RU" sz="3600" b="1" i="1">
              <a:solidFill>
                <a:srgbClr val="0033CC"/>
              </a:solidFill>
            </a:endParaRPr>
          </a:p>
        </p:txBody>
      </p:sp>
      <p:sp>
        <p:nvSpPr>
          <p:cNvPr id="34819" name="Rectangle 3" descr="ягоды в росе"/>
          <p:cNvSpPr>
            <a:spLocks noChangeArrowheads="1"/>
          </p:cNvSpPr>
          <p:nvPr/>
        </p:nvSpPr>
        <p:spPr bwMode="auto">
          <a:xfrm>
            <a:off x="3429000" y="4038600"/>
            <a:ext cx="2057400" cy="152400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0" name="Rectangle 4" descr="роса"/>
          <p:cNvSpPr>
            <a:spLocks noChangeArrowheads="1"/>
          </p:cNvSpPr>
          <p:nvPr/>
        </p:nvSpPr>
        <p:spPr bwMode="auto">
          <a:xfrm>
            <a:off x="609600" y="4191000"/>
            <a:ext cx="2514600" cy="22098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1" name="Rectangle 5" descr="капли на лист"/>
          <p:cNvSpPr>
            <a:spLocks noChangeArrowheads="1"/>
          </p:cNvSpPr>
          <p:nvPr/>
        </p:nvSpPr>
        <p:spPr bwMode="auto">
          <a:xfrm>
            <a:off x="304800" y="1371600"/>
            <a:ext cx="2895600" cy="205740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2" name="Rectangle 6" descr="много капель"/>
          <p:cNvSpPr>
            <a:spLocks noChangeArrowheads="1"/>
          </p:cNvSpPr>
          <p:nvPr/>
        </p:nvSpPr>
        <p:spPr bwMode="auto">
          <a:xfrm>
            <a:off x="5638800" y="1295400"/>
            <a:ext cx="3124200" cy="2057400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3" name="Rectangle 7" descr="синий лист"/>
          <p:cNvSpPr>
            <a:spLocks noChangeArrowheads="1"/>
          </p:cNvSpPr>
          <p:nvPr/>
        </p:nvSpPr>
        <p:spPr bwMode="auto">
          <a:xfrm>
            <a:off x="5867400" y="4191000"/>
            <a:ext cx="2667000" cy="2209800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4" name="Rectangle 8" descr="cherries"/>
          <p:cNvSpPr>
            <a:spLocks noChangeArrowheads="1"/>
          </p:cNvSpPr>
          <p:nvPr/>
        </p:nvSpPr>
        <p:spPr bwMode="auto">
          <a:xfrm>
            <a:off x="3733800" y="1828800"/>
            <a:ext cx="1295400" cy="1524000"/>
          </a:xfrm>
          <a:prstGeom prst="rect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19" grpId="0" animBg="1"/>
      <p:bldP spid="34820" grpId="0" animBg="1"/>
      <p:bldP spid="34821" grpId="0" animBg="1"/>
      <p:bldP spid="34822" grpId="0" animBg="1"/>
      <p:bldP spid="34823" grpId="0" animBg="1"/>
      <p:bldP spid="3482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560</TotalTime>
  <Words>520</Words>
  <PresentationFormat>Экран (4:3)</PresentationFormat>
  <Paragraphs>96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Слайд 2</vt:lpstr>
      <vt:lpstr>Актуалізація опорних знань учнів</vt:lpstr>
      <vt:lpstr> Мотивація навчальної діяльності</vt:lpstr>
      <vt:lpstr>Тема уроку: Значення води в природі.                        Використання води людиною.</vt:lpstr>
      <vt:lpstr>План вивчення нового матеріалу</vt:lpstr>
      <vt:lpstr>Слайд 7</vt:lpstr>
      <vt:lpstr>Слайд 8</vt:lpstr>
      <vt:lpstr>Вода для рослин</vt:lpstr>
      <vt:lpstr>Гідрофіти</vt:lpstr>
      <vt:lpstr>Мезофіти</vt:lpstr>
      <vt:lpstr> Ксерофіти</vt:lpstr>
      <vt:lpstr>Слайд 13</vt:lpstr>
      <vt:lpstr>Вода в організмі людини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Є в лузі криничка, блакитне озерце, Десь лісом зеленим джерельце біжить. Як добре, що нині ми маємо все це, Як страшно, що можем усе загубить!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Sanchos</dc:creator>
  <cp:lastModifiedBy>Sanchos</cp:lastModifiedBy>
  <cp:revision>53</cp:revision>
  <dcterms:created xsi:type="dcterms:W3CDTF">2019-02-06T21:24:07Z</dcterms:created>
  <dcterms:modified xsi:type="dcterms:W3CDTF">2019-02-20T00:46:46Z</dcterms:modified>
</cp:coreProperties>
</file>