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1" r:id="rId4"/>
    <p:sldId id="258" r:id="rId5"/>
    <p:sldId id="259" r:id="rId6"/>
    <p:sldId id="260" r:id="rId7"/>
    <p:sldId id="274" r:id="rId8"/>
    <p:sldId id="273" r:id="rId9"/>
    <p:sldId id="262" r:id="rId10"/>
    <p:sldId id="283" r:id="rId11"/>
    <p:sldId id="286" r:id="rId12"/>
    <p:sldId id="275" r:id="rId13"/>
    <p:sldId id="276" r:id="rId14"/>
    <p:sldId id="277" r:id="rId15"/>
    <p:sldId id="278" r:id="rId16"/>
    <p:sldId id="263" r:id="rId17"/>
    <p:sldId id="264" r:id="rId18"/>
    <p:sldId id="265" r:id="rId19"/>
    <p:sldId id="266" r:id="rId20"/>
    <p:sldId id="271" r:id="rId21"/>
    <p:sldId id="285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7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://compas.ucoz.com/_pu/1/33672760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http://tgotcij.net.ua/images/022314_2246_5.jpg" TargetMode="External"/><Relationship Id="rId7" Type="http://schemas.openxmlformats.org/officeDocument/2006/relationships/image" Target="http://sta-sta.ru/wp-content/uploads/2010/04/d0bfd180d0bed0b4d0bed0bbd0b6d0b5d0bdd0b8d0b5-d0b8d0b7d0b2d0b5d180d0b6d0b5d0bdd0b8d18f-d0b2d183d0bbd0bad0b0d0bdd0b0-d0b8d181d0bbd0b01.jpg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11" Type="http://schemas.openxmlformats.org/officeDocument/2006/relationships/image" Target="http://vkurse.ua/i/2012-09/otbiraet-u-zhiteley-gorodov-dva-goda-zhizni.jpg" TargetMode="External"/><Relationship Id="rId5" Type="http://schemas.openxmlformats.org/officeDocument/2006/relationships/image" Target="https://encrypted-tbn1.gstatic.com/images?q=tbn:ANd9GcTX-Ab306gAEPiKjG0890IvYlEwq6GWSStL5L4SpOs09BF7ml2N" TargetMode="External"/><Relationship Id="rId10" Type="http://schemas.openxmlformats.org/officeDocument/2006/relationships/image" Target="../media/image32.jpeg"/><Relationship Id="rId4" Type="http://schemas.openxmlformats.org/officeDocument/2006/relationships/image" Target="../media/image29.jpeg"/><Relationship Id="rId9" Type="http://schemas.openxmlformats.org/officeDocument/2006/relationships/image" Target="http://rbinform.ru/imagematrix_image/4125/444/293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https://encrypted-tbn1.gstatic.com/images?q=tbn:ANd9GcSA2mWGuM8gHn_C2myJEBg5PNYz2ICj0dUhCecZBA1U9fnjp5JfFg" TargetMode="External"/><Relationship Id="rId3" Type="http://schemas.openxmlformats.org/officeDocument/2006/relationships/image" Target="https://encrypted-tbn2.gstatic.com/images?q=tbn:ANd9GcSl3-Y1YARu6wQQFM57uufsBJ1ErsNFRU8_EHMkUpJ8nqrbKa3hKg" TargetMode="External"/><Relationship Id="rId7" Type="http://schemas.openxmlformats.org/officeDocument/2006/relationships/image" Target="http://yu.mk.ua/files/news/small/4468_222.png" TargetMode="External"/><Relationship Id="rId12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11" Type="http://schemas.openxmlformats.org/officeDocument/2006/relationships/image" Target="https://encrypted-tbn3.gstatic.com/images?q=tbn:ANd9GcRSjClPybefeyGI9pkQNDVfqO3JulInAvOkoqhd-8eLBOg8DAhuVg" TargetMode="External"/><Relationship Id="rId5" Type="http://schemas.openxmlformats.org/officeDocument/2006/relationships/image" Target="http://diving.lviv.ua/gallery/albums/userpics/10002/dive-prikol-13.jpg" TargetMode="External"/><Relationship Id="rId10" Type="http://schemas.openxmlformats.org/officeDocument/2006/relationships/image" Target="../media/image37.jpeg"/><Relationship Id="rId4" Type="http://schemas.openxmlformats.org/officeDocument/2006/relationships/image" Target="../media/image34.jpeg"/><Relationship Id="rId9" Type="http://schemas.openxmlformats.org/officeDocument/2006/relationships/image" Target="https://encrypted-tbn3.gstatic.com/images?q=tbn:ANd9GcTTegZqohCU4HR2y5XkuSMGTH83ejPLFFZZ5QUqWctN3JcxH-BSdA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http://rebus1.com/pictures/deti/ja.gif" TargetMode="External"/><Relationship Id="rId3" Type="http://schemas.openxmlformats.org/officeDocument/2006/relationships/image" Target="http://rebus1.com/pictures/deti/o.gif" TargetMode="External"/><Relationship Id="rId7" Type="http://schemas.openxmlformats.org/officeDocument/2006/relationships/image" Target="http://rebus1.com/pictures/etc/koma2.jpg" TargetMode="External"/><Relationship Id="rId12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11" Type="http://schemas.openxmlformats.org/officeDocument/2006/relationships/image" Target="http://rebus1.com/pictures/656.jpg" TargetMode="External"/><Relationship Id="rId5" Type="http://schemas.openxmlformats.org/officeDocument/2006/relationships/image" Target="http://rebus1.com/pictures/deti/p.gif" TargetMode="External"/><Relationship Id="rId10" Type="http://schemas.openxmlformats.org/officeDocument/2006/relationships/image" Target="../media/image7.jpeg"/><Relationship Id="rId4" Type="http://schemas.openxmlformats.org/officeDocument/2006/relationships/image" Target="../media/image4.png"/><Relationship Id="rId9" Type="http://schemas.openxmlformats.org/officeDocument/2006/relationships/image" Target="http://rebus1.com/pictures/ua/3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dorobok.edu.vn.ua/uploaded/krutenyuk/prirodoznavstvo/image017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726316"/>
          </a:xfrm>
        </p:spPr>
        <p:txBody>
          <a:bodyPr>
            <a:normAutofit/>
          </a:bodyPr>
          <a:lstStyle/>
          <a:p>
            <a:r>
              <a:rPr lang="ru-RU" dirty="0" err="1" smtClean="0"/>
              <a:t>Дзвінок</a:t>
            </a:r>
            <a:r>
              <a:rPr lang="ru-RU" dirty="0" smtClean="0"/>
              <a:t> </a:t>
            </a:r>
            <a:r>
              <a:rPr lang="ru-RU" dirty="0" err="1" smtClean="0"/>
              <a:t>пролунав</a:t>
            </a:r>
            <a:r>
              <a:rPr lang="ru-RU" dirty="0" smtClean="0"/>
              <a:t> веселий. Дружно </a:t>
            </a:r>
            <a:r>
              <a:rPr lang="ru-RU" dirty="0" err="1" smtClean="0"/>
              <a:t>всіх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кличе в </a:t>
            </a:r>
            <a:r>
              <a:rPr lang="ru-RU" dirty="0" err="1" smtClean="0"/>
              <a:t>клас</a:t>
            </a:r>
            <a:r>
              <a:rPr lang="ru-RU" dirty="0" smtClean="0"/>
              <a:t>. </a:t>
            </a:r>
            <a:r>
              <a:rPr lang="ru-RU" dirty="0" smtClean="0"/>
              <a:t>С</a:t>
            </a:r>
            <a:r>
              <a:rPr lang="uk-UA" dirty="0" err="1" smtClean="0"/>
              <a:t>іл</a:t>
            </a:r>
            <a:r>
              <a:rPr lang="ru-RU" dirty="0" smtClean="0"/>
              <a:t>и</a:t>
            </a:r>
            <a:r>
              <a:rPr lang="ru-RU" dirty="0" smtClean="0"/>
              <a:t>, </a:t>
            </a:r>
            <a:r>
              <a:rPr lang="ru-RU" dirty="0" err="1" smtClean="0"/>
              <a:t>дітки</a:t>
            </a:r>
            <a:r>
              <a:rPr lang="ru-RU" dirty="0" smtClean="0"/>
              <a:t>, </a:t>
            </a: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рівненько</a:t>
            </a:r>
            <a:r>
              <a:rPr lang="ru-RU" dirty="0" smtClean="0"/>
              <a:t>, </a:t>
            </a:r>
            <a:r>
              <a:rPr lang="ru-RU" dirty="0" err="1" smtClean="0"/>
              <a:t>Посміхнулися</a:t>
            </a:r>
            <a:r>
              <a:rPr lang="ru-RU" dirty="0" smtClean="0"/>
              <a:t> </a:t>
            </a:r>
            <a:r>
              <a:rPr lang="ru-RU" dirty="0" err="1" smtClean="0"/>
              <a:t>гарненько</a:t>
            </a:r>
            <a:r>
              <a:rPr lang="ru-RU" dirty="0" smtClean="0"/>
              <a:t>. </a:t>
            </a:r>
            <a:r>
              <a:rPr lang="ru-RU" dirty="0" err="1" smtClean="0"/>
              <a:t>Настрій</a:t>
            </a:r>
            <a:r>
              <a:rPr lang="ru-RU" dirty="0" smtClean="0"/>
              <a:t> на урок взяли, </a:t>
            </a:r>
            <a:r>
              <a:rPr lang="ru-RU" dirty="0" err="1" smtClean="0"/>
              <a:t>Працювати</a:t>
            </a:r>
            <a:r>
              <a:rPr lang="ru-RU" dirty="0" smtClean="0"/>
              <a:t> почали.</a:t>
            </a:r>
            <a:endParaRPr lang="ru-RU" dirty="0"/>
          </a:p>
        </p:txBody>
      </p:sp>
      <p:pic>
        <p:nvPicPr>
          <p:cNvPr id="13314" name="Picture 2" descr="ÐÐ°ÑÑÐ¸Ð½ÐºÐ¸ Ð¿Ð¾ Ð·Ð°Ð¿ÑÐ¾ÑÑ ÑÐ¼Ð°Ð¹Ð»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714884"/>
            <a:ext cx="2143140" cy="1785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4869192"/>
          </a:xfrm>
        </p:spPr>
        <p:txBody>
          <a:bodyPr>
            <a:normAutofit fontScale="90000"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uk-UA" altLang="ja-JP" sz="4400" b="1" i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Доповніть речення.</a:t>
            </a:r>
            <a:br>
              <a:rPr lang="uk-UA" altLang="ja-JP" sz="4400" b="1" i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altLang="ja-JP" sz="44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Повітря</a:t>
            </a:r>
            <a:r>
              <a:rPr lang="uk-UA" altLang="ja-JP" sz="4400" dirty="0" smtClean="0"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це суміш газів,що утворюють повітряну оболонку: ______, _______, _______. Повітря також містить ________ пару та різні _______.</a:t>
            </a:r>
            <a:r>
              <a:rPr lang="ru-RU" altLang="ja-JP" sz="44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br>
              <a:rPr lang="ru-RU" altLang="ja-JP" sz="44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214414" y="714356"/>
            <a:ext cx="7498080" cy="5643602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ja-JP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Повітря</a:t>
            </a:r>
            <a:r>
              <a:rPr kumimoji="0" lang="uk-UA" altLang="ja-JP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це суміш газів,що утворюють повітряну оболонку: </a:t>
            </a:r>
            <a:r>
              <a:rPr kumimoji="0" lang="uk-UA" altLang="ja-JP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азот, кисень, вуглекислий газ</a:t>
            </a:r>
            <a:r>
              <a:rPr kumimoji="0" lang="uk-UA" altLang="ja-JP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ja-JP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Повітря також містить </a:t>
            </a:r>
            <a:r>
              <a:rPr kumimoji="0" lang="uk-UA" altLang="ja-JP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водяну</a:t>
            </a:r>
            <a:r>
              <a:rPr kumimoji="0" lang="uk-UA" altLang="ja-JP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пару та різні </a:t>
            </a:r>
            <a:r>
              <a:rPr kumimoji="0" lang="uk-UA" altLang="ja-JP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домішки</a:t>
            </a:r>
            <a:r>
              <a:rPr kumimoji="0" lang="uk-UA" altLang="ja-JP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altLang="ja-JP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br>
              <a:rPr kumimoji="0" lang="ru-RU" altLang="ja-JP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43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357166"/>
            <a:ext cx="757242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Найважливішим для життя газом, звичайно ж, є </a:t>
            </a:r>
            <a:r>
              <a:rPr lang="uk-UA" sz="2000" b="1" dirty="0" smtClean="0">
                <a:solidFill>
                  <a:srgbClr val="9900FF"/>
                </a:solidFill>
                <a:latin typeface="Times New Roman" pitchFamily="18" charset="0"/>
                <a:cs typeface="Times New Roman" pitchFamily="18" charset="0"/>
              </a:rPr>
              <a:t>Кисень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тому що він підтримує горіння,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отже, сприяє вивільненню енергії.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підтвердити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продемонструвати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проведемо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дослід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i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Дослід </a:t>
            </a:r>
            <a:r>
              <a:rPr lang="uk-UA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000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Запалюємо свічку і накриваємо її скляним ковпаком.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071810"/>
            <a:ext cx="450059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82867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>
                <a:solidFill>
                  <a:srgbClr val="9900FF"/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000" b="1" i="1" dirty="0">
                <a:solidFill>
                  <a:srgbClr val="99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9900FF"/>
                </a:solidFill>
                <a:latin typeface="Times New Roman" pitchFamily="18" charset="0"/>
                <a:cs typeface="Times New Roman" pitchFamily="18" charset="0"/>
              </a:rPr>
              <a:t>містить</a:t>
            </a:r>
            <a:r>
              <a:rPr lang="ru-RU" sz="2000" b="1" i="1" dirty="0">
                <a:solidFill>
                  <a:srgbClr val="9900FF"/>
                </a:solidFill>
                <a:latin typeface="Times New Roman" pitchFamily="18" charset="0"/>
                <a:cs typeface="Times New Roman" pitchFamily="18" charset="0"/>
              </a:rPr>
              <a:t> воду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підтвердити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проведемо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дослід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Дослід </a:t>
            </a:r>
            <a:r>
              <a:rPr lang="uk-UA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У невеликій скляній банці розміщуємо кілька шматочків льоду.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підтвердженням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наявності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вологи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повітрі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веселка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гало.</a:t>
            </a:r>
          </a:p>
          <a:p>
            <a:endParaRPr lang="ru-RU" dirty="0"/>
          </a:p>
        </p:txBody>
      </p:sp>
      <p:pic>
        <p:nvPicPr>
          <p:cNvPr id="3" name="Рисунок 2" descr="104057202_Krasivuye_raduzhnuye_bezalkogolnuye_osvezhayuschie_napitki__4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3214686"/>
            <a:ext cx="3000396" cy="3446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4000504"/>
            <a:ext cx="4699033" cy="2643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85728"/>
            <a:ext cx="79296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Веселка</a:t>
            </a:r>
            <a:r>
              <a:rPr lang="ru-RU" sz="24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виникає</a:t>
            </a:r>
            <a:r>
              <a:rPr lang="ru-RU" sz="24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тоді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сонячні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промені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різної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довжини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проходять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крізь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найдрібніші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крапельки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води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атмосфері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час ми 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бачимо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самої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вологи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можемо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спостерігати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яскраві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сонячні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хвилі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різного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кольору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3" name="Рисунок 2" descr="images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286124"/>
            <a:ext cx="3435270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vesel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2500306"/>
            <a:ext cx="428625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099" y="214290"/>
            <a:ext cx="814390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Гало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давньогрец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ἅλως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— коло, диск;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аура,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німб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ореол) 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оптичний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феномен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коло,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світиться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об’єкта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джерела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світла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Зазвичай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гало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виглядає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світіння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диска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Місяця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Сонця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явище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виникає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проходження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місячного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світла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крізь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вологу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атмосферу.</a:t>
            </a:r>
          </a:p>
          <a:p>
            <a:endParaRPr lang="ru-RU" dirty="0"/>
          </a:p>
        </p:txBody>
      </p:sp>
      <p:pic>
        <p:nvPicPr>
          <p:cNvPr id="3" name="Рисунок 2" descr="3a14473e8dd63d9aa2ec5db15ad703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3" y="1857364"/>
            <a:ext cx="3221205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2012-03-08-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1857364"/>
            <a:ext cx="3352800" cy="2231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Без названия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2571744"/>
            <a:ext cx="2243141" cy="3370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alo-lasi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1398" y="4214818"/>
            <a:ext cx="5355922" cy="2643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14480" y="285728"/>
            <a:ext cx="6929487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uk-UA" altLang="ja-JP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Назвіть за схемою склад повітря</a:t>
            </a:r>
            <a:r>
              <a:rPr kumimoji="0" lang="uk-UA" altLang="ja-JP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uk-UA" altLang="ja-JP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</a:t>
            </a:r>
            <a:r>
              <a:rPr kumimoji="0" lang="uk-UA" altLang="ja-JP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Покажіть складову повітря, що найважливіша для організмів.</a:t>
            </a:r>
            <a:endParaRPr kumimoji="0" lang="ru-RU" altLang="ja-JP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1" name="Picture 1" descr="http://compas.ucoz.com/_pu/1/33672760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571604" y="2143116"/>
            <a:ext cx="6357982" cy="3714776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28662" y="214290"/>
            <a:ext cx="8072462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Розгляньте фотографії . Наведіть приклади домішок у повітрі.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http://tgotcij.net.ua/images/022314_2246_5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428596" y="1285860"/>
            <a:ext cx="3143252" cy="2357454"/>
          </a:xfrm>
          <a:prstGeom prst="rect">
            <a:avLst/>
          </a:prstGeom>
          <a:noFill/>
        </p:spPr>
      </p:pic>
      <p:pic>
        <p:nvPicPr>
          <p:cNvPr id="21507" name="Picture 3" descr="https://encrypted-tbn1.gstatic.com/images?q=tbn:ANd9GcTX-Ab306gAEPiKjG0890IvYlEwq6GWSStL5L4SpOs09BF7ml2N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3929058" y="1000108"/>
            <a:ext cx="3143272" cy="2428892"/>
          </a:xfrm>
          <a:prstGeom prst="rect">
            <a:avLst/>
          </a:prstGeom>
          <a:noFill/>
        </p:spPr>
      </p:pic>
      <p:pic>
        <p:nvPicPr>
          <p:cNvPr id="21508" name="Picture 4" descr="http://sta-sta.ru/wp-content/uploads/2010/04/d0bfd180d0bed0b4d0bed0bbd0b6d0b5d0bdd0b8d0b5-d0b8d0b7d0b2d0b5d180d0b6d0b5d0bdd0b8d18f-d0b2d183d0bbd0bad0b0d0bdd0b0-d0b8d181d0bbd0b01.jp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428596" y="3714752"/>
            <a:ext cx="3143252" cy="2643206"/>
          </a:xfrm>
          <a:prstGeom prst="rect">
            <a:avLst/>
          </a:prstGeom>
          <a:noFill/>
        </p:spPr>
      </p:pic>
      <p:pic>
        <p:nvPicPr>
          <p:cNvPr id="21509" name="Picture 5" descr="http://rbinform.ru/imagematrix_image/4125/444/293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3428992" y="4071942"/>
            <a:ext cx="3143272" cy="2228852"/>
          </a:xfrm>
          <a:prstGeom prst="rect">
            <a:avLst/>
          </a:prstGeom>
          <a:noFill/>
        </p:spPr>
      </p:pic>
      <p:pic>
        <p:nvPicPr>
          <p:cNvPr id="21510" name="Picture 6" descr="http://vkurse.ua/i/2012-09/otbiraet-u-zhiteley-gorodov-dva-goda-zhizni.jpg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6286512" y="3071810"/>
            <a:ext cx="2857488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857224" y="357166"/>
            <a:ext cx="79296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Властивості повітря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71472" y="57148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214678" y="2643182"/>
            <a:ext cx="2857520" cy="14287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</a:rPr>
              <a:t>Властивост</a:t>
            </a:r>
            <a:r>
              <a:rPr lang="uk-UA" sz="2000" b="1" dirty="0" smtClean="0">
                <a:solidFill>
                  <a:schemeClr val="tx1"/>
                </a:solidFill>
              </a:rPr>
              <a:t>і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</a:rPr>
              <a:t>повітря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V="1">
            <a:off x="2750331" y="2321711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0800000" flipV="1">
            <a:off x="2786050" y="3714752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072198" y="3500438"/>
            <a:ext cx="714380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5643570" y="2285992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V="1">
            <a:off x="4071934" y="2214554"/>
            <a:ext cx="714380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5286380" y="4000504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3571868" y="4286256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https://encrypted-tbn2.gstatic.com/images?q=tbn:ANd9GcSl3-Y1YARu6wQQFM57uufsBJ1ErsNFRU8_EHMkUpJ8nqrbKa3hK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6143636" y="4714884"/>
            <a:ext cx="2286000" cy="1819275"/>
          </a:xfrm>
          <a:prstGeom prst="rect">
            <a:avLst/>
          </a:prstGeom>
          <a:noFill/>
        </p:spPr>
      </p:pic>
      <p:pic>
        <p:nvPicPr>
          <p:cNvPr id="23555" name="Picture 3" descr="http://diving.lviv.ua/gallery/albums/userpics/10002/dive-prikol-13.jpg"/>
          <p:cNvPicPr>
            <a:picLocks noChangeAspect="1" noChangeArrowheads="1"/>
          </p:cNvPicPr>
          <p:nvPr/>
        </p:nvPicPr>
        <p:blipFill>
          <a:blip r:embed="rId4" r:link="rId5"/>
          <a:srcRect r="33813" b="21864"/>
          <a:stretch>
            <a:fillRect/>
          </a:stretch>
        </p:blipFill>
        <p:spPr bwMode="auto">
          <a:xfrm>
            <a:off x="357158" y="2928934"/>
            <a:ext cx="2286000" cy="1747838"/>
          </a:xfrm>
          <a:prstGeom prst="rect">
            <a:avLst/>
          </a:prstGeom>
          <a:noFill/>
        </p:spPr>
      </p:pic>
      <p:pic>
        <p:nvPicPr>
          <p:cNvPr id="23556" name="Picture 4" descr="http://yu.mk.ua/files/news/small/4468_222.pn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3500430" y="3357562"/>
            <a:ext cx="2286000" cy="1819275"/>
          </a:xfrm>
          <a:prstGeom prst="rect">
            <a:avLst/>
          </a:prstGeom>
          <a:noFill/>
        </p:spPr>
      </p:pic>
      <p:pic>
        <p:nvPicPr>
          <p:cNvPr id="23558" name="Picture 6" descr="https://encrypted-tbn3.gstatic.com/images?q=tbn:ANd9GcTTegZqohCU4HR2y5XkuSMGTH83ejPLFFZZ5QUqWctN3JcxH-BSdA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6429388" y="1571612"/>
            <a:ext cx="2286000" cy="1709738"/>
          </a:xfrm>
          <a:prstGeom prst="rect">
            <a:avLst/>
          </a:prstGeom>
          <a:noFill/>
        </p:spPr>
      </p:pic>
      <p:pic>
        <p:nvPicPr>
          <p:cNvPr id="23557" name="Picture 5" descr="https://encrypted-tbn3.gstatic.com/images?q=tbn:ANd9GcRSjClPybefeyGI9pkQNDVfqO3JulInAvOkoqhd-8eLBOg8DAhuVg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2786050" y="1428736"/>
            <a:ext cx="2286000" cy="1714500"/>
          </a:xfrm>
          <a:prstGeom prst="rect">
            <a:avLst/>
          </a:prstGeom>
          <a:noFill/>
        </p:spPr>
      </p:pic>
      <p:pic>
        <p:nvPicPr>
          <p:cNvPr id="23554" name="Picture 2" descr="https://encrypted-tbn1.gstatic.com/images?q=tbn:ANd9GcSA2mWGuM8gHn_C2myJEBg5PNYz2ICj0dUhCecZBA1U9fnjp5JfFg"/>
          <p:cNvPicPr>
            <a:picLocks noChangeAspect="1" noChangeArrowheads="1"/>
          </p:cNvPicPr>
          <p:nvPr/>
        </p:nvPicPr>
        <p:blipFill>
          <a:blip r:embed="rId12" r:link="rId13"/>
          <a:srcRect/>
          <a:stretch>
            <a:fillRect/>
          </a:stretch>
        </p:blipFill>
        <p:spPr bwMode="auto">
          <a:xfrm>
            <a:off x="1071538" y="4786322"/>
            <a:ext cx="2286000" cy="1828800"/>
          </a:xfrm>
          <a:prstGeom prst="rect">
            <a:avLst/>
          </a:prstGeom>
          <a:noFill/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1285852" y="142852"/>
            <a:ext cx="764383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uk-UA" altLang="ja-JP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Назвіть за ілюстраціями приклади використання людиною знань про властивості повітря. Які властивості повітря людина використала?</a:t>
            </a:r>
            <a:endParaRPr kumimoji="0" lang="ru-RU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uk-UA" altLang="ja-JP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  </a:t>
            </a:r>
            <a:endParaRPr kumimoji="0" lang="ru-RU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ru-RU" altLang="ja-JP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0"/>
            <a:ext cx="7498080" cy="868664"/>
          </a:xfrm>
        </p:spPr>
        <p:txBody>
          <a:bodyPr/>
          <a:lstStyle/>
          <a:p>
            <a:pPr algn="ctr"/>
            <a:r>
              <a:rPr lang="ru-RU" dirty="0" err="1" smtClean="0"/>
              <a:t>Кросворд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85918" y="3571874"/>
          <a:ext cx="6095998" cy="3071836"/>
        </p:xfrm>
        <a:graphic>
          <a:graphicData uri="http://schemas.openxmlformats.org/drawingml/2006/table">
            <a:tbl>
              <a:tblPr/>
              <a:tblGrid>
                <a:gridCol w="677570"/>
                <a:gridCol w="677037"/>
                <a:gridCol w="677037"/>
                <a:gridCol w="677037"/>
                <a:gridCol w="677037"/>
                <a:gridCol w="677570"/>
                <a:gridCol w="677570"/>
                <a:gridCol w="677570"/>
                <a:gridCol w="677570"/>
              </a:tblGrid>
              <a:tr h="438832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latin typeface="Times New Roman"/>
                          <a:ea typeface="Times New Roman"/>
                          <a:cs typeface="Times New Roman"/>
                        </a:rPr>
                        <a:t>1   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88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latin typeface="Times New Roman"/>
                          <a:ea typeface="Times New Roman"/>
                          <a:cs typeface="Times New Roman"/>
                        </a:rPr>
                        <a:t>2  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38834">
                <a:tc rowSpan="2"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latin typeface="Times New Roman"/>
                          <a:ea typeface="Times New Roman"/>
                          <a:cs typeface="Times New Roman"/>
                        </a:rPr>
                        <a:t>3  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latin typeface="Times New Roman"/>
                          <a:ea typeface="Times New Roman"/>
                          <a:cs typeface="Times New Roman"/>
                        </a:rPr>
                        <a:t>4  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latin typeface="Times New Roman"/>
                          <a:ea typeface="Times New Roman"/>
                          <a:cs typeface="Times New Roman"/>
                        </a:rPr>
                        <a:t>5 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834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latin typeface="Times New Roman"/>
                          <a:ea typeface="Times New Roman"/>
                          <a:cs typeface="Times New Roman"/>
                        </a:rPr>
                        <a:t>6  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latin typeface="Times New Roman"/>
                          <a:ea typeface="Times New Roman"/>
                          <a:cs typeface="Times New Roman"/>
                        </a:rPr>
                        <a:t>7  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530" marR="5753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85852" y="785794"/>
            <a:ext cx="700092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Весна,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літо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осінь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зима.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Зменшена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модель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кулі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Речовина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буває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трьох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агрегатних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станах.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Супутник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Землі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Уявна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інія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яка ділить Землю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дві півкулі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Шлях, по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якому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рухається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Земля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навколо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Сонця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Третя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планета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Сонця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14290"/>
            <a:ext cx="805463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Забруднення</a:t>
            </a:r>
            <a:r>
              <a:rPr lang="ru-RU" sz="2800" b="1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800" b="1" i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велика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загроза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планети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Тому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слід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дотримуватись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кількох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правил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допоможуть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зберегти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чистим.</a:t>
            </a:r>
          </a:p>
          <a:p>
            <a:endParaRPr lang="ru-RU" dirty="0"/>
          </a:p>
        </p:txBody>
      </p:sp>
      <p:pic>
        <p:nvPicPr>
          <p:cNvPr id="3" name="Рисунок 2" descr="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57430"/>
            <a:ext cx="3571868" cy="23797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632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7760" y="2357430"/>
            <a:ext cx="3813478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382382729__dsc85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4498" y="4357694"/>
            <a:ext cx="3744903" cy="2500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89363" y="117693"/>
            <a:ext cx="8054637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“Так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ні”</a:t>
            </a:r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1. Так</a:t>
            </a: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2. Ні </a:t>
            </a: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3. Ні</a:t>
            </a: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4. Так</a:t>
            </a: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5. Так</a:t>
            </a: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6. Так</a:t>
            </a: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7. Ні</a:t>
            </a: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8. Так</a:t>
            </a:r>
          </a:p>
          <a:p>
            <a:pPr algn="ctr"/>
            <a:endParaRPr lang="uk-UA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785794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err="1" smtClean="0">
                <a:solidFill>
                  <a:srgbClr val="0033CC"/>
                </a:solidFill>
              </a:rPr>
              <a:t>Домашн</a:t>
            </a:r>
            <a:r>
              <a:rPr lang="uk-UA" sz="4000" b="1" i="1" dirty="0" smtClean="0">
                <a:solidFill>
                  <a:srgbClr val="0033CC"/>
                </a:solidFill>
              </a:rPr>
              <a:t>є завдання §29</a:t>
            </a:r>
            <a:endParaRPr lang="ru-RU" sz="4000" dirty="0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285992"/>
            <a:ext cx="7072362" cy="39052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ребуси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071670" y="2357430"/>
            <a:ext cx="1214446" cy="1314452"/>
          </a:xfrm>
          <a:prstGeom prst="rect">
            <a:avLst/>
          </a:prstGeom>
          <a:noFill/>
        </p:spPr>
      </p:pic>
      <p:pic>
        <p:nvPicPr>
          <p:cNvPr id="29698" name="Picture 2" descr="ребуси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857224" y="2285992"/>
            <a:ext cx="1243014" cy="1385890"/>
          </a:xfrm>
          <a:prstGeom prst="rect">
            <a:avLst/>
          </a:prstGeom>
          <a:noFill/>
        </p:spPr>
      </p:pic>
      <p:pic>
        <p:nvPicPr>
          <p:cNvPr id="29701" name="Picture 5" descr="ребуси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5000628" y="2428868"/>
            <a:ext cx="268287" cy="1714500"/>
          </a:xfrm>
          <a:prstGeom prst="rect">
            <a:avLst/>
          </a:prstGeom>
          <a:noFill/>
        </p:spPr>
      </p:pic>
      <p:pic>
        <p:nvPicPr>
          <p:cNvPr id="29700" name="Picture 4" descr="ребуси"/>
          <p:cNvPicPr>
            <a:picLocks noChangeAspect="1" noChangeArrowheads="1"/>
          </p:cNvPicPr>
          <p:nvPr/>
        </p:nvPicPr>
        <p:blipFill>
          <a:blip r:embed="rId8" r:link="rId9"/>
          <a:srcRect/>
          <a:stretch>
            <a:fillRect/>
          </a:stretch>
        </p:blipFill>
        <p:spPr bwMode="auto">
          <a:xfrm>
            <a:off x="3357554" y="2428868"/>
            <a:ext cx="1485900" cy="1217613"/>
          </a:xfrm>
          <a:prstGeom prst="rect">
            <a:avLst/>
          </a:prstGeom>
          <a:noFill/>
        </p:spPr>
      </p:pic>
      <p:pic>
        <p:nvPicPr>
          <p:cNvPr id="29702" name="Picture 6" descr="ребуси"/>
          <p:cNvPicPr>
            <a:picLocks noChangeAspect="1" noChangeArrowheads="1"/>
          </p:cNvPicPr>
          <p:nvPr/>
        </p:nvPicPr>
        <p:blipFill>
          <a:blip r:embed="rId10" r:link="rId11"/>
          <a:srcRect/>
          <a:stretch>
            <a:fillRect/>
          </a:stretch>
        </p:blipFill>
        <p:spPr bwMode="auto">
          <a:xfrm>
            <a:off x="5500694" y="2428868"/>
            <a:ext cx="1285884" cy="1357322"/>
          </a:xfrm>
          <a:prstGeom prst="rect">
            <a:avLst/>
          </a:prstGeom>
          <a:noFill/>
        </p:spPr>
      </p:pic>
      <p:pic>
        <p:nvPicPr>
          <p:cNvPr id="29697" name="Picture 1" descr="ребуси"/>
          <p:cNvPicPr>
            <a:picLocks noChangeAspect="1" noChangeArrowheads="1"/>
          </p:cNvPicPr>
          <p:nvPr/>
        </p:nvPicPr>
        <p:blipFill>
          <a:blip r:embed="rId12" r:link="rId13"/>
          <a:srcRect/>
          <a:stretch>
            <a:fillRect/>
          </a:stretch>
        </p:blipFill>
        <p:spPr bwMode="auto">
          <a:xfrm>
            <a:off x="7715272" y="2357430"/>
            <a:ext cx="1243014" cy="1500198"/>
          </a:xfrm>
          <a:prstGeom prst="rect">
            <a:avLst/>
          </a:prstGeom>
          <a:noFill/>
        </p:spPr>
      </p:pic>
      <p:pic>
        <p:nvPicPr>
          <p:cNvPr id="29704" name="Picture 8" descr="ребуси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7358082" y="2571744"/>
            <a:ext cx="268287" cy="1714500"/>
          </a:xfrm>
          <a:prstGeom prst="rect">
            <a:avLst/>
          </a:prstGeom>
          <a:noFill/>
        </p:spPr>
      </p:pic>
      <p:pic>
        <p:nvPicPr>
          <p:cNvPr id="29703" name="Picture 7" descr="ребуси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6858016" y="2571744"/>
            <a:ext cx="268288" cy="1714500"/>
          </a:xfrm>
          <a:prstGeom prst="rect">
            <a:avLst/>
          </a:prstGeom>
          <a:noFill/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2428860" y="785794"/>
            <a:ext cx="4357718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Розгадайте ребус 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457200"/>
            <a:ext cx="2295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ru-RU" altLang="ja-JP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Створення</a:t>
            </a:r>
            <a:r>
              <a:rPr lang="ru-RU" dirty="0" smtClean="0"/>
              <a:t> «</a:t>
            </a:r>
            <a:r>
              <a:rPr lang="ru-RU" dirty="0" err="1" smtClean="0"/>
              <a:t>асоціативного</a:t>
            </a:r>
            <a:r>
              <a:rPr lang="ru-RU" dirty="0" smtClean="0"/>
              <a:t> куща»</a:t>
            </a:r>
            <a:endParaRPr lang="ru-RU" dirty="0"/>
          </a:p>
        </p:txBody>
      </p:sp>
      <p:pic>
        <p:nvPicPr>
          <p:cNvPr id="4" name="Рисунок 3" descr="13274085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2071678"/>
            <a:ext cx="4041174" cy="31251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Прямая со стрелкой 4"/>
          <p:cNvCxnSpPr/>
          <p:nvPr/>
        </p:nvCxnSpPr>
        <p:spPr>
          <a:xfrm rot="16200000" flipV="1">
            <a:off x="2393141" y="2178835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 flipH="1" flipV="1">
            <a:off x="5179223" y="1893083"/>
            <a:ext cx="428630" cy="2143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6286512" y="2357430"/>
            <a:ext cx="571504" cy="4286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357950" y="4357694"/>
            <a:ext cx="1071570" cy="3022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643702" y="3357562"/>
            <a:ext cx="1071570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786446" y="4857760"/>
            <a:ext cx="1000132" cy="6429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143372" y="5429264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>
            <a:off x="1928794" y="3714752"/>
            <a:ext cx="857256" cy="1428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 flipV="1">
            <a:off x="2928926" y="4714884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V="1">
            <a:off x="3500430" y="1857364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ÐÐ°ÑÑÐ¸Ð½ÐºÐ¸ Ð¿Ð¾ Ð·Ð°Ð¿ÑÐ¾ÑÑ Ð¿Ð¾Ð²ÑÑÑÑ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2571744"/>
            <a:ext cx="4500562" cy="321468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51160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Повітря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uk-UA" sz="4400" b="1" dirty="0" smtClean="0">
                <a:solidFill>
                  <a:schemeClr val="tx1"/>
                </a:solidFill>
              </a:rPr>
              <a:t>—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ru-RU" sz="4400" b="1" dirty="0" err="1" smtClean="0">
                <a:solidFill>
                  <a:schemeClr val="tx1"/>
                </a:solidFill>
              </a:rPr>
              <a:t>суміш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ru-RU" sz="4400" b="1" dirty="0" err="1" smtClean="0">
                <a:solidFill>
                  <a:schemeClr val="tx1"/>
                </a:solidFill>
              </a:rPr>
              <a:t>газів</a:t>
            </a:r>
            <a:r>
              <a:rPr lang="ru-RU" sz="4400" b="1" dirty="0" smtClean="0">
                <a:solidFill>
                  <a:schemeClr val="tx1"/>
                </a:solidFill>
              </a:rPr>
              <a:t>. </a:t>
            </a:r>
            <a:r>
              <a:rPr lang="ru-RU" sz="4400" b="1" dirty="0" err="1" smtClean="0">
                <a:solidFill>
                  <a:schemeClr val="tx1"/>
                </a:solidFill>
              </a:rPr>
              <a:t>Значення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ru-RU" sz="4400" b="1" dirty="0" err="1" smtClean="0">
                <a:solidFill>
                  <a:schemeClr val="tx1"/>
                </a:solidFill>
              </a:rPr>
              <a:t>повітря</a:t>
            </a:r>
            <a:r>
              <a:rPr lang="ru-RU" sz="4400" b="1" dirty="0" smtClean="0">
                <a:solidFill>
                  <a:schemeClr val="tx1"/>
                </a:solidFill>
              </a:rPr>
              <a:t>. </a:t>
            </a:r>
            <a:r>
              <a:rPr lang="ru-RU" sz="4400" b="1" dirty="0" err="1" smtClean="0">
                <a:solidFill>
                  <a:schemeClr val="tx1"/>
                </a:solidFill>
              </a:rPr>
              <a:t>Властивості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ru-RU" sz="4400" b="1" dirty="0" err="1" smtClean="0">
                <a:solidFill>
                  <a:schemeClr val="tx1"/>
                </a:solidFill>
              </a:rPr>
              <a:t>повітря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13" name="Рисунок 12" descr="sky-710x4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3116"/>
            <a:ext cx="3714776" cy="2270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чисте-повітря-18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4591042"/>
            <a:ext cx="3637379" cy="2266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71538" y="857232"/>
            <a:ext cx="807246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Проведіть спостереження: «Скільки часу людина може жити без повітря?»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Глибоко вдихніть й утримуйте повітря протягом 30 секунд (скільки зможете).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Як кожен з вас почував себе наприкінці експерименту?.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Сформулюйте висновок.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Повітря людині потрібне для ___________.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14290"/>
            <a:ext cx="78697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Атмосфера</a:t>
            </a:r>
            <a:r>
              <a:rPr lang="ru-RU" sz="20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грец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άτμός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— пара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σφαῖρα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— куля) 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зовнішня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газова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оболонка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оболонка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сягає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приблизно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10 000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км.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атмосфері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зосереджується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нерівномірно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тому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чим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далі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земної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кулі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менше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Рисунок 2" descr="603x339_30499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786190"/>
            <a:ext cx="4066233" cy="2285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434" name="AutoShape 2" descr="ÐÐ°ÑÑÐ¸Ð½ÐºÐ¸ Ð¿Ð¾ Ð·Ð°Ð¿ÑÐ¾ÑÑ ÑÐ°ÑÐ¸ Ð°ÑÐ¼Ð¾ÑÑÐµÑ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ÐÐ°ÑÑÐ¸Ð½ÐºÐ¸ Ð¿Ð¾ Ð·Ð°Ð¿ÑÐ¾ÑÑ ÑÐ°ÑÐ¸ Ð°ÑÐ¼Ð¾ÑÑÐµÑ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8" name="Picture 6" descr="ÐÐ°ÑÑÐ¸Ð½ÐºÐ¸ Ð¿Ð¾ Ð·Ð°Ð¿ÑÐ¾ÑÑ ÑÐ°ÑÐ¸ Ð°ÑÐ¼Ð¾ÑÑÐµÑÐ¸"/>
          <p:cNvPicPr>
            <a:picLocks noChangeAspect="1" noChangeArrowheads="1"/>
          </p:cNvPicPr>
          <p:nvPr/>
        </p:nvPicPr>
        <p:blipFill>
          <a:blip r:embed="rId3"/>
          <a:srcRect l="19318" r="19318"/>
          <a:stretch>
            <a:fillRect/>
          </a:stretch>
        </p:blipFill>
        <p:spPr bwMode="auto">
          <a:xfrm>
            <a:off x="571472" y="2071678"/>
            <a:ext cx="4000528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85728"/>
            <a:ext cx="79293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err="1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r>
              <a:rPr lang="ru-RU" sz="3200" b="1" i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природна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суміш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газів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атмосфера.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713" y="1857364"/>
            <a:ext cx="4464875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3город будущег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643314"/>
            <a:ext cx="4500562" cy="300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785786" y="0"/>
            <a:ext cx="350043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ja-JP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Прочитайте текст.</a:t>
            </a:r>
            <a:endParaRPr kumimoji="0" lang="ru-RU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7" name="Picture 1" descr="http://dorobok.edu.vn.ua/uploaded/krutenyuk/prirodoznavstvo/image017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4000500" y="541338"/>
            <a:ext cx="2251075" cy="240030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500166" y="457200"/>
            <a:ext cx="7643834" cy="589392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-457056" tIns="45720" rIns="161874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Навколо Землі є спеціальна повітряна оболонка. Її ще часто називають Повітряним океаном. В цього океану немає берегів, він починається від поверхні Землі й поступово переходить у Космос, у нескінченість. Він складається з повітря і є дуже легким та безбарвним. Але ми його не бачимо, адже воно прозоре. </a:t>
            </a:r>
            <a:r>
              <a:rPr kumimoji="0" lang="uk-UA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Кожний день, кожну годину, хвилину, самі цього не помічаючи, ми </a:t>
            </a:r>
            <a:r>
              <a:rPr kumimoji="0" lang="uk-UA" altLang="ja-JP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„купаємося</a:t>
            </a:r>
            <a:r>
              <a:rPr kumimoji="0" lang="uk-UA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” в ньому. І перехожі на вулицях, і тварини, рослини, і навіть будинки та машини </a:t>
            </a:r>
            <a:r>
              <a:rPr kumimoji="0" lang="uk-UA" altLang="ja-JP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„купаються</a:t>
            </a:r>
            <a:r>
              <a:rPr kumimoji="0" lang="uk-UA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” в ньому. Повітря є повсюди:  на вулиці, у кімнаті, в землі,  у воді. Будь яке місце на Землі заповнене повітрям. </a:t>
            </a:r>
            <a:endParaRPr kumimoji="0" lang="uk-UA" altLang="ja-JP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ja-JP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Складається повітряний океан із суміші газів: азоту, кисню, вуглекислого газу. Повітря також містить водяну пару, маса якої постійно змінюється. Крім основних газів, у повітрі є домішки.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ja-JP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630</TotalTime>
  <Words>648</Words>
  <PresentationFormat>Экран (4:3)</PresentationFormat>
  <Paragraphs>74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Дзвінок пролунав веселий. Дружно всіх він кличе в клас. Сіли, дітки, всі рівненько, Посміхнулися гарненько. Настрій на урок взяли, Працювати почали.</vt:lpstr>
      <vt:lpstr>Кросворд</vt:lpstr>
      <vt:lpstr>Слайд 3</vt:lpstr>
      <vt:lpstr>Створення «асоціативного куща»</vt:lpstr>
      <vt:lpstr>Повітря — суміш газів. Значення повітря. Властивості повітря</vt:lpstr>
      <vt:lpstr>Слайд 6</vt:lpstr>
      <vt:lpstr>Слайд 7</vt:lpstr>
      <vt:lpstr>Слайд 8</vt:lpstr>
      <vt:lpstr>Слайд 9</vt:lpstr>
      <vt:lpstr>Доповніть речення. Повітря – це суміш газів,що утворюють повітряну оболонку: ______, _______, _______. Повітря також містить ________ пару та різні _______. 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Дзвінок пролунав веселий. Дружно всіх він кличе в клас. Стали, дітки, всі рівненько, Посміхнулися гарненько. Настрій на урок взяли, Працювати почали.</dc:title>
  <dc:creator>Пользователь</dc:creator>
  <cp:lastModifiedBy>Пользователь</cp:lastModifiedBy>
  <cp:revision>68</cp:revision>
  <dcterms:created xsi:type="dcterms:W3CDTF">2019-01-27T15:19:46Z</dcterms:created>
  <dcterms:modified xsi:type="dcterms:W3CDTF">2019-01-31T21:20:05Z</dcterms:modified>
</cp:coreProperties>
</file>