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84" r:id="rId36"/>
    <p:sldId id="285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321" autoAdjust="0"/>
    <p:restoredTop sz="94203" autoAdjust="0"/>
  </p:normalViewPr>
  <p:slideViewPr>
    <p:cSldViewPr>
      <p:cViewPr>
        <p:scale>
          <a:sx n="84" d="100"/>
          <a:sy n="84" d="100"/>
        </p:scale>
        <p:origin x="-108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170E360-0569-4F04-AEF2-43AE6FAC4650}" type="datetimeFigureOut">
              <a:rPr lang="ru-RU" smtClean="0"/>
              <a:pPr/>
              <a:t>31.03.2013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4631761-1B3A-4EA0-AAC2-7D2639BC23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chool.xvatit.com/index.php?title=1._%D0%93%D0%B5%D0%BE%D0%B3%D1%80%D0%B0%D1%84%D1%96%D1%8F_%E2%80%93_%D0%BD%D0%B0%D1%83%D0%BA%D0%B0_%D0%BF%D1%80%D0%BE_%D0%BF%D1%80%D0%B8%D1%80%D0%BE%D0%B4%D1%83_%D0%97%D0%B5%D0%BC%D0%BB%D1%96_%D1%82%D0%B0_%D1%97%D1%97_%D1%80%D1%96%D0%B7%D0%BD%D0%BE%D0%BC%D0%B0%D0%BD%D1%96%D1%82%D0%BD%D1%96%D1%81%D1%82%D1%8C," TargetMode="External"/><Relationship Id="rId4" Type="http://schemas.openxmlformats.org/officeDocument/2006/relationships/hyperlink" Target="http://school.xvatit.com/index.php?title=%D0%97%D0%B5%D0%BC%D0%BB%D1%8F_-_%D0%BD%D0%B0%D1%88_%D0%BA%D0%BE%D1%81%D0%BC%D1%96%D1%87%D0%BD%D0%B8%D0%B9_%D0%B4%D1%96%D0%BC._%D0%A1%D0%BE%D0%BD%D1%8F%D1%87%D0%BD%D0%B0_%D1%81%D0%B8%D1%81%D1%82%D0%B5%D0%BC%D0%B0._%D0%86%D0%BB%D1%8E%D1%81%D1%82%D1%80%D0%B0%D1%86%D1%96%D1%9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gif"/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ll_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21521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643998" cy="3857652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Сонце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.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Сонячна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система.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Рух планет навколо Сонця.  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/>
            </a:r>
            <a:b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</a:b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Сонце </a:t>
            </a:r>
            <a:r>
              <a:rPr lang="uk-UA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–джерело</a:t>
            </a:r>
            <a:r>
              <a:rPr lang="uk-UA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 світла і тепла на Землі.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1142984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72000" y="4786322"/>
            <a:ext cx="4429156" cy="2071678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Georgia" pitchFamily="18" charset="0"/>
              </a:rPr>
              <a:t>Підготувала                                                                         вчитель географії       СЗШ №329 “ЛОГОС” Руденко Олена Геннадіївна </a:t>
            </a:r>
            <a:endParaRPr lang="ru-RU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gdefon.ru/wallpapers/364001_kosmos_zemlya_solnce_zvezdy_2560x1600_%28www.GdeFon.ru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70009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86116" y="-142900"/>
            <a:ext cx="5857884" cy="7143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Так,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дійсно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Сонце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найближча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до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Землі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зірка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знаходиться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в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центрі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За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масою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та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розмірами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належить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до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середніх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зірок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Як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всі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інші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зорі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воно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є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велетенською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розжареною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кулею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складається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розжарених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газів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Серед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газів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72%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водень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іншу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частину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переважно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займає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гелій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Розміри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цієї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кулі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навіть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важко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уявити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: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діаметр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1 390 600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кілометрів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що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у 109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разів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більше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діаметру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Землі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а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маса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—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більш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як у 330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тисяч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разів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перевищує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масу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Землі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.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Проте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,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бачимо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ми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Сонце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на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небі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невеликою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сліпучою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кулькою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через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велетенську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відстань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до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нього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Ця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відстань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становить 150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мільйонів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кілометрів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Промені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йдуть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до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Землі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від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Сонця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майже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 8 </a:t>
            </a:r>
            <a:r>
              <a:rPr lang="ru-RU" sz="24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хвилин</a:t>
            </a:r>
            <a:r>
              <a:rPr lang="ru-RU" sz="24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. 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ll_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4580" name="Picture 4" descr="http://bigpicture.ru/wp-content/uploads/2010/04/5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1" y="0"/>
            <a:ext cx="3236143" cy="3286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http://spacereal.ru/wp-content/uploads/2011/03/solnce_so_sputnika-525x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0"/>
            <a:ext cx="3375420" cy="3214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143248"/>
            <a:ext cx="9144000" cy="3714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FFFF00"/>
                </a:solidFill>
              </a:rPr>
              <a:t>Температура на </a:t>
            </a:r>
            <a:r>
              <a:rPr lang="ru-RU" sz="2000" b="1" dirty="0" err="1">
                <a:solidFill>
                  <a:srgbClr val="FFFF00"/>
                </a:solidFill>
              </a:rPr>
              <a:t>поверхні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Сонця</a:t>
            </a:r>
            <a:r>
              <a:rPr lang="ru-RU" sz="2000" b="1" dirty="0">
                <a:solidFill>
                  <a:srgbClr val="FFFF00"/>
                </a:solidFill>
              </a:rPr>
              <a:t>, за </a:t>
            </a:r>
            <a:r>
              <a:rPr lang="ru-RU" sz="2000" b="1" dirty="0" err="1">
                <a:solidFill>
                  <a:srgbClr val="FFFF00"/>
                </a:solidFill>
              </a:rPr>
              <a:t>підрахунками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вчених</a:t>
            </a:r>
            <a:r>
              <a:rPr lang="ru-RU" sz="2000" b="1" dirty="0">
                <a:solidFill>
                  <a:srgbClr val="FFFF00"/>
                </a:solidFill>
              </a:rPr>
              <a:t>, становить </a:t>
            </a:r>
            <a:r>
              <a:rPr lang="ru-RU" sz="2000" b="1" dirty="0" err="1">
                <a:solidFill>
                  <a:srgbClr val="FFFF00"/>
                </a:solidFill>
              </a:rPr>
              <a:t>близько</a:t>
            </a:r>
            <a:r>
              <a:rPr lang="ru-RU" sz="2000" b="1" dirty="0">
                <a:solidFill>
                  <a:srgbClr val="FFFF00"/>
                </a:solidFill>
              </a:rPr>
              <a:t> 6000 °С, </a:t>
            </a:r>
            <a:r>
              <a:rPr lang="ru-RU" sz="2000" b="1" dirty="0" err="1">
                <a:solidFill>
                  <a:srgbClr val="FFFF00"/>
                </a:solidFill>
              </a:rPr>
              <a:t>саме</a:t>
            </a:r>
            <a:r>
              <a:rPr lang="ru-RU" sz="2000" b="1" dirty="0">
                <a:solidFill>
                  <a:srgbClr val="FFFF00"/>
                </a:solidFill>
              </a:rPr>
              <a:t> тому </a:t>
            </a:r>
            <a:r>
              <a:rPr lang="ru-RU" sz="2000" b="1" dirty="0" err="1">
                <a:solidFill>
                  <a:srgbClr val="FFFF00"/>
                </a:solidFill>
              </a:rPr>
              <a:t>колір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зірки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жовтий</a:t>
            </a:r>
            <a:r>
              <a:rPr lang="ru-RU" sz="2000" b="1" dirty="0">
                <a:solidFill>
                  <a:srgbClr val="FFFF00"/>
                </a:solidFill>
              </a:rPr>
              <a:t>. </a:t>
            </a:r>
            <a:r>
              <a:rPr lang="ru-RU" sz="2000" b="1" dirty="0" err="1">
                <a:solidFill>
                  <a:srgbClr val="FFFF00"/>
                </a:solidFill>
              </a:rPr>
              <a:t>Проте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всередині</a:t>
            </a:r>
            <a:r>
              <a:rPr lang="ru-RU" sz="2000" b="1" dirty="0">
                <a:solidFill>
                  <a:srgbClr val="FFFF00"/>
                </a:solidFill>
              </a:rPr>
              <a:t> температура </a:t>
            </a:r>
            <a:r>
              <a:rPr lang="ru-RU" sz="2000" b="1" dirty="0" err="1">
                <a:solidFill>
                  <a:srgbClr val="FFFF00"/>
                </a:solidFill>
              </a:rPr>
              <a:t>сягає</a:t>
            </a:r>
            <a:r>
              <a:rPr lang="ru-RU" sz="2000" b="1" dirty="0">
                <a:solidFill>
                  <a:srgbClr val="FFFF00"/>
                </a:solidFill>
              </a:rPr>
              <a:t> 16 </a:t>
            </a:r>
            <a:r>
              <a:rPr lang="ru-RU" sz="2000" b="1" dirty="0" err="1">
                <a:solidFill>
                  <a:srgbClr val="FFFF00"/>
                </a:solidFill>
              </a:rPr>
              <a:t>мільйонів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градусів</a:t>
            </a:r>
            <a:r>
              <a:rPr lang="ru-RU" sz="2000" b="1" dirty="0">
                <a:solidFill>
                  <a:srgbClr val="FFFF00"/>
                </a:solidFill>
              </a:rPr>
              <a:t>. </a:t>
            </a:r>
            <a:r>
              <a:rPr lang="ru-RU" sz="2000" b="1" dirty="0" err="1">
                <a:solidFill>
                  <a:srgbClr val="FFFF00"/>
                </a:solidFill>
              </a:rPr>
              <a:t>Звичайно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що</a:t>
            </a:r>
            <a:r>
              <a:rPr lang="ru-RU" sz="2000" b="1" dirty="0">
                <a:solidFill>
                  <a:srgbClr val="FFFF00"/>
                </a:solidFill>
              </a:rPr>
              <a:t> при </a:t>
            </a:r>
            <a:r>
              <a:rPr lang="ru-RU" sz="2000" b="1" dirty="0" err="1">
                <a:solidFill>
                  <a:srgbClr val="FFFF00"/>
                </a:solidFill>
              </a:rPr>
              <a:t>такій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високій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температурі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всі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речовини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з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яких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складається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Сонце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перебувають</a:t>
            </a:r>
            <a:r>
              <a:rPr lang="ru-RU" sz="2000" b="1" dirty="0">
                <a:solidFill>
                  <a:srgbClr val="FFFF00"/>
                </a:solidFill>
              </a:rPr>
              <a:t> у </a:t>
            </a:r>
            <a:r>
              <a:rPr lang="ru-RU" sz="2000" b="1" dirty="0" err="1">
                <a:solidFill>
                  <a:srgbClr val="FFFF00"/>
                </a:solidFill>
              </a:rPr>
              <a:t>газоподібному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стані</a:t>
            </a:r>
            <a:r>
              <a:rPr lang="ru-RU" sz="2000" b="1" dirty="0">
                <a:solidFill>
                  <a:srgbClr val="FFFF00"/>
                </a:solidFill>
              </a:rPr>
              <a:t>.</a:t>
            </a:r>
            <a:br>
              <a:rPr lang="ru-RU" sz="2000" b="1" dirty="0">
                <a:solidFill>
                  <a:srgbClr val="FFFF00"/>
                </a:solidFill>
              </a:rPr>
            </a:br>
            <a:r>
              <a:rPr lang="ru-RU" sz="2000" b="1" dirty="0" err="1">
                <a:solidFill>
                  <a:srgbClr val="FFFF00"/>
                </a:solidFill>
              </a:rPr>
              <a:t>Сонце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безперервно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рухається</a:t>
            </a:r>
            <a:r>
              <a:rPr lang="ru-RU" sz="2000" b="1" dirty="0">
                <a:solidFill>
                  <a:srgbClr val="FFFF00"/>
                </a:solidFill>
              </a:rPr>
              <a:t> у </a:t>
            </a:r>
            <a:r>
              <a:rPr lang="ru-RU" sz="2000" b="1" dirty="0" err="1">
                <a:solidFill>
                  <a:srgbClr val="FFFF00"/>
                </a:solidFill>
              </a:rPr>
              <a:t>космічному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просторі</a:t>
            </a:r>
            <a:r>
              <a:rPr lang="ru-RU" sz="2000" b="1" dirty="0">
                <a:solidFill>
                  <a:srgbClr val="FFFF00"/>
                </a:solidFill>
              </a:rPr>
              <a:t>. </a:t>
            </a:r>
            <a:r>
              <a:rPr lang="ru-RU" sz="2000" b="1" dirty="0" err="1">
                <a:solidFill>
                  <a:srgbClr val="FFFF00"/>
                </a:solidFill>
              </a:rPr>
              <a:t>Подібно</a:t>
            </a:r>
            <a:r>
              <a:rPr lang="ru-RU" sz="2000" b="1" dirty="0">
                <a:solidFill>
                  <a:srgbClr val="FFFF00"/>
                </a:solidFill>
              </a:rPr>
              <a:t> до </a:t>
            </a:r>
            <a:r>
              <a:rPr lang="ru-RU" sz="2000" b="1" dirty="0" err="1">
                <a:solidFill>
                  <a:srgbClr val="FFFF00"/>
                </a:solidFill>
              </a:rPr>
              <a:t>багатьох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небесних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тіл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воно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обертається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навколо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своєї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осі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й</a:t>
            </a:r>
            <a:r>
              <a:rPr lang="ru-RU" sz="2000" b="1" dirty="0">
                <a:solidFill>
                  <a:srgbClr val="FFFF00"/>
                </a:solidFill>
              </a:rPr>
              <a:t> за 27,275 </a:t>
            </a:r>
            <a:r>
              <a:rPr lang="ru-RU" sz="2000" b="1" dirty="0" err="1">
                <a:solidFill>
                  <a:srgbClr val="FFFF00"/>
                </a:solidFill>
              </a:rPr>
              <a:t>земної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доби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робить</a:t>
            </a:r>
            <a:r>
              <a:rPr lang="ru-RU" sz="2000" b="1" dirty="0">
                <a:solidFill>
                  <a:srgbClr val="FFFF00"/>
                </a:solidFill>
              </a:rPr>
              <a:t> один </a:t>
            </a:r>
            <a:r>
              <a:rPr lang="ru-RU" sz="2000" b="1" dirty="0" err="1" smtClean="0">
                <a:solidFill>
                  <a:srgbClr val="FFFF00"/>
                </a:solidFill>
              </a:rPr>
              <a:t>оберт.Якщо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підрахувати</a:t>
            </a:r>
            <a:r>
              <a:rPr lang="ru-RU" sz="2000" b="1" dirty="0">
                <a:solidFill>
                  <a:srgbClr val="FFFF00"/>
                </a:solidFill>
              </a:rPr>
              <a:t>, то </a:t>
            </a:r>
            <a:r>
              <a:rPr lang="ru-RU" sz="2000" b="1" dirty="0" err="1">
                <a:solidFill>
                  <a:srgbClr val="FFFF00"/>
                </a:solidFill>
              </a:rPr>
              <a:t>можна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визначити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вік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Сонця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і</a:t>
            </a:r>
            <a:r>
              <a:rPr lang="ru-RU" sz="2000" b="1" dirty="0">
                <a:solidFill>
                  <a:srgbClr val="FFFF00"/>
                </a:solidFill>
              </a:rPr>
              <a:t> становить </a:t>
            </a:r>
            <a:r>
              <a:rPr lang="ru-RU" sz="2000" b="1" dirty="0" err="1">
                <a:solidFill>
                  <a:srgbClr val="FFFF00"/>
                </a:solidFill>
              </a:rPr>
              <a:t>він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близько</a:t>
            </a:r>
            <a:r>
              <a:rPr lang="ru-RU" sz="2000" b="1" dirty="0">
                <a:solidFill>
                  <a:srgbClr val="FFFF00"/>
                </a:solidFill>
              </a:rPr>
              <a:t> 5 </a:t>
            </a:r>
            <a:r>
              <a:rPr lang="ru-RU" sz="2000" b="1" dirty="0" err="1">
                <a:solidFill>
                  <a:srgbClr val="FFFF00"/>
                </a:solidFill>
              </a:rPr>
              <a:t>мільярдів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років</a:t>
            </a:r>
            <a:r>
              <a:rPr lang="ru-RU" sz="2000" b="1" dirty="0">
                <a:solidFill>
                  <a:srgbClr val="FFFF00"/>
                </a:solidFill>
              </a:rPr>
              <a:t>. Як для </a:t>
            </a:r>
            <a:r>
              <a:rPr lang="ru-RU" sz="2000" b="1" dirty="0" err="1">
                <a:solidFill>
                  <a:srgbClr val="FFFF00"/>
                </a:solidFill>
              </a:rPr>
              <a:t>зорі</a:t>
            </a:r>
            <a:r>
              <a:rPr lang="ru-RU" sz="2000" b="1" dirty="0">
                <a:solidFill>
                  <a:srgbClr val="FFFF00"/>
                </a:solidFill>
              </a:rPr>
              <a:t> – </a:t>
            </a:r>
            <a:r>
              <a:rPr lang="ru-RU" sz="2000" b="1" dirty="0" err="1">
                <a:solidFill>
                  <a:srgbClr val="FFFF00"/>
                </a:solidFill>
              </a:rPr>
              <a:t>це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небагато</a:t>
            </a:r>
            <a:r>
              <a:rPr lang="ru-RU" sz="2000" b="1" dirty="0">
                <a:solidFill>
                  <a:srgbClr val="FFFF00"/>
                </a:solidFill>
              </a:rPr>
              <a:t>, тому </a:t>
            </a:r>
            <a:r>
              <a:rPr lang="ru-RU" sz="2000" b="1" dirty="0" err="1">
                <a:solidFill>
                  <a:srgbClr val="FFFF00"/>
                </a:solidFill>
              </a:rPr>
              <a:t>говорять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що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Сонце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порівняно</a:t>
            </a:r>
            <a:r>
              <a:rPr lang="ru-RU" sz="2000" b="1" dirty="0">
                <a:solidFill>
                  <a:srgbClr val="FFFF00"/>
                </a:solidFill>
              </a:rPr>
              <a:t> «молода» </a:t>
            </a:r>
            <a:r>
              <a:rPr lang="ru-RU" sz="2000" b="1" dirty="0" err="1" smtClean="0">
                <a:solidFill>
                  <a:srgbClr val="FFFF00"/>
                </a:solidFill>
              </a:rPr>
              <a:t>зоря.Сонце</a:t>
            </a: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постійно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змінюється</a:t>
            </a:r>
            <a:r>
              <a:rPr lang="ru-RU" sz="2000" b="1" dirty="0">
                <a:solidFill>
                  <a:srgbClr val="FFFF00"/>
                </a:solidFill>
              </a:rPr>
              <a:t>. </a:t>
            </a:r>
            <a:r>
              <a:rPr lang="ru-RU" sz="2000" b="1" dirty="0" err="1">
                <a:solidFill>
                  <a:srgbClr val="FFFF00"/>
                </a:solidFill>
              </a:rPr>
              <a:t>Стежачи</a:t>
            </a:r>
            <a:r>
              <a:rPr lang="ru-RU" sz="2000" b="1" dirty="0">
                <a:solidFill>
                  <a:srgbClr val="FFFF00"/>
                </a:solidFill>
              </a:rPr>
              <a:t> за ним, </a:t>
            </a:r>
            <a:r>
              <a:rPr lang="ru-RU" sz="2000" b="1" dirty="0" err="1">
                <a:solidFill>
                  <a:srgbClr val="FFFF00"/>
                </a:solidFill>
              </a:rPr>
              <a:t>можна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побачити</a:t>
            </a:r>
            <a:r>
              <a:rPr lang="ru-RU" sz="2000" b="1" dirty="0">
                <a:solidFill>
                  <a:srgbClr val="FFFF00"/>
                </a:solidFill>
              </a:rPr>
              <a:t> на </a:t>
            </a:r>
            <a:r>
              <a:rPr lang="ru-RU" sz="2000" b="1" dirty="0" err="1">
                <a:solidFill>
                  <a:srgbClr val="FFFF00"/>
                </a:solidFill>
              </a:rPr>
              <a:t>ньому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темні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плями</a:t>
            </a:r>
            <a:r>
              <a:rPr lang="ru-RU" sz="2000" b="1" dirty="0">
                <a:solidFill>
                  <a:srgbClr val="FFFF00"/>
                </a:solidFill>
              </a:rPr>
              <a:t> — </a:t>
            </a:r>
            <a:r>
              <a:rPr lang="ru-RU" sz="2000" b="1" dirty="0" err="1">
                <a:solidFill>
                  <a:srgbClr val="FFFF00"/>
                </a:solidFill>
              </a:rPr>
              <a:t>місця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з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нижчою</a:t>
            </a:r>
            <a:r>
              <a:rPr lang="ru-RU" sz="2000" b="1" dirty="0">
                <a:solidFill>
                  <a:srgbClr val="FFFF00"/>
                </a:solidFill>
              </a:rPr>
              <a:t> температурою. Вони то </a:t>
            </a:r>
            <a:r>
              <a:rPr lang="ru-RU" sz="2000" b="1" dirty="0" err="1">
                <a:solidFill>
                  <a:srgbClr val="FFFF00"/>
                </a:solidFill>
              </a:rPr>
              <a:t>з'являються</a:t>
            </a:r>
            <a:r>
              <a:rPr lang="ru-RU" sz="2000" b="1" dirty="0">
                <a:solidFill>
                  <a:srgbClr val="FFFF00"/>
                </a:solidFill>
              </a:rPr>
              <a:t>, </a:t>
            </a:r>
            <a:r>
              <a:rPr lang="ru-RU" sz="2000" b="1" dirty="0" err="1">
                <a:solidFill>
                  <a:srgbClr val="FFFF00"/>
                </a:solidFill>
              </a:rPr>
              <a:t>то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зникають</a:t>
            </a:r>
            <a:r>
              <a:rPr lang="ru-RU" sz="2000" b="1" dirty="0">
                <a:solidFill>
                  <a:srgbClr val="FFFF00"/>
                </a:solidFill>
              </a:rPr>
              <a:t>. </a:t>
            </a:r>
            <a:r>
              <a:rPr lang="ru-RU" sz="2000" b="1" dirty="0" err="1">
                <a:solidFill>
                  <a:srgbClr val="FFFF00"/>
                </a:solidFill>
              </a:rPr>
              <a:t>їхні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розміри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бувають</a:t>
            </a:r>
            <a:r>
              <a:rPr lang="ru-RU" sz="2000" b="1" dirty="0">
                <a:solidFill>
                  <a:srgbClr val="FFFF00"/>
                </a:solidFill>
              </a:rPr>
              <a:t> </a:t>
            </a:r>
            <a:r>
              <a:rPr lang="ru-RU" sz="2000" b="1" dirty="0" err="1">
                <a:solidFill>
                  <a:srgbClr val="FFFF00"/>
                </a:solidFill>
              </a:rPr>
              <a:t>більшими</a:t>
            </a:r>
            <a:r>
              <a:rPr lang="ru-RU" sz="2000" b="1" dirty="0">
                <a:solidFill>
                  <a:srgbClr val="FFFF00"/>
                </a:solidFill>
              </a:rPr>
              <a:t> за Землю. 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900"/>
            <a:ext cx="9144000" cy="742955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-142900"/>
            <a:ext cx="9001156" cy="7358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400" b="1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Проблемне питання.</a:t>
            </a:r>
            <a:r>
              <a:rPr lang="uk-UA" sz="4400" b="1" dirty="0">
                <a:latin typeface="Georgia" pitchFamily="18" charset="0"/>
              </a:rPr>
              <a:t>                                                                                                        </a:t>
            </a:r>
            <a:r>
              <a:rPr lang="uk-UA" sz="4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Доведіть,що Сонце є джерелом світла і тепла для рослин і 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тварин</a:t>
            </a:r>
            <a:r>
              <a:rPr lang="uk-UA" sz="44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?</a:t>
            </a:r>
            <a:r>
              <a:rPr lang="ru-RU" sz="4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                                                                             </a:t>
            </a:r>
            <a:endParaRPr lang="ru-RU" sz="4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reningminsk.by/wp-content/uploads/2012/09/%D1%81%D0%BE%D0%BB%D0%BD%D1%86%D0%B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71437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715436" cy="6643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Про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сонце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його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енергі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ю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написано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сотні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книг. Про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нього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пишуть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фізики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хіміки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астрономи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астрофізики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географи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геологи,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біологи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та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інженери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І в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цьому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немає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нічого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дивного.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Адже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онце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джерелом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життя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для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всього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земного.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Сонце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випаровує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воду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океанів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морів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земної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поверхні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Воно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перетворює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цю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вологу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у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водяні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краплі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утворюючи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хмари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тумани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а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потім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змушує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її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знову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падати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на Землю у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вигляді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дощу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снігу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роси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або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інею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створюючи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таким чином,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гігантський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к</a:t>
            </a:r>
            <a:r>
              <a:rPr lang="uk-UA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оло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обіг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во</a:t>
            </a:r>
            <a:r>
              <a:rPr lang="uk-UA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ди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в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атмосфері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Сонячне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світло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потрапляючи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на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рослини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запускає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у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</a:t>
            </a:r>
            <a:r>
              <a:rPr lang="uk-UA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их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біохімічний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процес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фотосинтезу,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визначає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ріст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розвиток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рослин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хіба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могли б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обійтися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без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сонця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люди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тварини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?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Звичайно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Ми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залеж</a:t>
            </a:r>
            <a:r>
              <a:rPr lang="uk-UA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имо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від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Сонця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оскільки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не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мож</a:t>
            </a:r>
            <a:r>
              <a:rPr lang="uk-UA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емо</a:t>
            </a:r>
            <a:r>
              <a:rPr lang="uk-UA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жити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без води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без </a:t>
            </a:r>
            <a:r>
              <a:rPr lang="ru-RU" sz="2400" b="1" dirty="0" err="1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їжі</a:t>
            </a:r>
            <a:r>
              <a:rPr lang="ru-RU" sz="24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</a:t>
            </a:r>
            <a:endParaRPr lang="ru-RU" sz="2400" b="1" dirty="0">
              <a:ln>
                <a:solidFill>
                  <a:srgbClr val="00206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minipedia.org.ua/wp-content/uploads/2013/01/solnechnaya-sistema-solnce-i-ego-semy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9144000" cy="12144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Як же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утворилася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</a:t>
            </a:r>
            <a:r>
              <a:rPr lang="ru-RU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Сонячна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 система?</a:t>
            </a:r>
            <a:r>
              <a:rPr lang="ru-RU" sz="4000" b="1" dirty="0" smtClean="0">
                <a:latin typeface="Georgia" pitchFamily="18" charset="0"/>
              </a:rPr>
              <a:t/>
            </a:r>
            <a:br>
              <a:rPr lang="ru-RU" sz="4000" b="1" dirty="0" smtClean="0">
                <a:latin typeface="Georgia" pitchFamily="18" charset="0"/>
              </a:rPr>
            </a:br>
            <a:endParaRPr lang="ru-RU" sz="4000" b="1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357298"/>
            <a:ext cx="8786874" cy="5500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Згідно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науковою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теорією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та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планети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народилися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разом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газопилової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хмари. Велика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хмара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була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холодною та мала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неправильну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форму.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Під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дією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сили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тяжіння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хмара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закручувалася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та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сплющува</a:t>
            </a:r>
            <a:r>
              <a:rPr lang="uk-UA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л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ася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У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її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центральній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частини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зароджувалася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майбутня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зірка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—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Центральний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згусток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ущільнювався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ріс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набуваючи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форми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кулі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«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спалахнув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».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Частинки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хмари,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обертаючись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навколо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зірки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зіштовхувалися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зчіплювалися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Так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з'явилися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планети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Сонячної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системи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Поблизу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росли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планети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невеликі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більш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густі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а в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середній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частині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хмари набухали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масивні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рихлі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планети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Все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це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відбувалося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близько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5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мільярдів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років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тому. Так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виникла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600" dirty="0" err="1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Сонячна</a:t>
            </a:r>
            <a:r>
              <a:rPr lang="ru-RU" sz="2600" dirty="0" smtClean="0">
                <a:ln w="6350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система.</a:t>
            </a:r>
            <a:r>
              <a:rPr lang="ru-RU" sz="2400" dirty="0" smtClean="0">
                <a:latin typeface="Georgia" pitchFamily="18" charset="0"/>
              </a:rPr>
              <a:t/>
            </a:r>
            <a:br>
              <a:rPr lang="ru-RU" sz="2400" dirty="0" smtClean="0">
                <a:latin typeface="Georgia" pitchFamily="18" charset="0"/>
              </a:rPr>
            </a:br>
            <a:endParaRPr lang="ru-RU" sz="2400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ll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7652" name="Picture 4" descr="http://1.bp.blogspot.com/-V7pz-2RKRnw/T_FyxQf_fnI/AAAAAAAABKY/qgnYuFyByWA/s1600/%D1%81%D0%BE%D0%BD%D1%8F%D1%87%D0%BD%D0%B0+%D1%81%D0%B8%D1%81%D1%82%D0%B5%D0%BC%D0%B0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571481"/>
            <a:ext cx="8501122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0034" y="0"/>
            <a:ext cx="8001056" cy="10715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Georgia" pitchFamily="18" charset="0"/>
              </a:rPr>
              <a:t>Будова Сонячної системи</a:t>
            </a:r>
            <a:endParaRPr lang="ru-RU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714884"/>
            <a:ext cx="9144000" cy="2143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  <a:hlinkClick r:id="rId4" tooltip="Земля - наш космічний дім. Сонячна система. Ілюстрації"/>
              </a:rPr>
              <a:t>Сонячна</a:t>
            </a:r>
            <a:r>
              <a:rPr lang="ru-RU" sz="2000" b="1" u="sng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  <a:hlinkClick r:id="rId4" tooltip="Земля - наш космічний дім. Сонячна система. Ілюстрації"/>
              </a:rPr>
              <a:t> система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складається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власне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із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Сонця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а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також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планет,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їхніми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супутниками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комет,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астероїдів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пилу, газу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і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дрібних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частинок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. За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сучасними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оцінками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розмір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Сонячної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системи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складає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не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менше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шіст</a:t>
            </a:r>
            <a:r>
              <a:rPr lang="uk-UA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десяти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мільярдів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кілометрів</a:t>
            </a:r>
            <a:r>
              <a:rPr lang="uk-UA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.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Згідно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даними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сучасної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астрономії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своїм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гравітаційним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полем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Сонце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здатне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утримувати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тіла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на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гігантськ</a:t>
            </a:r>
            <a:r>
              <a:rPr lang="uk-UA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ій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відстані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, як</a:t>
            </a:r>
            <a:r>
              <a:rPr lang="uk-UA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а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більш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ніж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в 200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тисяч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разів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перевищує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відстань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від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Сонця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до </a:t>
            </a:r>
            <a:r>
              <a:rPr lang="ru-RU" sz="2000" b="1" u="sng" dirty="0" err="1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  <a:hlinkClick r:id="rId5" tooltip="1. Географія – наука про природу Землі та її різноманітність,"/>
              </a:rPr>
              <a:t>Землі</a:t>
            </a:r>
            <a:r>
              <a:rPr lang="ru-RU" sz="2000" b="1" dirty="0" smtClean="0">
                <a:ln w="9525"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8674" name="Picture 2" descr="https://encrypted-tbn1.gstatic.com/images?q=tbn:ANd9GcRii1xq5PntBt96SycsduSzqxiOdDkbi6CSru4M91pQuIyhPHA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952756"/>
            <a:ext cx="3905244" cy="3905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6" name="Picture 4" descr="http://i.crazys.info/files/i/2010.2.27/thumbs/1267253429_rws01magicia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071810"/>
            <a:ext cx="2700342" cy="3786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142852"/>
            <a:ext cx="9144000" cy="2857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0" y="142853"/>
            <a:ext cx="9144000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normalizeH="0" baseline="0" dirty="0" err="1" smtClean="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Меркурій</a:t>
            </a:r>
            <a:r>
              <a:rPr kumimoji="0" lang="uk-UA" i="0" u="none" strike="noStrike" normalizeH="0" baseline="0" dirty="0" smtClean="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kumimoji="0" lang="uk-UA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Планета-</a:t>
            </a:r>
            <a:r>
              <a:rPr kumimoji="0" lang="uk-UA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названа  на честь римського бога торгівлі та покровителя мандрівників.</a:t>
            </a:r>
            <a:r>
              <a:rPr kumimoji="0" lang="ru-RU" i="1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i="1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Меркурій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обертається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по сильно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витягнутій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еліптичній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орбіті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Період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обертання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меркуріанський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рік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складає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87,97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земної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доби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Тривалість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сонячної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доби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Меркурії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дорівнює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176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земним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добам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Середня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швидкість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руху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по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орбіті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- 47,89 км/с.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Маса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приблизно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в 18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разів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менше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маси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Землі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. Як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найближча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планета,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Меркурій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одержує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центрального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світила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значно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більшу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енергію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ніж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наприклад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, Земля (у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середньому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в 10 </a:t>
            </a:r>
            <a:r>
              <a:rPr kumimoji="0" lang="ru-RU" i="0" u="none" strike="noStrike" normalizeH="0" baseline="0" dirty="0" err="1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разів</a:t>
            </a:r>
            <a:r>
              <a:rPr kumimoji="0" lang="ru-RU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). </a:t>
            </a:r>
            <a:r>
              <a:rPr kumimoji="0" lang="uk-UA" i="0" u="none" strike="noStrike" normalizeH="0" baseline="0" dirty="0" smtClean="0">
                <a:ln w="952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Життя неможливе</a:t>
            </a:r>
            <a:r>
              <a:rPr kumimoji="0" lang="uk-UA" i="0" u="none" strike="noStrike" normalizeH="0" baseline="0" dirty="0" smtClean="0">
                <a:ln w="952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i="0" u="none" strike="noStrike" normalizeH="0" baseline="0" dirty="0" smtClean="0">
              <a:ln w="952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143372" y="2786058"/>
            <a:ext cx="2071702" cy="4071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МЕРКУРІЙ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40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4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700"/>
                            </p:stCondLst>
                            <p:childTnLst>
                              <p:par>
                                <p:cTn id="2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http://www.nastol.com.ua/large/201209/324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62370"/>
            <a:ext cx="4707848" cy="3195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http://www.stihi.ru/pics/2011/02/23/75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3242" y="3071818"/>
            <a:ext cx="2760758" cy="3786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30718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Венера 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                                                                                                                                       Планета-названа на честь грецької богині краси.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Венера —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внутрішня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планета,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 земному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небі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віддаляється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далі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48°. Венера —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третій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яскравістю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об'єкт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небі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блиск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поступається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лише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блиску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Місяця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Належить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до планет,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відомих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людству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найдавніших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часів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Про те,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Венери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атмосфера, стало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відомо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у 1761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p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відкриття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належало М.В.Ломоносову,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який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спостерігав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проходження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перед диском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 Венері значно тепліше , ніж на Землі .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Венера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обертається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зворотному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напрямку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сходу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захід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а не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заходу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схід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як Земля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більшість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інших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планет.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Період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обертання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Венери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щодо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зірок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зоряна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доба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триває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близько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243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земних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діб</a:t>
            </a:r>
            <a:r>
              <a:rPr kumimoji="0" lang="ru-RU" sz="20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000" b="1" i="1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Земля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      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86314" y="3214686"/>
            <a:ext cx="1343028" cy="3643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  <a:latin typeface="Georgia" pitchFamily="18" charset="0"/>
              </a:rPr>
              <a:t>ВЕНЕРА</a:t>
            </a:r>
            <a:endParaRPr lang="ru-RU" sz="32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4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mjjm.ru/images/stories/food/kosm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00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214290"/>
            <a:ext cx="4000528" cy="6643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Земля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— це третя від Сонця планета Сонячної системи, єдина планета, на якій відоме життя, домівка людства.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/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• За формою наша планета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є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трохи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сплющеною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боків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(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полюсів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)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кулею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. 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• За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розмірами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вона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відносно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невелика.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її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радіус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дорівнює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6400 км.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маса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становить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близько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6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тисяч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трильйонів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тон. 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•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Вік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Землі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—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понад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4,5 млрд.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років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. </a:t>
            </a:r>
            <a:b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•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Середня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відстань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Землі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до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Сонця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становить 150000000 км.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Це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число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називають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астрономічною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одиницею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.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Воно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спрощує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розрахунки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великих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відстаней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.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                                                              </a:t>
            </a:r>
            <a:r>
              <a:rPr lang="uk-UA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Про Землю ми будемо говорити на окремому уроці.</a:t>
            </a: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uk-UA" dirty="0" smtClean="0">
                <a:solidFill>
                  <a:srgbClr val="FFFF00"/>
                </a:solidFill>
              </a:rPr>
              <a:t/>
            </a:r>
            <a:br>
              <a:rPr lang="uk-UA" dirty="0" smtClean="0">
                <a:solidFill>
                  <a:srgbClr val="FFFF00"/>
                </a:solidFill>
              </a:rPr>
            </a:br>
            <a:r>
              <a:rPr lang="uk-UA" i="1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ll_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1746" name="Picture 2" descr="http://www.gismeteo.ru/static/news/img/src/2597/609c3d6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0"/>
            <a:ext cx="3357586" cy="3546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https://encrypted-tbn1.gstatic.com/images?q=tbn:ANd9GcTT4MIkAzxqj_Hno_8cNFfhbbdt9eM9NoTIRdfpqEywCRBNW8sx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0"/>
            <a:ext cx="2133598" cy="441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0"/>
            <a:ext cx="1343028" cy="27860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МАРС</a:t>
            </a:r>
            <a:endParaRPr lang="ru-RU" sz="36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271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0" y="3429000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      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Отримав свою назву завдяки червоному кольору,який нагадує вогонь. Назвали його на честь римського бога війни.</a:t>
            </a:r>
            <a:r>
              <a:rPr kumimoji="0" lang="uk-UA" b="1" i="1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Марс — планета земного типу з розрідженою атмосферою. 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Марсі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метеоритні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кратери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як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Місяці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вулкани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долини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пустелі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подібні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земних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Тут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розташована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гора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Олімп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найвища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відома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гора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Сонячній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истемі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та Долина Маринера,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найбільший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каньйон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Рік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Марсі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триває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687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днів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майже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вдвічі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ніж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земний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Марсі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також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спостерігається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зміна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пір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року,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тривалість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майже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вдвічі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Марс — невелика планета,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трохи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ніж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половина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розміру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Землі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У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планети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два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            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супутники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Фобос (гр. «Страх»)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Деймос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(«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Жах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»),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були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названі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на честь</a:t>
            </a:r>
            <a:r>
              <a:rPr kumimoji="0" lang="ru-RU" b="1" i="0" u="none" strike="noStrike" cap="none" normalizeH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двох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синів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Ареса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Афродіти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римські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копії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Марс 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Венера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відповідно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b="1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174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7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285992"/>
            <a:ext cx="8643998" cy="407196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Мета: 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сформувати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в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учнів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знання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про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як зорю та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основне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джерело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світла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та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тепла на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Землі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, та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знання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про структуру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Сонячної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системи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2770" name="Picture 2" descr="http://s017.radikal.ru/i423/1211/68/12155a87f1a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6" y="3786190"/>
            <a:ext cx="3786184" cy="2835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772" name="AutoShape 4" descr="data:image/jpeg;base64,/9j/4AAQSkZJRgABAQAAAQABAAD/2wCEAAkGBg8PDxAPDw8PDw8PDw8PDw4UDw8PDxAPFRAVFBUQFBQXGyYeFxkjGRQUHy8gJCcpLC0sFR4xNTAqNSYrLCkBCQoKDgwOFA8PFyodHyUsLCwpKiwsLCwsKSksLCksLCkpLywsKSkpLCkpLCkpLCwpKSwtKSwsLCwpKSkpLCwpKf/AABEIAMYA/wMBIgACEQEDEQH/xAAcAAEAAgMBAQEAAAAAAAAAAAAAAQUCBAYDBwj/xAA9EAACAQIEBAQCBwYFBQAAAAAAAQIDEQQFEiExQVFhBhMicTKBI0JikaHB0VJygpKx8BQVNEPhBzNTc6L/xAAaAQEBAAMBAQAAAAAAAAAAAAAAAQMEBQIG/8QAKxEBAAICAgIABAUFAQAAAAAAAAECAxEhMQQSEzJBUQUiYYHRI5Gx4fAU/9oADAMBAAIRAxEAPwD4gyCWQV7AAREkEkFUBJAAAEAAAAAAAAAAAAAEAAFAAABIAgAFQAAAkgkKmXExMpcTEAASQAAUQASQQCSABIIAkAgACbGSpsGmAPVYeXQPDSXIm4X1n7PIGUoNcVYgqAAAAAoAACASQABJAAkACZcWQTLiyAAAIAAKAAAAAAQDKMSCEj1pUHLgjawuAcuPAu8HlsUlY18maKt3D4tr8zxCsw2UyfFWLDD5REvcDluz2vzLbD5SpK6Tenjxsvc0r55dKnjUr1DmaeTK2yb34WZsU8m4PR8rXR1tPAxirvdcEkuL6Fngsoc7fR6eid2+HRGD40s84YiOnz+WRqad427WKvFeEJy3pxa7WPteF8Gp/H03ubb8OQgrQj13NjHmtDQzVxzvh+a8dltWhLTUg49HyfzNU/QOeeDqNWDjOOu/K34pnx7xV4UqYKo9pOi36Zvivsy7nRpeLQ5Vo9Zc+ADI8gAAAGdGjKclGEZTk+EYpyk/ZLdgYAucP4WrSmoVJ06NR/7Tcp1kurhTTcF3lpS5lZjcOqdSdONSFVQk4qrC+iaTtqjdJ2YiR4gAomXFkEz4sggAAAAAAAAAEAZRibmFodTxo0nLgXGAwTW6e62+Zr5bxWG742Gbz09sHhHa6+4v8ty9u3fe74HplOXq0XJb+1zrsryTW46YPZJpuxyMmfc8PoKYIpG5aNDBTaXocrNX20q/5m9FyoK09UY1HslBy++y2Opyfw5O7dVL7NnfY6rC5fGCtZfNXMVa2v3wwZvLxYp1HLmcn8N3UZybs0mrK39TosPlsIL0xt1fM3kkjJRfsZ644q5GXyr5J56a3kJcrmLoN9kbmlI0cXmMYqy3Z7nUdsVPa06h4V8DTim397OF8YYejUpzg4qSkmndXOgx+barxct1yucvmmJcm4wi5X/A81zTvhv18X8u7cvhua5e6NSUOV3pfVGkfS8/8MSr05vS1UgnKKtbdb2OIhkUoxU8RUhh4OzSk9VaUesaMfVbvLSu52KXi1duVkp6WmFWbmDyitWWqMbU1xrTlGnRXZ1JNRv249ixwcI+r/CYbztHxYmuouEO7g35cOvrcjHGYqldSxFaeNqx2VOMpQw8F+yp8Wu0IxXSR72xowuW0L6Y+bjavFwpKVOhHvKpJamu9or7RvVcwp0oSjOrGCezwWCtCL/92JerUu15+6KTF5tUqR0emnSun5NNeXSuuDcV8T7yu+5pDQ3cVm05xdOEY0aO30VNNRduDm23Kb7yb7WNIAoAAomfFkGU+JiQAAAAAUAAQZlTjcwNnDU7s82nUPVI3Kwy+C26nR4LK6836KTs7PU1ZHhkmVpuLsk+rPo+UUYJLU7vj2+RyM19y+iwf06xw2PDnhuMYx1R1z5/spnbYHLoxtdLbkV+XNtJJL8FsXWHoK27/RGvWsMHk5rW7ltU2uCse8YvnsjVljacduL5JbtmtWzh2lohK6V90zL7xDnRivfqFpdL9TWxOPjBXbX6HGYzxjK3Cb3tKK2SXW5q1c2nWTcISV1a8pNqK7W5mvbyo+jo4/wrJ3fp0mKzlu9nZddypxmInN6Y6pN/s8fmaGDyS+8nLjvv+p1WDpU6dNR0pf1MUTa/bZvGPx/k5UOGyhy2lC1vdtvuy7p5ZCKT0RuklexsOqorU7RXK/5LizRqZk36Yxb+1LZfy/rcyR60YLZMmWeOmhjsvXqklFRbd5t6IL5v8j4f4swuEwmKm4weJlUbmk708NFv7MXrn13cV2Z9Z8UY6MYvXNubVkr3svyR8j8ZYKaUKkltfa/Hf+0dDw8k2tpq+ZgitIv9XPY7NKtaynL0x+GlFRhSh+7TjaMfkjTJZB1nKAAAAAAAAZz4mBnPiYoggAAAAAAABG9gPiX6GijcwlZRd+Zjv0y4vmh3GSUZSau0lzfY7/KYUoq749WfKMNm8tK0J3f4dy6wOfPg6sYvunJHHy1t2+ix+t41t9cp5zShwkrdlx9urM4535kZSg7xS2TWmTfSzPlcfF9SdS99MVBQWhX3StqtLmW2DrY3Ex0UqlRU1snb6Rq31mtupqW9o7Z48ak8uxxmdUadO041PP0vT6m4q/O/AosDjcdUk9Eq2l8lw990W+ReEYQWutqqT2fqlzOmhph6YRXDaMVv7mP1meZ4ebZ8eHdaV9p/Xr9lDl/hdtKpiJNvi03s33RZwwia0q0It7QS4+57zrL68vaEbN+zfBfiT/iHaytBffL5sarDUvmyX5mf4h60KdOkruyfS15fdy+ZE8bqfohb7T4/8GpXzfD0Yu8lOS4xj6mUWIzevib+RHy4cLvb+/kerZNcQYvFvkmbWjj7zxC5x+Y0qKcqk05dPikc1iswxOJdqMfLpq71OybNiOXaXqm9VTo7t357EYjHKjdSe730rjZdehi9pnt0ceKlPl/NP3akcojDU6j82tZNS4xXXicB4+qXi43vbfbhe53dOrWxG7UadPe0Xe76N24nK+NcthSwlSy1TteU+S34HU8L5ocz8Rn8s75l8tZBkzE7bgAAAAAASiCUBM+JiZT4mJAAAAAAAABB6QmebMoIkrHbew1epwi5b7WR0WU+H6k465NQjZu7ZU5bVjFb2OroYWu4J1HHDUmtSdVuDkusaaTnP3St3OXnvPVY0+g8PFXUTadrHwvkFNy1zfpT4c2fQcFKMIvyktC4y2jBe8nscFgczhS9NCM68r71Kq0w/hpRf4yk/ZFoszvaWJrpJcIXXp7KK2j8jl5L2mXW/wDNGvtH/fR18c4jeyvVf2bxh/M938kvcwePqT+OSp01vpjaMX79fmcfX8bwitGHi5N7Xa4+xYYXIsVXg6+LlKKlvGkpabR5yffsYpi+uWP4OOvM6j/P8LbG+KKFJ6IJ1J8FCO7b+RqzxmKrf9xeVF8Kadm11lL9EY4TDQV6WDpwU00qleS9NPbdXb9UvwRaYXKKWn6RyrN/FNvaT/M8zEyv9LFzrn+8/wCmlGpg6aiq1WDae1OLja/dc/memK8R0Yx9LSin9VJu9uF+B743IMDJb0YLumYZV4Wpub8mENK21taktu/M9RE9Q8TfFMe95n9+lVRzKtiG44eGlPjN9+r5lrgfC17TqfTVL8eEUjqMB4dp0Vsk5Pi7G/NRguiS4Kxs0wfWzQzfiMfLihzuMyqMYLU0or6kbWPk/wD1OzT0SoxWiGqKStbVzv7H1XPM+pwdmtuS7nwXx/nDxGIa4KLfvttudTxccRO4cvyMlpjVnKmLMiDpNFAJZAAAACUQSgJkYmUzEgAAKAyhByaUU5NuySTbb7Lmb3+Vqn/qKipNW+iSVSu/4U7Q/iafZkRXm7TyqdlKq40INak6l1KS6wgvVL3tbuWtDBVYx8ylShg6T4YrESXmtdYNq74/7cL9zVqVsHTu35uNrN3c5OVHD362v5lT5uHsTatd4SFW1LC0q9ape8p2u2kt7Uo30x53bfDketPLKNKzxOIinzo0dNer85X8uP8AM32PHF55WqR8u6p0f/BSiqVL5xj8T7yu+5XjSdOiw2fwo/6ajGhy812rYj3VSStB/uRj7nqs7i25SlKU3u5N6pSfd8Wc0pG7RopOG99W77I1suGs8y6PjeVenFdOjoZhWlHVGLpw4KXC5vYLKKlRp1XKMW0krOVSbfKK6mpHMoumqaStGScZcLdS4w+fVpuKjeUknGKjC7UX+pzLxMdRp38dvbudrjBZdaq5RoLDwoRUZSqO03zuusu5dZv4heinSpOSlUlam3+xwlUtyXT2KKngcwr3flTjqWl6nFR027viWdDwfJtOpXUJ2tK30k79Elskatqztmi+Pj2nelpRrRo0WktoWUYrjJ85SfNmg8wr1OPojeyW/wCBb4XwxCO0q1V9U5KP9EW2By+lRg7U03dep8fvZh+Dae0nysVNzEe0sMjyCc7OtqUVZqN95Pv0OpoUKdJJRSilvZdWcziPFFOm1DWtV0lFGr4lz2pRhH6SOqf1Ut0rG3jitI4hx81M2e8e06ifo6fHZxCF7tK3FnK554oUU99PJX2k37HNY7NvMjDy3UlJq9WUtoKXSK/M5zNceoN6m5ztsvqr3M1IteT4OPDXe+XnnefSTlVbk3bnwUt+HysfOMTXc5OTd23csc8zeVaVr7dOCKk7GLH6Q5GbJ8SwGQDMwgAAAAASiCUBMmYmUjEihe4XwxJR111P0v1UYKKnHtVqS9FF9pXl9ko4yaaadmmmmtmn1NjGZjWru9arUqvfec5Td/myTsXksXQpLT5qpR50sItdWa6VMXO3/wA3j9k0Xn6p7YTD0sP0qv6fE+/mzVov9yMSoBND1xGJnUk51JyqTfGcpOUn7t7nkAekA0ABB605s82E7EmFidLnAON05StFcjqcv8S0KNtCTfJrr7nz9VWe1KtZ36GrfBFuW/j8uaxp9Xw/ibFV7eXC0Nt7pN/MtcL4o0XjK0Zx4qz/AKnzHD+KqtKKjFJbbM1/84qTd5Svd3bbe5pz409t+vlY5/LPT65U8Vxl8M7pKzfLUaGZ+J5uGlTbm1ZLdKK5s4WnmnmPZOnBJJJP0++57xxtKHqqS67Pn7GL4E7Z/jUiNr2T1xpShGUZr46jnfXK+1lbZI3cTioJN1akpzildybUE+luZytfxppVqatb4X3KDG57Opdyk3fe3Iz08aZ7auTzax07DMfE8Yq0WtktlaxxmaZ3Oq3yTf3lfVxLlzPFs3seGKOZl8ib/om5FwDYawAAAAAAAASiABMuJDJkQQCWQSBBJAKAAIAAAAACLC5IAlVDOFax52IsTS7lsvHT62R5us+rPOwHrB7SydRmIBdIAAoAAAAAAAAAAAASgEiCWQRQABAAAAABBIAAAAAAAAAAAAAAAAAAAAAAAABQABACAKJYJIsQQAAoAAgAAAAAAAAAAAAAAAAAAAAAAAAAAAAAAAAAAJuACiGACAAAAAAAAAAAAACgACAACgACAACgACAAAAAAAAAA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data:image/jpeg;base64,/9j/4AAQSkZJRgABAQAAAQABAAD/2wCEAAkGBg8PDxAPDw8PDw8PDw8PDw4UDw8PDxAPFRAVFBUQFBQXGyYeFxkjGRQUHy8gJCcpLC0sFR4xNTAqNSYrLCkBCQoKDgwOFA8PFyodHyUsLCwpKiwsLCwsKSksLCksLCkpLywsKSkpLCkpLCkpLCwpKSwtKSwsLCwpKSkpLCwpKf/AABEIAMYA/wMBIgACEQEDEQH/xAAcAAEAAgMBAQEAAAAAAAAAAAAAAQUCBAYDBwj/xAA9EAACAQIEBAQCBwYFBQAAAAAAAQIDEQQFEiExQVFhBhMicTKBI0JikaHB0VJygpKx8BQVNEPhBzNTc6L/xAAaAQEBAAMBAQAAAAAAAAAAAAAAAQMEBQIG/8QAKxEBAAICAgIABAUFAQAAAAAAAAECAxEhMQQSEzJBUQUiYYHRI5Gx4fAU/9oADAMBAAIRAxEAPwD4gyCWQV7AAREkEkFUBJAAAEAAAAAAAAAAAAAEAAFAAABIAgAFQAAAkgkKmXExMpcTEAASQAAUQASQQCSABIIAkAgACbGSpsGmAPVYeXQPDSXIm4X1n7PIGUoNcVYgqAAAAAoAACASQABJAAkACZcWQTLiyAAAIAAKAAAAAAQDKMSCEj1pUHLgjawuAcuPAu8HlsUlY18maKt3D4tr8zxCsw2UyfFWLDD5REvcDluz2vzLbD5SpK6Tenjxsvc0r55dKnjUr1DmaeTK2yb34WZsU8m4PR8rXR1tPAxirvdcEkuL6Fngsoc7fR6eid2+HRGD40s84YiOnz+WRqad427WKvFeEJy3pxa7WPteF8Gp/H03ubb8OQgrQj13NjHmtDQzVxzvh+a8dltWhLTUg49HyfzNU/QOeeDqNWDjOOu/K34pnx7xV4UqYKo9pOi36Zvivsy7nRpeLQ5Vo9Zc+ADI8gAAAGdGjKclGEZTk+EYpyk/ZLdgYAucP4WrSmoVJ06NR/7Tcp1kurhTTcF3lpS5lZjcOqdSdONSFVQk4qrC+iaTtqjdJ2YiR4gAomXFkEz4sggAAAAAAAAAEAZRibmFodTxo0nLgXGAwTW6e62+Zr5bxWG742Gbz09sHhHa6+4v8ty9u3fe74HplOXq0XJb+1zrsryTW46YPZJpuxyMmfc8PoKYIpG5aNDBTaXocrNX20q/5m9FyoK09UY1HslBy++y2Opyfw5O7dVL7NnfY6rC5fGCtZfNXMVa2v3wwZvLxYp1HLmcn8N3UZybs0mrK39TosPlsIL0xt1fM3kkjJRfsZ644q5GXyr5J56a3kJcrmLoN9kbmlI0cXmMYqy3Z7nUdsVPa06h4V8DTim397OF8YYejUpzg4qSkmndXOgx+barxct1yucvmmJcm4wi5X/A81zTvhv18X8u7cvhua5e6NSUOV3pfVGkfS8/8MSr05vS1UgnKKtbdb2OIhkUoxU8RUhh4OzSk9VaUesaMfVbvLSu52KXi1duVkp6WmFWbmDyitWWqMbU1xrTlGnRXZ1JNRv249ixwcI+r/CYbztHxYmuouEO7g35cOvrcjHGYqldSxFaeNqx2VOMpQw8F+yp8Wu0IxXSR72xowuW0L6Y+bjavFwpKVOhHvKpJamu9or7RvVcwp0oSjOrGCezwWCtCL/92JerUu15+6KTF5tUqR0emnSun5NNeXSuuDcV8T7yu+5pDQ3cVm05xdOEY0aO30VNNRduDm23Kb7yb7WNIAoAAomfFkGU+JiQAAAAAUAAQZlTjcwNnDU7s82nUPVI3Kwy+C26nR4LK6836KTs7PU1ZHhkmVpuLsk+rPo+UUYJLU7vj2+RyM19y+iwf06xw2PDnhuMYx1R1z5/spnbYHLoxtdLbkV+XNtJJL8FsXWHoK27/RGvWsMHk5rW7ltU2uCse8YvnsjVljacduL5JbtmtWzh2lohK6V90zL7xDnRivfqFpdL9TWxOPjBXbX6HGYzxjK3Cb3tKK2SXW5q1c2nWTcISV1a8pNqK7W5mvbyo+jo4/wrJ3fp0mKzlu9nZddypxmInN6Y6pN/s8fmaGDyS+8nLjvv+p1WDpU6dNR0pf1MUTa/bZvGPx/k5UOGyhy2lC1vdtvuy7p5ZCKT0RuklexsOqorU7RXK/5LizRqZk36Yxb+1LZfy/rcyR60YLZMmWeOmhjsvXqklFRbd5t6IL5v8j4f4swuEwmKm4weJlUbmk708NFv7MXrn13cV2Z9Z8UY6MYvXNubVkr3svyR8j8ZYKaUKkltfa/Hf+0dDw8k2tpq+ZgitIv9XPY7NKtaynL0x+GlFRhSh+7TjaMfkjTJZB1nKAAAAAAAAZz4mBnPiYoggAAAAAAABG9gPiX6GijcwlZRd+Zjv0y4vmh3GSUZSau0lzfY7/KYUoq749WfKMNm8tK0J3f4dy6wOfPg6sYvunJHHy1t2+ix+t41t9cp5zShwkrdlx9urM4535kZSg7xS2TWmTfSzPlcfF9SdS99MVBQWhX3StqtLmW2DrY3Ex0UqlRU1snb6Rq31mtupqW9o7Z48ak8uxxmdUadO041PP0vT6m4q/O/AosDjcdUk9Eq2l8lw990W+ReEYQWutqqT2fqlzOmhph6YRXDaMVv7mP1meZ4ebZ8eHdaV9p/Xr9lDl/hdtKpiJNvi03s33RZwwia0q0It7QS4+57zrL68vaEbN+zfBfiT/iHaytBffL5sarDUvmyX5mf4h60KdOkruyfS15fdy+ZE8bqfohb7T4/8GpXzfD0Yu8lOS4xj6mUWIzevib+RHy4cLvb+/kerZNcQYvFvkmbWjj7zxC5x+Y0qKcqk05dPikc1iswxOJdqMfLpq71OybNiOXaXqm9VTo7t357EYjHKjdSe730rjZdehi9pnt0ceKlPl/NP3akcojDU6j82tZNS4xXXicB4+qXi43vbfbhe53dOrWxG7UadPe0Xe76N24nK+NcthSwlSy1TteU+S34HU8L5ocz8Rn8s75l8tZBkzE7bgAAAAAASiCUBM+JiZT4mJAAAAAAAABB6QmebMoIkrHbew1epwi5b7WR0WU+H6k465NQjZu7ZU5bVjFb2OroYWu4J1HHDUmtSdVuDkusaaTnP3St3OXnvPVY0+g8PFXUTadrHwvkFNy1zfpT4c2fQcFKMIvyktC4y2jBe8nscFgczhS9NCM68r71Kq0w/hpRf4yk/ZFoszvaWJrpJcIXXp7KK2j8jl5L2mXW/wDNGvtH/fR18c4jeyvVf2bxh/M938kvcwePqT+OSp01vpjaMX79fmcfX8bwitGHi5N7Xa4+xYYXIsVXg6+LlKKlvGkpabR5yffsYpi+uWP4OOvM6j/P8LbG+KKFJ6IJ1J8FCO7b+RqzxmKrf9xeVF8Kadm11lL9EY4TDQV6WDpwU00qleS9NPbdXb9UvwRaYXKKWn6RyrN/FNvaT/M8zEyv9LFzrn+8/wCmlGpg6aiq1WDae1OLja/dc/memK8R0Yx9LSin9VJu9uF+B743IMDJb0YLumYZV4Wpub8mENK21taktu/M9RE9Q8TfFMe95n9+lVRzKtiG44eGlPjN9+r5lrgfC17TqfTVL8eEUjqMB4dp0Vsk5Pi7G/NRguiS4Kxs0wfWzQzfiMfLihzuMyqMYLU0or6kbWPk/wD1OzT0SoxWiGqKStbVzv7H1XPM+pwdmtuS7nwXx/nDxGIa4KLfvttudTxccRO4cvyMlpjVnKmLMiDpNFAJZAAAACUQSgJkYmUzEgAAKAyhByaUU5NuySTbb7Lmb3+Vqn/qKipNW+iSVSu/4U7Q/iafZkRXm7TyqdlKq40INak6l1KS6wgvVL3tbuWtDBVYx8ylShg6T4YrESXmtdYNq74/7cL9zVqVsHTu35uNrN3c5OVHD362v5lT5uHsTatd4SFW1LC0q9ape8p2u2kt7Uo30x53bfDketPLKNKzxOIinzo0dNer85X8uP8AM32PHF55WqR8u6p0f/BSiqVL5xj8T7yu+5XjSdOiw2fwo/6ajGhy812rYj3VSStB/uRj7nqs7i25SlKU3u5N6pSfd8Wc0pG7RopOG99W77I1suGs8y6PjeVenFdOjoZhWlHVGLpw4KXC5vYLKKlRp1XKMW0krOVSbfKK6mpHMoumqaStGScZcLdS4w+fVpuKjeUknGKjC7UX+pzLxMdRp38dvbudrjBZdaq5RoLDwoRUZSqO03zuusu5dZv4heinSpOSlUlam3+xwlUtyXT2KKngcwr3flTjqWl6nFR027viWdDwfJtOpXUJ2tK30k79Elskatqztmi+Pj2nelpRrRo0WktoWUYrjJ85SfNmg8wr1OPojeyW/wCBb4XwxCO0q1V9U5KP9EW2By+lRg7U03dep8fvZh+Dae0nysVNzEe0sMjyCc7OtqUVZqN95Pv0OpoUKdJJRSilvZdWcziPFFOm1DWtV0lFGr4lz2pRhH6SOqf1Ut0rG3jitI4hx81M2e8e06ifo6fHZxCF7tK3FnK554oUU99PJX2k37HNY7NvMjDy3UlJq9WUtoKXSK/M5zNceoN6m5ztsvqr3M1IteT4OPDXe+XnnefSTlVbk3bnwUt+HysfOMTXc5OTd23csc8zeVaVr7dOCKk7GLH6Q5GbJ8SwGQDMwgAAAAASiCUBMmYmUjEihe4XwxJR111P0v1UYKKnHtVqS9FF9pXl9ko4yaaadmmmmtmn1NjGZjWru9arUqvfec5Td/myTsXksXQpLT5qpR50sItdWa6VMXO3/wA3j9k0Xn6p7YTD0sP0qv6fE+/mzVov9yMSoBND1xGJnUk51JyqTfGcpOUn7t7nkAekA0ABB605s82E7EmFidLnAON05StFcjqcv8S0KNtCTfJrr7nz9VWe1KtZ36GrfBFuW/j8uaxp9Xw/ibFV7eXC0Nt7pN/MtcL4o0XjK0Zx4qz/AKnzHD+KqtKKjFJbbM1/84qTd5Svd3bbe5pz409t+vlY5/LPT65U8Vxl8M7pKzfLUaGZ+J5uGlTbm1ZLdKK5s4WnmnmPZOnBJJJP0++57xxtKHqqS67Pn7GL4E7Z/jUiNr2T1xpShGUZr46jnfXK+1lbZI3cTioJN1akpzildybUE+luZytfxppVqatb4X3KDG57Opdyk3fe3Iz08aZ7auTzax07DMfE8Yq0WtktlaxxmaZ3Oq3yTf3lfVxLlzPFs3seGKOZl8ib/om5FwDYawAAAAAAAASiABMuJDJkQQCWQSBBJAKAAIAAAAACLC5IAlVDOFax52IsTS7lsvHT62R5us+rPOwHrB7SydRmIBdIAAoAAAAAAAAAAAASgEiCWQRQABAAAAABBIAAAAAAAAAAAAAAAAAAAAAAAABQABACAKJYJIsQQAAoAAgAAAAAAAAAAAAAAAAAAAAAAAAAAAAAAAAAAJuACiGACAAAAAAAAAAAAACgACAACgACAACgACAAAAAAAAAAA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6" name="Picture 8" descr="http://selena.sai.msu.ru/Home/SolarSystem/jupiter/vg1_2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1836"/>
            <a:ext cx="4429124" cy="3436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86248" y="3500438"/>
            <a:ext cx="1128714" cy="3357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ЮПІТЕР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3500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Планета названа на честь римського верховного бога,якого греки називали Зевсом.                                                                                                                                                                Юпітер, п'ята і найбільша планета Сонячної системи, більш ніж у два рази важча, ніж всі інші планети разом узяті і майже в 318 разів важча за Землю. Уся видима поверхня Юпітера - щільні хмари, розташовані на висоті близько 1000 км над "поверхнею", де газоподібний стан змінюється на рідкий і утворює численні шари жовто-коричневих, червоних і блакитнуватих відтінків. Атмосфера на Юпітері отруйна. На відміну від кілець Сатурна, кільця Юпітера темні і імовірно, складаються з дуже невеликих твердих часток метеорної природи.</a:t>
            </a:r>
            <a:endParaRPr kumimoji="0" lang="uk-UA" sz="2000" b="1" i="0" u="none" strike="noStrike" cap="none" normalizeH="0" baseline="0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27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</p:spPr>
      </p:pic>
      <p:pic>
        <p:nvPicPr>
          <p:cNvPr id="33794" name="Picture 2" descr="http://universe.ucoz.ua/satur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214686"/>
            <a:ext cx="4571992" cy="34289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796" name="Picture 4" descr="http://900igr.net/datai/astronomija/Gruppa-planet-gigantov/0009-014-Satur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071811"/>
            <a:ext cx="1965075" cy="3786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57752" y="3214686"/>
            <a:ext cx="1557342" cy="3643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28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САТУРН</a:t>
            </a:r>
            <a:endParaRPr lang="ru-RU" sz="28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142900"/>
            <a:ext cx="9144000" cy="3143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Планета названа на честь римського бога землеробства.                                                                                                                                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Сату́рн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шоста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віддаленістю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друга за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розмірами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Сонячної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системи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Сатурн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величезною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кулею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швидко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обертається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своєї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(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періодом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10,23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години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),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складається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переважно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</a:t>
            </a:r>
            <a:r>
              <a:rPr kumimoji="0" lang="uk-UA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ечовин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легших за воду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товстий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шар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атмосфери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Візитною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карткою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Сатурна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його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знамениті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кільця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оперізують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планету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екватора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складаються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безлічі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крижаних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часток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розмірами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часток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міліметра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декількох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метрів.Маса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у 95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разів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більша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масу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Землі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магнітне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поле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потужніше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тисячу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разів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uk-UA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Сонячні промені гріють у 90 разів слабше ,ніж на Землі і морози досягають 150 градусів.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нього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відомо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більше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50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природних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супутників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найбільший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яких</a:t>
            </a:r>
            <a:r>
              <a:rPr kumimoji="0" lang="ru-RU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Титан.</a:t>
            </a:r>
            <a:endParaRPr kumimoji="0" lang="ru-RU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379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4818" name="Picture 2" descr="https://encrypted-tbn1.gstatic.com/images?q=tbn:ANd9GcTW-pe1gs47nOhdqECzkXN_-hTpNsDVqmZ3ALqCGVgayBhDF-sN7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91187" y="3286124"/>
            <a:ext cx="3452813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http://ifact.com.ua/wp-content/uploads/2009/07/uranu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86202"/>
            <a:ext cx="4952997" cy="2971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857752" y="3500438"/>
            <a:ext cx="1000132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УРАН</a:t>
            </a:r>
            <a:endParaRPr lang="ru-RU" sz="3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3357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  </a:t>
            </a:r>
            <a:r>
              <a:rPr lang="uk-UA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Планета названа на честь грецького бога неба.                                                                                                  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Уран —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сьома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від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велика планета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Сонячної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системи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належить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до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планет-гігантів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Уран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рухається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навколо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по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еліптичній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орбіті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Один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оберт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навколо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Сонця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Уран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здійснює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за 84,01 земного року.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Період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власного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обертання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Урана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складає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приблизно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17 годин. Уран 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має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27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супутників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Протягом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багатьох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сторіч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астрономи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Землі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знали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тільки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п'ять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«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блукаючих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зірок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» — планет. 1781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був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ознаменований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відкриттям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ще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однієї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планети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названої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Ураном.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Це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відбулося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, коли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англійський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астроном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Вільям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Гершель приступив до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реалізації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грандіозної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програми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: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упорядкуванню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повного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систематичного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огляду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2000" b="1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зоряного</a:t>
            </a:r>
            <a:r>
              <a:rPr lang="ru-RU" sz="20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неба.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5844" name="Picture 4" descr="http://sdnnet.ru/images/uploads/Neptun_kometa_nachnac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6"/>
            <a:ext cx="4110779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://www.sunhome.ru/UsersGallery/Cards/163/bog-neptu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357570"/>
            <a:ext cx="3500430" cy="3500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43372" y="3286124"/>
            <a:ext cx="1271590" cy="3429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2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НЕПТУН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42852"/>
            <a:ext cx="8858312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0" y="0"/>
            <a:ext cx="91440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   </a:t>
            </a:r>
            <a:r>
              <a:rPr kumimoji="0" lang="ru-RU" sz="2200" b="0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  </a:t>
            </a:r>
            <a:r>
              <a:rPr kumimoji="0" lang="uk-UA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Планета названа на честь бога морів і річок.                                                                                             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Нептун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-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восьма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віддаллю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четверта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розміром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планета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Сонячної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системи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належить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планет-гігантів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орбіта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перетинається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орбітою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Плутона в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деяких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місцях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Також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орбіту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Нептуна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перетинає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комета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Галілея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Світло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доходить до Нептуна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трохи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більше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ніж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за 4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години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Тривалість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року,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тобто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час одного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повного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оберту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навколо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Сонця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164,8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земних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років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Нептун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також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має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кільця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— два широких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два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вузьких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У Нептуна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8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відомих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супутників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: 4 маленьких, 3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середніх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2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1 великий.</a:t>
            </a:r>
            <a:endParaRPr kumimoji="0" lang="ru-RU" sz="2200" b="1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58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215238"/>
          </a:xfrm>
          <a:prstGeom prst="rect">
            <a:avLst/>
          </a:prstGeom>
        </p:spPr>
      </p:pic>
      <p:pic>
        <p:nvPicPr>
          <p:cNvPr id="36866" name="Picture 2" descr="http://urano.ru/wp-content/uploads/2010/12/%D0%9F%D0%BB%D1%83%D1%82%D0%BE%D0%BD.-%D0%91%D0%BE%D0%B3-%D0%90%D0%B8%D0%B4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2885872"/>
            <a:ext cx="2733670" cy="397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http://pics.livejournal.com/tol39/pic/004a23f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3714752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500562" y="3500438"/>
            <a:ext cx="1557342" cy="33575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rtlCol="0" anchor="ctr"/>
          <a:lstStyle/>
          <a:p>
            <a:pPr algn="ctr"/>
            <a:r>
              <a:rPr lang="uk-UA" sz="32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ПЛУТОН</a:t>
            </a:r>
            <a:endParaRPr lang="ru-RU" sz="32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-142900"/>
            <a:ext cx="8786874" cy="32147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Планета названа на честь грецького бога підземного світу.   Плутон був відкритий </a:t>
            </a:r>
            <a:r>
              <a:rPr kumimoji="0" lang="uk-UA" sz="2000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Клайдосом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000" b="1" i="0" u="none" strike="noStrike" cap="none" normalizeH="0" baseline="0" dirty="0" err="1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Томбо</a:t>
            </a:r>
            <a:r>
              <a:rPr kumimoji="0" lang="uk-UA" sz="2000" b="1" i="0" u="none" strike="noStrike" cap="none" normalizeH="0" baseline="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(США) в 1930 р.                                                       З 9 відомих великих планет Сонячної системи Плутон найбільш віддалений від Сонця ,розташований приблизно у 40 разів далі від Сонця, ніж Земля, тому потік сонячної енергії на цій планеті в понад півтори тисячі разів слабший, ніж на Землі. Плутон помітно відрізняється від усіх далеких від Сонця планет. І за розмірами, і за багатьма іншими параметрами він скоріше схожий на захоплений у Сонячну систему астероїд (або систему з двох астероїдів).</a:t>
            </a:r>
            <a:endParaRPr kumimoji="0" lang="uk-UA" sz="2000" b="1" i="0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68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58114"/>
          </a:xfrm>
          <a:prstGeom prst="rect">
            <a:avLst/>
          </a:prstGeom>
        </p:spPr>
      </p:pic>
      <p:pic>
        <p:nvPicPr>
          <p:cNvPr id="38914" name="Picture 2" descr="http://flynt.pbworks.com/f/Asteriod%20Belt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285992"/>
            <a:ext cx="6643734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-142900"/>
            <a:ext cx="9144000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Між орбітами Марса та Юпітера розташований      </a:t>
            </a:r>
            <a:r>
              <a:rPr lang="uk-UA" sz="24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  <a:ea typeface="Times New Roman" pitchFamily="18" charset="0"/>
                <a:cs typeface="SchoolBookC" charset="-52"/>
              </a:rPr>
              <a:t>П</a:t>
            </a:r>
            <a:r>
              <a:rPr kumimoji="0" lang="uk-UA" sz="2400" b="1" i="0" u="none" strike="noStrike" cap="none" normalizeH="0" baseline="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ояс астероїдів</a:t>
            </a:r>
            <a:r>
              <a:rPr kumimoji="0" lang="uk-UA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. Астероїди, або малі планети (діаметром від 1 до 800 км),— холодні кам’яні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уламки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частіше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неправильної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форми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.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Припускають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що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астероїди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—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сліди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давньої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космічної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катастрофи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—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вибуху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існуючої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колись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дев’ятої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планети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Сонячної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системи</a:t>
            </a:r>
            <a:r>
              <a:rPr kumimoji="0" lang="ru-RU" sz="2400" b="1" i="0" u="none" strike="noStrike" cap="none" normalizeH="0" baseline="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Georgia" pitchFamily="18" charset="0"/>
                <a:ea typeface="Times New Roman" pitchFamily="18" charset="0"/>
                <a:cs typeface="SchoolBookC" charset="-52"/>
              </a:rPr>
              <a:t>. </a:t>
            </a:r>
            <a:endParaRPr kumimoji="0" lang="ru-RU" sz="2400" b="1" i="0" u="none" strike="noStrike" cap="none" normalizeH="0" baseline="0" dirty="0" smtClean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7890" name="Picture 2" descr="http://parsek.com.ua/wp-content/uploads/2010/01/CometHalle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14752"/>
            <a:ext cx="4440791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2" name="Picture 4" descr="http://vmdaily.ru/photo/vecherka/2013/02/file68t4hximmqai6g9e98x_800_48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643116"/>
            <a:ext cx="4572000" cy="3052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001156" cy="3643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Комета</a:t>
            </a:r>
            <a:r>
              <a:rPr lang="ru-RU" sz="2000" b="1" dirty="0" smtClean="0">
                <a:latin typeface="Georgia" pitchFamily="18" charset="0"/>
              </a:rPr>
              <a:t> (</a:t>
            </a:r>
            <a:r>
              <a:rPr lang="ru-RU" sz="2000" b="1" dirty="0" err="1" smtClean="0">
                <a:latin typeface="Georgia" pitchFamily="18" charset="0"/>
              </a:rPr>
              <a:t>від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грецьк</a:t>
            </a:r>
            <a:r>
              <a:rPr lang="ru-RU" sz="2000" b="1" dirty="0" smtClean="0">
                <a:latin typeface="Georgia" pitchFamily="18" charset="0"/>
              </a:rPr>
              <a:t>. «хвостата») — </a:t>
            </a:r>
            <a:r>
              <a:rPr lang="ru-RU" sz="2000" b="1" dirty="0" err="1" smtClean="0">
                <a:latin typeface="Georgia" pitchFamily="18" charset="0"/>
              </a:rPr>
              <a:t>це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маса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замерзлої</a:t>
            </a:r>
            <a:r>
              <a:rPr lang="ru-RU" sz="2000" b="1" dirty="0" smtClean="0">
                <a:latin typeface="Georgia" pitchFamily="18" charset="0"/>
              </a:rPr>
              <a:t> води та </a:t>
            </a:r>
            <a:r>
              <a:rPr lang="ru-RU" sz="2000" b="1" dirty="0" err="1" smtClean="0">
                <a:latin typeface="Georgia" pitchFamily="18" charset="0"/>
              </a:rPr>
              <a:t>газів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із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вкрапленнями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каменів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і</a:t>
            </a:r>
            <a:r>
              <a:rPr lang="ru-RU" sz="2000" b="1" dirty="0" smtClean="0">
                <a:latin typeface="Georgia" pitchFamily="18" charset="0"/>
              </a:rPr>
              <a:t> пилу. Комета </a:t>
            </a:r>
            <a:r>
              <a:rPr lang="ru-RU" sz="2000" b="1" dirty="0" err="1" smtClean="0">
                <a:latin typeface="Georgia" pitchFamily="18" charset="0"/>
              </a:rPr>
              <a:t>складається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з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голови</a:t>
            </a:r>
            <a:r>
              <a:rPr lang="ru-RU" sz="2000" b="1" dirty="0" smtClean="0">
                <a:latin typeface="Georgia" pitchFamily="18" charset="0"/>
              </a:rPr>
              <a:t> та хвоста. Коли комета </a:t>
            </a:r>
            <a:r>
              <a:rPr lang="ru-RU" sz="2000" b="1" dirty="0" err="1" smtClean="0">
                <a:latin typeface="Georgia" pitchFamily="18" charset="0"/>
              </a:rPr>
              <a:t>наближається</a:t>
            </a:r>
            <a:r>
              <a:rPr lang="ru-RU" sz="2000" b="1" dirty="0" smtClean="0">
                <a:latin typeface="Georgia" pitchFamily="18" charset="0"/>
              </a:rPr>
              <a:t> до </a:t>
            </a:r>
            <a:r>
              <a:rPr lang="ru-RU" sz="2000" b="1" dirty="0" err="1" smtClean="0">
                <a:latin typeface="Georgia" pitchFamily="18" charset="0"/>
              </a:rPr>
              <a:t>Сонця</a:t>
            </a:r>
            <a:r>
              <a:rPr lang="ru-RU" sz="2000" b="1" dirty="0" smtClean="0">
                <a:latin typeface="Georgia" pitchFamily="18" charset="0"/>
              </a:rPr>
              <a:t>, </a:t>
            </a:r>
            <a:r>
              <a:rPr lang="ru-RU" sz="2000" b="1" dirty="0" err="1" smtClean="0">
                <a:latin typeface="Georgia" pitchFamily="18" charset="0"/>
              </a:rPr>
              <a:t>її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голова,тобто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маса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льоду</a:t>
            </a:r>
            <a:r>
              <a:rPr lang="ru-RU" sz="2000" b="1" dirty="0" smtClean="0">
                <a:latin typeface="Georgia" pitchFamily="18" charset="0"/>
              </a:rPr>
              <a:t>, </a:t>
            </a:r>
            <a:r>
              <a:rPr lang="ru-RU" sz="2000" b="1" dirty="0" err="1" smtClean="0">
                <a:latin typeface="Georgia" pitchFamily="18" charset="0"/>
              </a:rPr>
              <a:t>починає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танути</a:t>
            </a:r>
            <a:r>
              <a:rPr lang="ru-RU" sz="2000" b="1" dirty="0" smtClean="0">
                <a:latin typeface="Georgia" pitchFamily="18" charset="0"/>
              </a:rPr>
              <a:t>.</a:t>
            </a:r>
            <a:r>
              <a:rPr lang="uk-UA" sz="2000" b="1" dirty="0" smtClean="0">
                <a:latin typeface="Georgia" pitchFamily="18" charset="0"/>
              </a:rPr>
              <a:t> </a:t>
            </a:r>
            <a:r>
              <a:rPr lang="ru-RU" sz="2000" b="1" dirty="0" smtClean="0">
                <a:latin typeface="Georgia" pitchFamily="18" charset="0"/>
              </a:rPr>
              <a:t>                                                     </a:t>
            </a:r>
            <a:r>
              <a:rPr lang="ru-RU" sz="2000" b="1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Метеорити</a:t>
            </a:r>
            <a:r>
              <a:rPr lang="ru-RU" sz="20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2000" b="1" dirty="0" smtClean="0">
                <a:latin typeface="Georgia" pitchFamily="18" charset="0"/>
              </a:rPr>
              <a:t>— </a:t>
            </a:r>
            <a:r>
              <a:rPr lang="ru-RU" sz="2000" b="1" dirty="0" err="1" smtClean="0">
                <a:latin typeface="Georgia" pitchFamily="18" charset="0"/>
              </a:rPr>
              <a:t>уламки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інших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небесних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тіл</a:t>
            </a:r>
            <a:r>
              <a:rPr lang="ru-RU" sz="2000" b="1" dirty="0" smtClean="0">
                <a:latin typeface="Georgia" pitchFamily="18" charset="0"/>
              </a:rPr>
              <a:t> (</a:t>
            </a:r>
            <a:r>
              <a:rPr lang="ru-RU" sz="2000" b="1" dirty="0" err="1" smtClean="0">
                <a:latin typeface="Georgia" pitchFamily="18" charset="0"/>
              </a:rPr>
              <a:t>астероїдів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і</a:t>
            </a:r>
            <a:r>
              <a:rPr lang="ru-RU" sz="2000" b="1" dirty="0" smtClean="0">
                <a:latin typeface="Georgia" pitchFamily="18" charset="0"/>
              </a:rPr>
              <a:t> комет). </a:t>
            </a:r>
            <a:r>
              <a:rPr lang="ru-RU" sz="2000" b="1" dirty="0" err="1" smtClean="0">
                <a:latin typeface="Georgia" pitchFamily="18" charset="0"/>
              </a:rPr>
              <a:t>Існують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кам’яні</a:t>
            </a:r>
            <a:r>
              <a:rPr lang="ru-RU" sz="2000" b="1" dirty="0" smtClean="0">
                <a:latin typeface="Georgia" pitchFamily="18" charset="0"/>
              </a:rPr>
              <a:t>, </a:t>
            </a:r>
            <a:r>
              <a:rPr lang="ru-RU" sz="2000" b="1" dirty="0" err="1" smtClean="0">
                <a:latin typeface="Georgia" pitchFamily="18" charset="0"/>
              </a:rPr>
              <a:t>залізні</a:t>
            </a:r>
            <a:r>
              <a:rPr lang="ru-RU" sz="2000" b="1" dirty="0" smtClean="0">
                <a:latin typeface="Georgia" pitchFamily="18" charset="0"/>
              </a:rPr>
              <a:t> та </a:t>
            </a:r>
            <a:r>
              <a:rPr lang="ru-RU" sz="2000" b="1" dirty="0" err="1" smtClean="0">
                <a:latin typeface="Georgia" pitchFamily="18" charset="0"/>
              </a:rPr>
              <a:t>залізо-кам’яні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метеорити</a:t>
            </a:r>
            <a:r>
              <a:rPr lang="ru-RU" sz="2000" b="1" dirty="0" smtClean="0">
                <a:latin typeface="Georgia" pitchFamily="18" charset="0"/>
              </a:rPr>
              <a:t>. </a:t>
            </a:r>
            <a:r>
              <a:rPr lang="ru-RU" sz="2000" b="1" dirty="0" err="1" smtClean="0">
                <a:latin typeface="Georgia" pitchFamily="18" charset="0"/>
              </a:rPr>
              <a:t>Якщо</a:t>
            </a:r>
            <a:r>
              <a:rPr lang="ru-RU" sz="2000" b="1" dirty="0" smtClean="0">
                <a:latin typeface="Georgia" pitchFamily="18" charset="0"/>
              </a:rPr>
              <a:t> метеорит </a:t>
            </a:r>
            <a:r>
              <a:rPr lang="ru-RU" sz="2000" b="1" dirty="0" err="1" smtClean="0">
                <a:latin typeface="Georgia" pitchFamily="18" charset="0"/>
              </a:rPr>
              <a:t>потрапляє</a:t>
            </a:r>
            <a:r>
              <a:rPr lang="ru-RU" sz="2000" b="1" dirty="0" smtClean="0">
                <a:latin typeface="Georgia" pitchFamily="18" charset="0"/>
              </a:rPr>
              <a:t> в поле </a:t>
            </a:r>
            <a:r>
              <a:rPr lang="ru-RU" sz="2000" b="1" dirty="0" err="1" smtClean="0">
                <a:latin typeface="Georgia" pitchFamily="18" charset="0"/>
              </a:rPr>
              <a:t>тяжіння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Землі</a:t>
            </a:r>
            <a:r>
              <a:rPr lang="ru-RU" sz="2000" b="1" dirty="0" smtClean="0">
                <a:latin typeface="Georgia" pitchFamily="18" charset="0"/>
              </a:rPr>
              <a:t>, то </a:t>
            </a:r>
            <a:r>
              <a:rPr lang="ru-RU" sz="2000" b="1" dirty="0" err="1" smtClean="0">
                <a:latin typeface="Georgia" pitchFamily="18" charset="0"/>
              </a:rPr>
              <a:t>він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падає</a:t>
            </a:r>
            <a:r>
              <a:rPr lang="ru-RU" sz="2000" b="1" dirty="0" smtClean="0">
                <a:latin typeface="Georgia" pitchFamily="18" charset="0"/>
              </a:rPr>
              <a:t> на </a:t>
            </a:r>
            <a:r>
              <a:rPr lang="ru-RU" sz="2000" b="1" dirty="0" err="1" smtClean="0">
                <a:latin typeface="Georgia" pitchFamily="18" charset="0"/>
              </a:rPr>
              <a:t>її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поверхню</a:t>
            </a:r>
            <a:r>
              <a:rPr lang="ru-RU" sz="2000" b="1" dirty="0" smtClean="0">
                <a:latin typeface="Georgia" pitchFamily="18" charset="0"/>
              </a:rPr>
              <a:t>, </a:t>
            </a:r>
            <a:r>
              <a:rPr lang="ru-RU" sz="2000" b="1" dirty="0" err="1" smtClean="0">
                <a:latin typeface="Georgia" pitchFamily="18" charset="0"/>
              </a:rPr>
              <a:t>залишаючи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слід</a:t>
            </a:r>
            <a:r>
              <a:rPr lang="ru-RU" sz="2000" b="1" dirty="0" smtClean="0">
                <a:latin typeface="Georgia" pitchFamily="18" charset="0"/>
              </a:rPr>
              <a:t> на </a:t>
            </a:r>
            <a:r>
              <a:rPr lang="ru-RU" sz="2000" b="1" dirty="0" err="1" smtClean="0">
                <a:latin typeface="Georgia" pitchFamily="18" charset="0"/>
              </a:rPr>
              <a:t>місці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падіння</a:t>
            </a:r>
            <a:r>
              <a:rPr lang="ru-RU" sz="2000" b="1" dirty="0" smtClean="0">
                <a:latin typeface="Georgia" pitchFamily="18" charset="0"/>
              </a:rPr>
              <a:t>. </a:t>
            </a:r>
            <a:r>
              <a:rPr lang="ru-RU" sz="2000" b="1" dirty="0" err="1" smtClean="0">
                <a:latin typeface="Georgia" pitchFamily="18" charset="0"/>
              </a:rPr>
              <a:t>Поки</a:t>
            </a:r>
            <a:r>
              <a:rPr lang="ru-RU" sz="2000" b="1" dirty="0" smtClean="0">
                <a:latin typeface="Georgia" pitchFamily="18" charset="0"/>
              </a:rPr>
              <a:t> метеорит </a:t>
            </a:r>
            <a:r>
              <a:rPr lang="ru-RU" sz="2000" b="1" dirty="0" err="1" smtClean="0">
                <a:latin typeface="Georgia" pitchFamily="18" charset="0"/>
              </a:rPr>
              <a:t>рухається</a:t>
            </a:r>
            <a:r>
              <a:rPr lang="ru-RU" sz="2000" b="1" dirty="0" smtClean="0">
                <a:latin typeface="Georgia" pitchFamily="18" charset="0"/>
              </a:rPr>
              <a:t> до </a:t>
            </a:r>
            <a:r>
              <a:rPr lang="ru-RU" sz="2000" b="1" dirty="0" err="1" smtClean="0">
                <a:latin typeface="Georgia" pitchFamily="18" charset="0"/>
              </a:rPr>
              <a:t>поверхні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планети</a:t>
            </a:r>
            <a:r>
              <a:rPr lang="ru-RU" sz="2000" b="1" dirty="0" smtClean="0">
                <a:latin typeface="Georgia" pitchFamily="18" charset="0"/>
              </a:rPr>
              <a:t>, </a:t>
            </a:r>
            <a:r>
              <a:rPr lang="ru-RU" sz="2000" b="1" dirty="0" err="1" smtClean="0">
                <a:latin typeface="Georgia" pitchFamily="18" charset="0"/>
              </a:rPr>
              <a:t>від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тертя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він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розігрівається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і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починає</a:t>
            </a:r>
            <a:r>
              <a:rPr lang="ru-RU" sz="2000" b="1" dirty="0" smtClean="0">
                <a:latin typeface="Georgia" pitchFamily="18" charset="0"/>
              </a:rPr>
              <a:t> </a:t>
            </a:r>
            <a:r>
              <a:rPr lang="ru-RU" sz="2000" b="1" dirty="0" err="1" smtClean="0">
                <a:latin typeface="Georgia" pitchFamily="18" charset="0"/>
              </a:rPr>
              <a:t>світитися</a:t>
            </a:r>
            <a:r>
              <a:rPr lang="ru-RU" sz="2000" b="1" dirty="0" smtClean="0">
                <a:latin typeface="Georgia" pitchFamily="18" charset="0"/>
              </a:rPr>
              <a:t>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42852"/>
            <a:ext cx="8858312" cy="13430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VІ. </a:t>
            </a:r>
            <a:r>
              <a:rPr lang="ru-RU" sz="360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Узагальнення</a:t>
            </a:r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</a:t>
            </a:r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систематизація</a:t>
            </a:r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вивченого</a:t>
            </a:r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Підсумкові запитання:</a:t>
            </a:r>
            <a:endParaRPr lang="ru-RU" sz="3600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1785926"/>
            <a:ext cx="8858312" cy="4929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1.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Що ви знаєте про Сонце?                                                                                                                                                                    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2.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Яке значення має Сонце для життя на планеті Земля?                                                                                  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3.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Які планети обертаються навколо Сонця?                                                                                    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4.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Як ви вважаєте ,чи можна буде влаштувати колонії землян на Венері або Марсі?Що для цього потрібно? 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785786" y="2428868"/>
            <a:ext cx="5557870" cy="914400"/>
            <a:chOff x="2143108" y="1500174"/>
            <a:chExt cx="5557870" cy="9144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2143108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071802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6786578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857884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929190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000496" y="1500174"/>
              <a:ext cx="9144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/>
            </a:p>
          </p:txBody>
        </p:sp>
      </p:grpSp>
      <p:sp>
        <p:nvSpPr>
          <p:cNvPr id="9" name="Овал 8"/>
          <p:cNvSpPr/>
          <p:nvPr/>
        </p:nvSpPr>
        <p:spPr>
          <a:xfrm>
            <a:off x="357158" y="285728"/>
            <a:ext cx="1143008" cy="107157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FFFF00"/>
                </a:solidFill>
                <a:latin typeface="Georgia" pitchFamily="18" charset="0"/>
              </a:rPr>
              <a:t>1</a:t>
            </a:r>
            <a:endParaRPr lang="ru-RU" sz="60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57158" y="4714884"/>
            <a:ext cx="6500858" cy="1827094"/>
          </a:xfrm>
          <a:prstGeom prst="wedgeRoundRectCallout">
            <a:avLst>
              <a:gd name="adj1" fmla="val 42202"/>
              <a:gd name="adj2" fmla="val -114829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Georgia" pitchFamily="18" charset="0"/>
              </a:rPr>
              <a:t>Супутник Землі.</a:t>
            </a:r>
            <a:endParaRPr lang="ru-RU" sz="5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1" name="32-конечная звезда 10"/>
          <p:cNvSpPr/>
          <p:nvPr/>
        </p:nvSpPr>
        <p:spPr>
          <a:xfrm>
            <a:off x="7715272" y="214290"/>
            <a:ext cx="1057276" cy="1143008"/>
          </a:xfrm>
          <a:prstGeom prst="star3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Georgia" pitchFamily="18" charset="0"/>
              </a:rPr>
              <a:t>в</a:t>
            </a:r>
            <a:endParaRPr lang="ru-RU" sz="48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2428868"/>
            <a:ext cx="10465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85918" y="2428868"/>
            <a:ext cx="8127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714612" y="2428868"/>
            <a:ext cx="7843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43306" y="2428868"/>
            <a:ext cx="8830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572000" y="2428868"/>
            <a:ext cx="8885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572132" y="2428868"/>
            <a:ext cx="635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0658" name="Picture 2" descr="http://images.vector-images.com/clp1/186338/clp546283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786578" y="1785926"/>
            <a:ext cx="2022646" cy="2388958"/>
          </a:xfrm>
          <a:prstGeom prst="ellipse">
            <a:avLst/>
          </a:prstGeom>
          <a:ln w="190500" cap="rnd">
            <a:solidFill>
              <a:schemeClr val="accent4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1" name="Рисунок 30" descr="hlopajuwie-ruki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500438"/>
            <a:ext cx="3048000" cy="3038475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77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770" decel="100000"/>
                                        <p:tgtEl>
                                          <p:spTgt spid="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6" dur="77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1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2857496"/>
            <a:ext cx="5557870" cy="914400"/>
            <a:chOff x="1928794" y="1857364"/>
            <a:chExt cx="5557870" cy="9144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928794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857488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6572264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643570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86182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714876" y="1857364"/>
              <a:ext cx="914400" cy="914400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" name="Овал 9"/>
          <p:cNvSpPr/>
          <p:nvPr/>
        </p:nvSpPr>
        <p:spPr>
          <a:xfrm>
            <a:off x="428596" y="285728"/>
            <a:ext cx="1928826" cy="1285884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2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285720" y="4357694"/>
            <a:ext cx="5000660" cy="2071702"/>
          </a:xfrm>
          <a:prstGeom prst="wedgeRoundRectCallout">
            <a:avLst>
              <a:gd name="adj1" fmla="val 90310"/>
              <a:gd name="adj2" fmla="val -78506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Планета   Сонячної системи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2709" name="Picture 5" descr="http://i.allday.ru/f5/39/81/1354490490_penguin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857232"/>
            <a:ext cx="2762236" cy="2762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32-конечная звезда 14"/>
          <p:cNvSpPr/>
          <p:nvPr/>
        </p:nvSpPr>
        <p:spPr>
          <a:xfrm>
            <a:off x="7072330" y="5000636"/>
            <a:ext cx="1628780" cy="1428760"/>
          </a:xfrm>
          <a:prstGeom prst="star32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solidFill>
                  <a:srgbClr val="FFFF00"/>
                </a:solidFill>
                <a:latin typeface="Georgia" pitchFamily="18" charset="0"/>
              </a:rPr>
              <a:t>в</a:t>
            </a:r>
            <a:endParaRPr lang="ru-RU" sz="8000" b="1" dirty="0">
              <a:solidFill>
                <a:srgbClr val="FFFF00"/>
              </a:solidFill>
              <a:latin typeface="Georgia" pitchFamily="18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500034" y="2857496"/>
            <a:ext cx="5437277" cy="923330"/>
            <a:chOff x="500034" y="2857496"/>
            <a:chExt cx="5437277" cy="92333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00034" y="2857496"/>
              <a:ext cx="96532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ю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428728" y="2857496"/>
              <a:ext cx="9124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п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357422" y="2857496"/>
              <a:ext cx="6206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і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86116" y="2857496"/>
              <a:ext cx="76553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т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4214810" y="2857496"/>
              <a:ext cx="76655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е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143504" y="2857496"/>
              <a:ext cx="79380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 р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24" name="Рисунок 23" descr="animacija1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285728"/>
            <a:ext cx="3810000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wall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8715436" cy="67151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800" b="1" dirty="0" err="1">
                <a:solidFill>
                  <a:srgbClr val="FF0000"/>
                </a:solidFill>
                <a:latin typeface="Georgia" pitchFamily="18" charset="0"/>
              </a:rPr>
              <a:t>Актуалізація</a:t>
            </a:r>
            <a:r>
              <a:rPr lang="ru-RU" sz="48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Georgia" pitchFamily="18" charset="0"/>
              </a:rPr>
              <a:t>опорних</a:t>
            </a:r>
            <a:r>
              <a:rPr lang="ru-RU" sz="48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4800" b="1" dirty="0" err="1">
                <a:solidFill>
                  <a:srgbClr val="FF0000"/>
                </a:solidFill>
                <a:latin typeface="Georgia" pitchFamily="18" charset="0"/>
              </a:rPr>
              <a:t>знань</a:t>
            </a:r>
            <a:r>
              <a:rPr lang="uk-UA" sz="4800" b="1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uk-UA" sz="4800" b="1" dirty="0" smtClean="0">
                <a:solidFill>
                  <a:srgbClr val="FF0000"/>
                </a:solidFill>
              </a:rPr>
              <a:t>                                                                      </a:t>
            </a:r>
            <a:r>
              <a:rPr lang="ru-RU" sz="45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1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Що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таке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Всесвіт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</a:t>
            </a:r>
            <a:b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2. </a:t>
            </a:r>
            <a:r>
              <a:rPr lang="uk-UA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Які небесні тіла ми називаємо зорями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</a:t>
            </a:r>
            <a:b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3.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Які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uk-UA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зірки бувають за кольором і чому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</a:t>
            </a:r>
            <a:b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4.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Назвіть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відомі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вам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небесні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500" dirty="0" err="1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тіла</a:t>
            </a:r>
            <a:r>
              <a:rPr lang="ru-RU" sz="4500" dirty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</a:t>
            </a:r>
            <a:r>
              <a:rPr lang="ru-RU" sz="4500" b="1" dirty="0">
                <a:solidFill>
                  <a:srgbClr val="002060"/>
                </a:solidFill>
                <a:latin typeface="Georgia" pitchFamily="18" charset="0"/>
              </a:rPr>
              <a:t/>
            </a:r>
            <a:br>
              <a:rPr lang="ru-RU" sz="4500" b="1" dirty="0">
                <a:solidFill>
                  <a:srgbClr val="002060"/>
                </a:solidFill>
                <a:latin typeface="Georgia" pitchFamily="18" charset="0"/>
              </a:rPr>
            </a:br>
            <a:endParaRPr lang="ru-RU" sz="4500" b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571472" y="2143116"/>
            <a:ext cx="6343688" cy="914400"/>
            <a:chOff x="285720" y="2071678"/>
            <a:chExt cx="6343688" cy="9144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285720" y="2071678"/>
              <a:ext cx="914400" cy="914400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214414" y="2071678"/>
              <a:ext cx="5414994" cy="914400"/>
              <a:chOff x="1214414" y="2071678"/>
              <a:chExt cx="5414994" cy="914400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1214414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2143108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3000364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3929058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786314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5715008" y="2071678"/>
                <a:ext cx="914400" cy="914400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4" name="Овал 13"/>
          <p:cNvSpPr/>
          <p:nvPr/>
        </p:nvSpPr>
        <p:spPr>
          <a:xfrm>
            <a:off x="500034" y="428604"/>
            <a:ext cx="1143008" cy="100013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uk-UA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3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73730" name="Picture 2" descr="https://encrypted-tbn3.gstatic.com/images?q=tbn:ANd9GcQeqoBxN2D7NS5yN_cvIWr8ZbN1SdsXIRCukxhvh-aY3FOIN41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143248"/>
            <a:ext cx="2571753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Скругленная прямоугольная выноска 16"/>
          <p:cNvSpPr/>
          <p:nvPr/>
        </p:nvSpPr>
        <p:spPr>
          <a:xfrm>
            <a:off x="357158" y="4286256"/>
            <a:ext cx="4429156" cy="2143140"/>
          </a:xfrm>
          <a:prstGeom prst="wedgeRoundRectCallout">
            <a:avLst>
              <a:gd name="adj1" fmla="val 70413"/>
              <a:gd name="adj2" fmla="val -59011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Перший космонавт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18" name="32-конечная звезда 17"/>
          <p:cNvSpPr/>
          <p:nvPr/>
        </p:nvSpPr>
        <p:spPr>
          <a:xfrm>
            <a:off x="7215206" y="428604"/>
            <a:ext cx="1557342" cy="1343028"/>
          </a:xfrm>
          <a:prstGeom prst="star32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Georgia" pitchFamily="18" charset="0"/>
              </a:rPr>
              <a:t>в</a:t>
            </a:r>
            <a:endParaRPr lang="ru-RU" sz="5400" b="1" dirty="0">
              <a:solidFill>
                <a:srgbClr val="002060"/>
              </a:solidFill>
              <a:latin typeface="Georgia" pitchFamily="18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642910" y="2143116"/>
            <a:ext cx="6210354" cy="923330"/>
            <a:chOff x="642910" y="2143116"/>
            <a:chExt cx="6210354" cy="923330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642910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г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1571604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а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428860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г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286248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р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3357554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а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072066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і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6072198" y="2143116"/>
              <a:ext cx="781066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н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36" name="Рисунок 35" descr="ok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429000"/>
            <a:ext cx="3133725" cy="3143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7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770" decel="100000"/>
                                        <p:tgtEl>
                                          <p:spTgt spid="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5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7" grpId="1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857224" y="1928802"/>
            <a:ext cx="5486432" cy="914400"/>
            <a:chOff x="857224" y="1928802"/>
            <a:chExt cx="5486432" cy="9144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857224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785918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643174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571868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500562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429256" y="1928802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Овал 8"/>
          <p:cNvSpPr/>
          <p:nvPr/>
        </p:nvSpPr>
        <p:spPr>
          <a:xfrm>
            <a:off x="357158" y="285728"/>
            <a:ext cx="1428760" cy="9144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4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10" name="Рисунок 9" descr="post-20187-123333135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000372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ая прямоугольная выноска 10"/>
          <p:cNvSpPr/>
          <p:nvPr/>
        </p:nvSpPr>
        <p:spPr>
          <a:xfrm>
            <a:off x="285720" y="3929066"/>
            <a:ext cx="4071966" cy="2643206"/>
          </a:xfrm>
          <a:prstGeom prst="wedgeRoundRectCallout">
            <a:avLst>
              <a:gd name="adj1" fmla="val 103314"/>
              <a:gd name="adj2" fmla="val -42575"/>
              <a:gd name="adj3" fmla="val 1666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Планета, названа іменем бога морів.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12" name="32-конечная звезда 11"/>
          <p:cNvSpPr/>
          <p:nvPr/>
        </p:nvSpPr>
        <p:spPr>
          <a:xfrm>
            <a:off x="7072330" y="285728"/>
            <a:ext cx="1571636" cy="1200152"/>
          </a:xfrm>
          <a:prstGeom prst="star32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000100" y="1928802"/>
            <a:ext cx="5259135" cy="923330"/>
            <a:chOff x="1000100" y="1928802"/>
            <a:chExt cx="5259135" cy="92333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857356" y="1928802"/>
              <a:ext cx="6014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Е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00100" y="1928802"/>
              <a:ext cx="7585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Н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786050" y="1928802"/>
              <a:ext cx="74732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П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643306" y="1928802"/>
              <a:ext cx="61427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Т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4572000" y="1928802"/>
              <a:ext cx="64793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У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500694" y="1928802"/>
              <a:ext cx="7585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Н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20" name="Рисунок 19" descr="dva-palc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071810"/>
            <a:ext cx="3448050" cy="3457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57158" y="2357430"/>
            <a:ext cx="8272514" cy="914400"/>
            <a:chOff x="142844" y="2357430"/>
            <a:chExt cx="8272514" cy="914400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42844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1000100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928794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857488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86182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714876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643570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572264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7500958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Овал 11"/>
          <p:cNvSpPr/>
          <p:nvPr/>
        </p:nvSpPr>
        <p:spPr>
          <a:xfrm>
            <a:off x="357158" y="285728"/>
            <a:ext cx="1428760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5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pic>
        <p:nvPicPr>
          <p:cNvPr id="14" name="Рисунок 13" descr="mobile-wallpapers-1-050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357562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357158" y="4429132"/>
            <a:ext cx="4357718" cy="2000264"/>
          </a:xfrm>
          <a:prstGeom prst="wedgeRoundRectCallout">
            <a:avLst>
              <a:gd name="adj1" fmla="val 90301"/>
              <a:gd name="adj2" fmla="val 307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Уламки астероїдів.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sp>
        <p:nvSpPr>
          <p:cNvPr id="16" name="32-конечная звезда 15"/>
          <p:cNvSpPr/>
          <p:nvPr/>
        </p:nvSpPr>
        <p:spPr>
          <a:xfrm>
            <a:off x="6786578" y="428604"/>
            <a:ext cx="1271590" cy="1271590"/>
          </a:xfrm>
          <a:prstGeom prst="star3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grpSp>
        <p:nvGrpSpPr>
          <p:cNvPr id="68" name="Группа 67"/>
          <p:cNvGrpSpPr/>
          <p:nvPr/>
        </p:nvGrpSpPr>
        <p:grpSpPr>
          <a:xfrm>
            <a:off x="500034" y="2357430"/>
            <a:ext cx="8067868" cy="923330"/>
            <a:chOff x="500034" y="2357430"/>
            <a:chExt cx="8067868" cy="92333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357290" y="2357430"/>
              <a:ext cx="5565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е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00034" y="2357430"/>
              <a:ext cx="6719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м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3214678" y="2357430"/>
              <a:ext cx="55656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е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2357422" y="2357430"/>
              <a:ext cx="5389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т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4071934" y="2357430"/>
              <a:ext cx="59984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о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5072066" y="2357430"/>
              <a:ext cx="60786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р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6000760" y="2357430"/>
              <a:ext cx="6383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7000892" y="2357430"/>
              <a:ext cx="5389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т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7929586" y="2357430"/>
              <a:ext cx="6383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и</a:t>
              </a:r>
              <a:endPara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pic>
        <p:nvPicPr>
          <p:cNvPr id="69" name="Рисунок 68" descr="vse-otlichn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3429000"/>
            <a:ext cx="3209925" cy="3209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5" grpId="1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28662" y="1857364"/>
            <a:ext cx="6415126" cy="914400"/>
            <a:chOff x="142844" y="2357430"/>
            <a:chExt cx="6415126" cy="914400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42844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000100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928794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857488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86182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714876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643570" y="2357430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2" name="Овал 11"/>
          <p:cNvSpPr/>
          <p:nvPr/>
        </p:nvSpPr>
        <p:spPr>
          <a:xfrm>
            <a:off x="357158" y="285728"/>
            <a:ext cx="1428760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 pitchFamily="18" charset="0"/>
              </a:rPr>
              <a:t>6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32-конечная звезда 12"/>
          <p:cNvSpPr/>
          <p:nvPr/>
        </p:nvSpPr>
        <p:spPr>
          <a:xfrm>
            <a:off x="6786578" y="428604"/>
            <a:ext cx="1271590" cy="1271590"/>
          </a:xfrm>
          <a:prstGeom prst="star3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14" name="Рисунок 13" descr="dikie-zhivotnie-2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8" y="3071810"/>
            <a:ext cx="2343146" cy="3445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ая прямоугольная выноска 14"/>
          <p:cNvSpPr/>
          <p:nvPr/>
        </p:nvSpPr>
        <p:spPr>
          <a:xfrm>
            <a:off x="214282" y="4214818"/>
            <a:ext cx="4714908" cy="2286016"/>
          </a:xfrm>
          <a:prstGeom prst="wedgeRoundRectCallout">
            <a:avLst>
              <a:gd name="adj1" fmla="val 76871"/>
              <a:gd name="adj2" fmla="val -58486"/>
              <a:gd name="adj3" fmla="val 1666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“Падаючі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Georgia" pitchFamily="18" charset="0"/>
              </a:rPr>
              <a:t>зорі”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Georgia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000100" y="1857364"/>
            <a:ext cx="6262474" cy="923330"/>
            <a:chOff x="1000100" y="1857364"/>
            <a:chExt cx="6262474" cy="92333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000100" y="1857364"/>
              <a:ext cx="8322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м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000232" y="1857364"/>
              <a:ext cx="6014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е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2786050" y="1857364"/>
              <a:ext cx="61427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т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786182" y="1857364"/>
              <a:ext cx="6014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е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643438" y="1857364"/>
              <a:ext cx="7585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о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572132" y="1857364"/>
              <a:ext cx="6286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р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6500826" y="1857364"/>
              <a:ext cx="7617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и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27" name="Рисунок 26" descr="kruto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3071810"/>
            <a:ext cx="3000396" cy="3622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428728" y="2143116"/>
            <a:ext cx="5557870" cy="914400"/>
            <a:chOff x="1000100" y="2214554"/>
            <a:chExt cx="5557870" cy="91440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000100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928794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57488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786182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714876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643570" y="2214554"/>
              <a:ext cx="914400" cy="91440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1142976" y="285728"/>
            <a:ext cx="1428760" cy="120012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Georgia" pitchFamily="18" charset="0"/>
              </a:rPr>
              <a:t>7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32-конечная звезда 14"/>
          <p:cNvSpPr/>
          <p:nvPr/>
        </p:nvSpPr>
        <p:spPr>
          <a:xfrm>
            <a:off x="7500958" y="357166"/>
            <a:ext cx="1271590" cy="1271590"/>
          </a:xfrm>
          <a:prstGeom prst="star32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в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pic>
        <p:nvPicPr>
          <p:cNvPr id="16" name="Рисунок 15" descr="mobile-wallpapers-1-0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826" y="3214686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Скругленная прямоугольная выноска 16"/>
          <p:cNvSpPr/>
          <p:nvPr/>
        </p:nvSpPr>
        <p:spPr>
          <a:xfrm>
            <a:off x="357158" y="4000504"/>
            <a:ext cx="4572032" cy="2357454"/>
          </a:xfrm>
          <a:prstGeom prst="wedgeRoundRectCallout">
            <a:avLst>
              <a:gd name="adj1" fmla="val 77191"/>
              <a:gd name="adj2" fmla="val 3121"/>
              <a:gd name="adj3" fmla="val 1666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Хвостаті зорі.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571604" y="2143116"/>
            <a:ext cx="5333780" cy="923330"/>
            <a:chOff x="1571604" y="2143116"/>
            <a:chExt cx="5333780" cy="923330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571604" y="2143116"/>
              <a:ext cx="691216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all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</a:t>
              </a:r>
              <a:endParaRPr lang="ru-RU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428860" y="2143116"/>
              <a:ext cx="75854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286116" y="2143116"/>
              <a:ext cx="83228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357686" y="2143116"/>
              <a:ext cx="6014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Е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286380" y="2143116"/>
              <a:ext cx="61427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6143636" y="2143116"/>
              <a:ext cx="76174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И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pic>
        <p:nvPicPr>
          <p:cNvPr id="27" name="Рисунок 26" descr="animashka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429000"/>
            <a:ext cx="2286000" cy="304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6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  <p:bldP spid="1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571480"/>
            <a:ext cx="8358246" cy="59293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Висновки:</a:t>
            </a:r>
            <a:r>
              <a:rPr lang="uk-UA" sz="3600" b="1" dirty="0" smtClean="0">
                <a:latin typeface="Georgia" pitchFamily="18" charset="0"/>
              </a:rPr>
              <a:t/>
            </a:r>
            <a:br>
              <a:rPr lang="uk-UA" sz="3600" b="1" dirty="0" smtClean="0">
                <a:latin typeface="Georgia" pitchFamily="18" charset="0"/>
              </a:rPr>
            </a:b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- Сонце — жовта зірка, що обертається навколо центра Галактики і навколо своєї осі.</a:t>
            </a:r>
            <a:b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</a:b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- Сонце — джерело тепла і світла на Землі.</a:t>
            </a:r>
            <a:b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</a:b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- Навколо Сонця обертається 9 планет, понад 1 млн. астероїдів, безліч комет , що разом утворюють Сонячну систему.</a:t>
            </a:r>
            <a:b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</a:br>
            <a:endParaRPr lang="ru-RU" sz="3600" b="1" dirty="0">
              <a:ln>
                <a:solidFill>
                  <a:srgbClr val="002060"/>
                </a:solidFill>
              </a:ln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572560" cy="6500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V</a:t>
            </a:r>
            <a:r>
              <a:rPr lang="uk-UA" sz="3600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ІІ. Підбиття підсумків уроку </a:t>
            </a:r>
            <a:r>
              <a:rPr lang="uk-UA" sz="3600" dirty="0" smtClean="0">
                <a:latin typeface="Georgia" pitchFamily="18" charset="0"/>
              </a:rPr>
              <a:t/>
            </a:r>
            <a:br>
              <a:rPr lang="uk-UA" sz="3600" dirty="0" smtClean="0">
                <a:latin typeface="Georgia" pitchFamily="18" charset="0"/>
              </a:rPr>
            </a:br>
            <a:r>
              <a:rPr lang="ru-RU" sz="3600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Georgia" pitchFamily="18" charset="0"/>
              </a:rPr>
              <a:t>V</a:t>
            </a:r>
            <a:r>
              <a:rPr lang="uk-UA" sz="3600" dirty="0" smtClean="0">
                <a:ln>
                  <a:solidFill>
                    <a:srgbClr val="0070C0"/>
                  </a:solidFill>
                </a:ln>
                <a:solidFill>
                  <a:srgbClr val="00B0F0"/>
                </a:solidFill>
                <a:latin typeface="Georgia" pitchFamily="18" charset="0"/>
              </a:rPr>
              <a:t>ІІІ. Домашнє завдання</a:t>
            </a:r>
            <a:r>
              <a:rPr lang="uk-UA" sz="3600" dirty="0" smtClean="0">
                <a:latin typeface="Georgia" pitchFamily="18" charset="0"/>
              </a:rPr>
              <a:t/>
            </a:r>
            <a:br>
              <a:rPr lang="uk-UA" sz="3600" dirty="0" smtClean="0">
                <a:latin typeface="Georgia" pitchFamily="18" charset="0"/>
              </a:rPr>
            </a:br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Опрацювати матеріал підручника                         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§ 18.</a:t>
            </a:r>
          </a:p>
          <a:p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Читати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відповідати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на </a:t>
            </a:r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запитання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, </a:t>
            </a:r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наведені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після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параграфа.</a:t>
            </a:r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                                                                                                                          </a:t>
            </a:r>
            <a:b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Принести підготовлене повід</a:t>
            </a:r>
            <a:r>
              <a:rPr lang="ru-RU" sz="3600" dirty="0" err="1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омлення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про </a:t>
            </a:r>
            <a:r>
              <a:rPr lang="uk-UA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народні прикмети,пов’язані з Місяцем і погодою</a:t>
            </a:r>
            <a:r>
              <a:rPr lang="ru-RU" sz="36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3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900"/>
            <a:ext cx="9144000" cy="7000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643998" cy="67151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Дякую за увагу !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5.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Які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небесні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тіла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називають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планетами?</a:t>
            </a: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6.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Що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таке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зорі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?</a:t>
            </a: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7. 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Чим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зорі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відрізняються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від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планет?</a:t>
            </a: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8.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Чи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світяться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зорі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вдень?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Тоді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чому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їх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не видно</a:t>
            </a:r>
            <a:r>
              <a:rPr lang="ru-RU" sz="44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?</a:t>
            </a:r>
            <a:r>
              <a:rPr lang="uk-UA" sz="4400" dirty="0"/>
              <a:t> </a:t>
            </a:r>
            <a:r>
              <a:rPr lang="uk-UA" sz="4400" dirty="0" smtClean="0"/>
              <a:t>                                                         </a:t>
            </a:r>
            <a:r>
              <a:rPr lang="uk-UA" sz="44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9</a:t>
            </a:r>
            <a:r>
              <a:rPr lang="ru-RU" sz="44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Georgia" pitchFamily="18" charset="0"/>
              </a:rPr>
              <a:t>.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Що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таке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сузір’я</a:t>
            </a:r>
            <a:r>
              <a:rPr lang="ru-RU" sz="4400" b="1" dirty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?</a:t>
            </a:r>
            <a:r>
              <a:rPr lang="ru-RU" sz="4400" dirty="0"/>
              <a:t/>
            </a:r>
            <a:br>
              <a:rPr lang="ru-RU" sz="4400" dirty="0"/>
            </a:br>
            <a:r>
              <a:rPr lang="ru-RU" sz="4400" b="1" dirty="0">
                <a:latin typeface="Georgia" pitchFamily="18" charset="0"/>
              </a:rPr>
              <a:t/>
            </a:r>
            <a:br>
              <a:rPr lang="ru-RU" sz="4400" b="1" dirty="0">
                <a:latin typeface="Georgia" pitchFamily="18" charset="0"/>
              </a:rPr>
            </a:br>
            <a:endParaRPr lang="ru-RU" sz="44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8429684" cy="6572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0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.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Скільки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сьогодні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відомо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сузірь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? </a:t>
            </a:r>
            <a:b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.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Що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ми називаємо Галактикою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?</a:t>
            </a:r>
            <a:b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</a:b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2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.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якій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галактиці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знаходиться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наша планета?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                                                                                            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3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.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До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якого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сузір’я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належить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олярна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зірка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? 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                                                                                                                                                   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1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4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. 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Коли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людина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вперше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000" b="1" dirty="0" err="1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потрапила</a:t>
            </a:r>
            <a:r>
              <a:rPr lang="ru-RU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в космос?</a:t>
            </a:r>
            <a:r>
              <a:rPr lang="uk-UA" sz="40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endParaRPr lang="ru-RU" sz="4000" b="1" dirty="0">
              <a:ln>
                <a:solidFill>
                  <a:srgbClr val="FF0000"/>
                </a:solidFill>
              </a:ln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73581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50112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</a:rPr>
              <a:t>Мотивація навчальної діяльності                                   </a:t>
            </a: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Наша </a:t>
            </a:r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подорож зоряним небом продовжується. І перш ніж вирушити далі ,потрібно згадати:  Які планети Сонячної системи ви знаєте?                                                                                                                                                       Перш ніж вирушити в політ,поговоримо про наше світило - Сонце. Воно зігріває нашу планету,але в космічному просторі його промені безжальні і можуть спалити наших мандрівників. Вивчаючи відомості про Сонце, ми отримаємо відповіді на багато запитань, які пов'язані з історією виникнення нашої планети, її будовою, особливостями природи і, найголовніше, чому саме на Землі існує життя.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3200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8786874" cy="6500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Отже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, ми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починаємо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подорож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Сонячною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 системою. </a:t>
            </a:r>
            <a:r>
              <a:rPr lang="ru-RU" sz="4400" b="1" dirty="0">
                <a:latin typeface="Georgia" pitchFamily="18" charset="0"/>
              </a:rPr>
              <a:t/>
            </a:r>
            <a:br>
              <a:rPr lang="ru-RU" sz="4400" b="1" dirty="0">
                <a:latin typeface="Georgia" pitchFamily="18" charset="0"/>
              </a:rPr>
            </a:br>
            <a:r>
              <a:rPr lang="ru-RU" sz="4400" dirty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                                                                                                                                                                               </a:t>
            </a:r>
            <a:r>
              <a:rPr lang="ru-RU" sz="440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1.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–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небесне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тіло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</a:t>
            </a:r>
            <a:b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440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2.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–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джерело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світла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і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тепла.</a:t>
            </a:r>
            <a:b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ru-RU" sz="440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</a:t>
            </a:r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Планети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Сонячної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системи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4282" y="214290"/>
            <a:ext cx="8929718" cy="6429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latin typeface="Georgia" pitchFamily="18" charset="0"/>
              </a:rPr>
              <a:t>Вивчення нового матеріалу           </a:t>
            </a:r>
            <a:r>
              <a:rPr lang="uk-UA" sz="40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Georgia" pitchFamily="18" charset="0"/>
              </a:rPr>
              <a:t>Запитання до учнів:                                                   </a:t>
            </a: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-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До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яких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небесних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тіл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належить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 </a:t>
            </a: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                                                                                   -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Чому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належить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до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зірок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 </a:t>
            </a: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                  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Від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чого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залежить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колір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зірки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 </a:t>
            </a:r>
            <a:b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Як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саме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впливає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температура на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колір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зірки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 </a:t>
            </a: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                                                                    </a:t>
            </a: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Який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колір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має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0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Сонце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? </a:t>
            </a:r>
            <a:endParaRPr lang="ru-RU" sz="4000" b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all_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4" name="Picture 2" descr="http://img0.liveinternet.ru/images/attach/c/0/38/880/38880580_bog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14422"/>
            <a:ext cx="2643205" cy="4367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6" name="Picture 4" descr="http://isachev.narod.ru/0033.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285860"/>
            <a:ext cx="2256281" cy="44767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8" name="Picture 6" descr="http://godsbay.ru/slavs/images/slav0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1214422"/>
            <a:ext cx="3071802" cy="4390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142852"/>
            <a:ext cx="7929618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Всі </a:t>
            </a:r>
            <a:r>
              <a:rPr lang="uk-UA" sz="2800" dirty="0">
                <a:ln w="6350" cmpd="sng">
                  <a:solidFill>
                    <a:srgbClr val="00206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народи давнини вважали Сонце божеством</a:t>
            </a:r>
            <a:endParaRPr lang="ru-RU" sz="2800" dirty="0">
              <a:ln w="6350" cmpd="sng">
                <a:solidFill>
                  <a:srgbClr val="002060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786454"/>
            <a:ext cx="2286016" cy="914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ЯРИЛО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5786454"/>
            <a:ext cx="2286016" cy="9144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БОГ СОНЦЯ АПОЛЛОН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86512" y="5786454"/>
            <a:ext cx="2286016" cy="9144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itchFamily="18" charset="0"/>
              </a:rPr>
              <a:t>ДАЖДЬБОГ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1182</TotalTime>
  <Words>1538</Words>
  <Application>Microsoft Office PowerPoint</Application>
  <PresentationFormat>Экран (4:3)</PresentationFormat>
  <Paragraphs>114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122</cp:revision>
  <dcterms:created xsi:type="dcterms:W3CDTF">2013-03-28T14:15:42Z</dcterms:created>
  <dcterms:modified xsi:type="dcterms:W3CDTF">2013-03-31T17:36:59Z</dcterms:modified>
</cp:coreProperties>
</file>