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5" r:id="rId3"/>
    <p:sldId id="259" r:id="rId4"/>
    <p:sldId id="265" r:id="rId5"/>
    <p:sldId id="263" r:id="rId6"/>
    <p:sldId id="307" r:id="rId7"/>
    <p:sldId id="308" r:id="rId8"/>
    <p:sldId id="274" r:id="rId9"/>
    <p:sldId id="310" r:id="rId10"/>
    <p:sldId id="271" r:id="rId11"/>
    <p:sldId id="284" r:id="rId12"/>
    <p:sldId id="312" r:id="rId13"/>
    <p:sldId id="313" r:id="rId14"/>
    <p:sldId id="281" r:id="rId15"/>
    <p:sldId id="280" r:id="rId16"/>
    <p:sldId id="279" r:id="rId17"/>
    <p:sldId id="278" r:id="rId18"/>
    <p:sldId id="269" r:id="rId19"/>
    <p:sldId id="268" r:id="rId20"/>
    <p:sldId id="261" r:id="rId21"/>
    <p:sldId id="293" r:id="rId22"/>
    <p:sldId id="291" r:id="rId23"/>
    <p:sldId id="289" r:id="rId24"/>
    <p:sldId id="288" r:id="rId25"/>
    <p:sldId id="287" r:id="rId26"/>
    <p:sldId id="298" r:id="rId27"/>
    <p:sldId id="297" r:id="rId28"/>
    <p:sldId id="294" r:id="rId29"/>
    <p:sldId id="286" r:id="rId30"/>
    <p:sldId id="304" r:id="rId31"/>
    <p:sldId id="303" r:id="rId32"/>
    <p:sldId id="262" r:id="rId33"/>
    <p:sldId id="267" r:id="rId3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6E23D44-7B45-497D-AC1C-73FC763BA5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000126-AAC5-46EE-9EA4-56579AA94C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053A9AE-9273-466E-B9C4-E8979B8B2E0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8FBDD07-E131-459E-8B19-54CACB3967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6812D798-2FDD-4F8E-B048-4017BCB8CF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09F68FF-BA3D-4CC1-968E-B76DDFA0AC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4FBF3D-6E9B-423C-B39B-8DB18558D1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9C34E2B-383D-47A8-9337-97456E92A2D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BE37B44-7ED6-4550-A0C4-B9853F6E319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271E68-3C7C-4CD2-8855-98321E56F3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75086E-146E-49A6-B8ED-C1368955EA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5A6D5310-613D-4942-8036-E48B500202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6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142844" y="571480"/>
            <a:ext cx="8604281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ru-RU" sz="7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Тема уроку:</a:t>
            </a:r>
            <a:r>
              <a:rPr lang="ru-RU" sz="72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ЗНАЧЕННЯ </a:t>
            </a:r>
            <a:r>
              <a:rPr lang="ru-RU" sz="72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ПРИСТОСУВАННЯ ОРГАНІЗМІВ ДО УМОВ ІСНУВАННЯ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8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214282" y="571480"/>
            <a:ext cx="8750331" cy="5509200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spcBef>
                <a:spcPct val="50000"/>
              </a:spcBef>
            </a:pPr>
            <a:r>
              <a:rPr lang="ru-RU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1. </a:t>
            </a:r>
            <a:r>
              <a:rPr lang="ru-RU" sz="3200" b="1" dirty="0" err="1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Пристосування</a:t>
            </a:r>
            <a:r>
              <a:rPr lang="ru-RU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 до </a:t>
            </a:r>
            <a:r>
              <a:rPr lang="ru-RU" sz="3200" b="1" dirty="0" err="1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існування</a:t>
            </a:r>
            <a:r>
              <a:rPr lang="ru-RU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 в </a:t>
            </a:r>
            <a:r>
              <a:rPr lang="ru-RU" sz="3200" b="1" dirty="0" err="1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умовах</a:t>
            </a:r>
            <a:r>
              <a:rPr lang="ru-RU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 </a:t>
            </a:r>
            <a:r>
              <a:rPr lang="ru-RU" sz="3200" b="1" dirty="0" err="1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різного</a:t>
            </a:r>
            <a:r>
              <a:rPr lang="ru-RU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 </a:t>
            </a:r>
            <a:r>
              <a:rPr lang="ru-RU" sz="3200" b="1" dirty="0" err="1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зволоження</a:t>
            </a:r>
            <a:r>
              <a:rPr lang="ru-RU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uk-UA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2. </a:t>
            </a:r>
            <a:r>
              <a:rPr lang="ru-RU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Як </a:t>
            </a:r>
            <a:r>
              <a:rPr lang="ru-RU" sz="3200" b="1" dirty="0" err="1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організми</a:t>
            </a:r>
            <a:r>
              <a:rPr lang="ru-RU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 </a:t>
            </a:r>
            <a:r>
              <a:rPr lang="ru-RU" sz="3200" b="1" dirty="0" err="1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пристосовуються</a:t>
            </a:r>
            <a:r>
              <a:rPr lang="ru-RU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 до </a:t>
            </a:r>
            <a:r>
              <a:rPr lang="ru-RU" sz="3200" b="1" dirty="0" err="1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різного</a:t>
            </a:r>
            <a:r>
              <a:rPr lang="ru-RU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 </a:t>
            </a:r>
            <a:r>
              <a:rPr lang="ru-RU" sz="3200" b="1" dirty="0" err="1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освітлення</a:t>
            </a:r>
            <a:r>
              <a:rPr lang="ru-RU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ru-RU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3. Температура як </a:t>
            </a:r>
            <a:r>
              <a:rPr lang="ru-RU" sz="3200" b="1" dirty="0" err="1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умова</a:t>
            </a:r>
            <a:r>
              <a:rPr lang="ru-RU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 </a:t>
            </a:r>
            <a:r>
              <a:rPr lang="ru-RU" sz="3200" b="1" dirty="0" err="1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існування</a:t>
            </a:r>
            <a:r>
              <a:rPr lang="ru-RU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 </a:t>
            </a:r>
            <a:r>
              <a:rPr lang="ru-RU" sz="3200" b="1" dirty="0" err="1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живих</a:t>
            </a:r>
            <a:r>
              <a:rPr lang="ru-RU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 </a:t>
            </a:r>
            <a:r>
              <a:rPr lang="ru-RU" sz="3200" b="1" dirty="0" err="1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організмів</a:t>
            </a:r>
            <a:r>
              <a:rPr lang="ru-RU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ru-RU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4. </a:t>
            </a:r>
            <a:r>
              <a:rPr lang="ru-RU" sz="3200" b="1" dirty="0" err="1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Рослинам</a:t>
            </a:r>
            <a:r>
              <a:rPr lang="ru-RU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 </a:t>
            </a:r>
            <a:r>
              <a:rPr lang="ru-RU" sz="3200" b="1" dirty="0" err="1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і</a:t>
            </a:r>
            <a:r>
              <a:rPr lang="ru-RU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 </a:t>
            </a:r>
            <a:r>
              <a:rPr lang="ru-RU" sz="3200" b="1" dirty="0" err="1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тваринам</a:t>
            </a:r>
            <a:r>
              <a:rPr lang="ru-RU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 </a:t>
            </a:r>
            <a:r>
              <a:rPr lang="ru-RU" sz="3200" b="1" dirty="0" err="1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потрібне</a:t>
            </a:r>
            <a:r>
              <a:rPr lang="ru-RU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 </a:t>
            </a:r>
            <a:r>
              <a:rPr lang="ru-RU" sz="3200" b="1" dirty="0" err="1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повітря</a:t>
            </a:r>
            <a:r>
              <a:rPr lang="ru-RU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uk-UA" sz="3200" b="1" dirty="0">
                <a:ln w="50800"/>
                <a:solidFill>
                  <a:schemeClr val="bg1">
                    <a:shade val="50000"/>
                  </a:schemeClr>
                </a:solidFill>
                <a:latin typeface="Georgia" pitchFamily="18" charset="0"/>
              </a:rPr>
              <a:t>5. Необхідність у продуктах живлення.</a:t>
            </a:r>
            <a:endParaRPr lang="ru-RU" sz="3200" b="1" dirty="0">
              <a:ln w="50800"/>
              <a:solidFill>
                <a:schemeClr val="bg1">
                  <a:shade val="50000"/>
                </a:schemeClr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4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42844" y="357166"/>
            <a:ext cx="8786874" cy="6001643"/>
          </a:xfrm>
          <a:prstGeom prst="rect">
            <a:avLst/>
          </a:prstGeom>
          <a:solidFill>
            <a:srgbClr val="92D050"/>
          </a:solidFill>
          <a:ln>
            <a:noFill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800" b="1" dirty="0" err="1">
                <a:solidFill>
                  <a:srgbClr val="0000FF"/>
                </a:solidFill>
              </a:rPr>
              <a:t>Основними</a:t>
            </a:r>
            <a:r>
              <a:rPr lang="ru-RU" sz="4800" b="1" dirty="0">
                <a:solidFill>
                  <a:srgbClr val="0000FF"/>
                </a:solidFill>
              </a:rPr>
              <a:t> </a:t>
            </a:r>
            <a:r>
              <a:rPr lang="ru-RU" sz="4800" b="1" dirty="0" err="1">
                <a:solidFill>
                  <a:srgbClr val="0000FF"/>
                </a:solidFill>
              </a:rPr>
              <a:t>умовами</a:t>
            </a:r>
            <a:r>
              <a:rPr lang="ru-RU" sz="4800" b="1" dirty="0">
                <a:solidFill>
                  <a:srgbClr val="0000FF"/>
                </a:solidFill>
              </a:rPr>
              <a:t> </a:t>
            </a:r>
            <a:r>
              <a:rPr lang="ru-RU" sz="4800" b="1" dirty="0" err="1">
                <a:solidFill>
                  <a:srgbClr val="0000FF"/>
                </a:solidFill>
              </a:rPr>
              <a:t>існування</a:t>
            </a:r>
            <a:r>
              <a:rPr lang="ru-RU" sz="4800" b="1" dirty="0">
                <a:solidFill>
                  <a:srgbClr val="0000FF"/>
                </a:solidFill>
              </a:rPr>
              <a:t> </a:t>
            </a:r>
            <a:r>
              <a:rPr lang="ru-RU" sz="4800" b="1" dirty="0" err="1">
                <a:solidFill>
                  <a:srgbClr val="0000FF"/>
                </a:solidFill>
              </a:rPr>
              <a:t>організмів</a:t>
            </a:r>
            <a:r>
              <a:rPr lang="ru-RU" sz="4800" b="1" dirty="0">
                <a:solidFill>
                  <a:srgbClr val="0000FF"/>
                </a:solidFill>
              </a:rPr>
              <a:t> </a:t>
            </a:r>
            <a:r>
              <a:rPr lang="ru-RU" sz="4800" b="1" dirty="0" err="1">
                <a:solidFill>
                  <a:srgbClr val="0000FF"/>
                </a:solidFill>
              </a:rPr>
              <a:t>є</a:t>
            </a:r>
            <a:r>
              <a:rPr lang="ru-RU" sz="4800" b="1" dirty="0">
                <a:solidFill>
                  <a:srgbClr val="0000FF"/>
                </a:solidFill>
              </a:rPr>
              <a:t> </a:t>
            </a:r>
            <a:r>
              <a:rPr lang="ru-RU" sz="4800" b="1" dirty="0" err="1">
                <a:solidFill>
                  <a:srgbClr val="0000FF"/>
                </a:solidFill>
              </a:rPr>
              <a:t>наявність</a:t>
            </a:r>
            <a:r>
              <a:rPr lang="ru-RU" sz="4800" b="1" dirty="0">
                <a:solidFill>
                  <a:srgbClr val="0000FF"/>
                </a:solidFill>
              </a:rPr>
              <a:t> </a:t>
            </a:r>
            <a:r>
              <a:rPr lang="ru-RU" sz="4800" b="1" dirty="0" err="1">
                <a:solidFill>
                  <a:srgbClr val="C00000"/>
                </a:solidFill>
              </a:rPr>
              <a:t>необхідної</a:t>
            </a:r>
            <a:r>
              <a:rPr lang="ru-RU" sz="4800" b="1" dirty="0">
                <a:solidFill>
                  <a:srgbClr val="C00000"/>
                </a:solidFill>
              </a:rPr>
              <a:t> </a:t>
            </a:r>
            <a:r>
              <a:rPr lang="ru-RU" sz="4800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кількості</a:t>
            </a:r>
            <a:r>
              <a:rPr lang="ru-RU" sz="4800" b="1" dirty="0">
                <a:solidFill>
                  <a:srgbClr val="0000FF"/>
                </a:solidFill>
              </a:rPr>
              <a:t> води, </a:t>
            </a:r>
            <a:r>
              <a:rPr lang="ru-RU" sz="4800" b="1" dirty="0" err="1">
                <a:solidFill>
                  <a:srgbClr val="0000FF"/>
                </a:solidFill>
              </a:rPr>
              <a:t>світла</a:t>
            </a:r>
            <a:r>
              <a:rPr lang="ru-RU" sz="4800" b="1" dirty="0">
                <a:solidFill>
                  <a:srgbClr val="0000FF"/>
                </a:solidFill>
              </a:rPr>
              <a:t>, тепла, </a:t>
            </a:r>
            <a:r>
              <a:rPr lang="ru-RU" sz="4800" b="1" dirty="0" err="1">
                <a:solidFill>
                  <a:srgbClr val="0000FF"/>
                </a:solidFill>
              </a:rPr>
              <a:t>повітря</a:t>
            </a:r>
            <a:r>
              <a:rPr lang="ru-RU" sz="4800" b="1" dirty="0">
                <a:solidFill>
                  <a:srgbClr val="0000FF"/>
                </a:solidFill>
              </a:rPr>
              <a:t>, </a:t>
            </a:r>
            <a:r>
              <a:rPr lang="ru-RU" sz="4800" b="1" dirty="0" err="1">
                <a:solidFill>
                  <a:srgbClr val="0000FF"/>
                </a:solidFill>
              </a:rPr>
              <a:t>продуктів</a:t>
            </a:r>
            <a:r>
              <a:rPr lang="ru-RU" sz="4800" b="1" dirty="0">
                <a:solidFill>
                  <a:srgbClr val="0000FF"/>
                </a:solidFill>
              </a:rPr>
              <a:t> </a:t>
            </a:r>
            <a:r>
              <a:rPr lang="ru-RU" sz="4800" b="1" dirty="0" err="1">
                <a:solidFill>
                  <a:srgbClr val="0000FF"/>
                </a:solidFill>
              </a:rPr>
              <a:t>живлення</a:t>
            </a:r>
            <a:r>
              <a:rPr lang="ru-RU" sz="4800" b="1" dirty="0">
                <a:solidFill>
                  <a:srgbClr val="0000FF"/>
                </a:solidFill>
              </a:rPr>
              <a:t>. На </a:t>
            </a:r>
            <a:r>
              <a:rPr lang="ru-RU" sz="4800" b="1" dirty="0" err="1">
                <a:solidFill>
                  <a:srgbClr val="0000FF"/>
                </a:solidFill>
              </a:rPr>
              <a:t>нашій</a:t>
            </a:r>
            <a:r>
              <a:rPr lang="ru-RU" sz="4800" b="1" dirty="0">
                <a:solidFill>
                  <a:srgbClr val="0000FF"/>
                </a:solidFill>
              </a:rPr>
              <a:t> </a:t>
            </a:r>
            <a:r>
              <a:rPr lang="ru-RU" sz="4800" b="1" dirty="0" err="1">
                <a:solidFill>
                  <a:srgbClr val="0000FF"/>
                </a:solidFill>
              </a:rPr>
              <a:t>планеті</a:t>
            </a:r>
            <a:r>
              <a:rPr lang="ru-RU" sz="4800" b="1" dirty="0">
                <a:solidFill>
                  <a:srgbClr val="0000FF"/>
                </a:solidFill>
              </a:rPr>
              <a:t> вони </a:t>
            </a:r>
            <a:r>
              <a:rPr lang="ru-RU" sz="4800" b="1" dirty="0" err="1">
                <a:solidFill>
                  <a:srgbClr val="0000FF"/>
                </a:solidFill>
              </a:rPr>
              <a:t>надзвичайно</a:t>
            </a:r>
            <a:r>
              <a:rPr lang="ru-RU" sz="4800" b="1" dirty="0">
                <a:solidFill>
                  <a:srgbClr val="0000FF"/>
                </a:solidFill>
              </a:rPr>
              <a:t> </a:t>
            </a:r>
            <a:r>
              <a:rPr lang="ru-RU" sz="4800" b="1" dirty="0" err="1">
                <a:solidFill>
                  <a:srgbClr val="0000FF"/>
                </a:solidFill>
              </a:rPr>
              <a:t>різноманітні</a:t>
            </a:r>
            <a:r>
              <a:rPr lang="ru-RU" sz="4800" b="1" dirty="0">
                <a:solidFill>
                  <a:srgbClr val="0000FF"/>
                </a:solidFill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8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357159" y="476250"/>
            <a:ext cx="8318530" cy="558614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5100" b="1" dirty="0">
                <a:solidFill>
                  <a:srgbClr val="002060"/>
                </a:solidFill>
              </a:rPr>
              <a:t>Але </a:t>
            </a:r>
            <a:r>
              <a:rPr lang="ru-RU" sz="5100" b="1" dirty="0" err="1">
                <a:solidFill>
                  <a:srgbClr val="002060"/>
                </a:solidFill>
              </a:rPr>
              <a:t>немає</a:t>
            </a:r>
            <a:r>
              <a:rPr lang="ru-RU" sz="5100" b="1" dirty="0">
                <a:solidFill>
                  <a:srgbClr val="002060"/>
                </a:solidFill>
              </a:rPr>
              <a:t> </a:t>
            </a:r>
            <a:r>
              <a:rPr lang="ru-RU" sz="5100" b="1" dirty="0" err="1">
                <a:solidFill>
                  <a:srgbClr val="002060"/>
                </a:solidFill>
              </a:rPr>
              <a:t>такої</a:t>
            </a:r>
            <a:r>
              <a:rPr lang="ru-RU" sz="5100" b="1" dirty="0">
                <a:solidFill>
                  <a:srgbClr val="002060"/>
                </a:solidFill>
              </a:rPr>
              <a:t> </a:t>
            </a:r>
            <a:r>
              <a:rPr lang="ru-RU" sz="5100" b="1" dirty="0" err="1">
                <a:solidFill>
                  <a:srgbClr val="002060"/>
                </a:solidFill>
              </a:rPr>
              <a:t>ділянки</a:t>
            </a:r>
            <a:r>
              <a:rPr lang="ru-RU" sz="5100" b="1" dirty="0">
                <a:solidFill>
                  <a:srgbClr val="002060"/>
                </a:solidFill>
              </a:rPr>
              <a:t> </a:t>
            </a:r>
            <a:r>
              <a:rPr lang="ru-RU" sz="5100" b="1" dirty="0" err="1">
                <a:solidFill>
                  <a:srgbClr val="002060"/>
                </a:solidFill>
              </a:rPr>
              <a:t>земної</a:t>
            </a:r>
            <a:r>
              <a:rPr lang="ru-RU" sz="5100" b="1" dirty="0">
                <a:solidFill>
                  <a:srgbClr val="002060"/>
                </a:solidFill>
              </a:rPr>
              <a:t> </a:t>
            </a:r>
            <a:r>
              <a:rPr lang="ru-RU" sz="5100" b="1" dirty="0" err="1">
                <a:solidFill>
                  <a:srgbClr val="002060"/>
                </a:solidFill>
              </a:rPr>
              <a:t>поверхні</a:t>
            </a:r>
            <a:r>
              <a:rPr lang="ru-RU" sz="5100" b="1" dirty="0">
                <a:solidFill>
                  <a:srgbClr val="002060"/>
                </a:solidFill>
              </a:rPr>
              <a:t>, де б не мешкали </a:t>
            </a:r>
            <a:r>
              <a:rPr lang="ru-RU" sz="5100" b="1" dirty="0" err="1">
                <a:solidFill>
                  <a:srgbClr val="002060"/>
                </a:solidFill>
              </a:rPr>
              <a:t>живі</a:t>
            </a:r>
            <a:r>
              <a:rPr lang="ru-RU" sz="5100" b="1" dirty="0">
                <a:solidFill>
                  <a:srgbClr val="002060"/>
                </a:solidFill>
              </a:rPr>
              <a:t> </a:t>
            </a:r>
            <a:r>
              <a:rPr lang="ru-RU" sz="5100" b="1" dirty="0" err="1">
                <a:solidFill>
                  <a:srgbClr val="002060"/>
                </a:solidFill>
              </a:rPr>
              <a:t>істоти</a:t>
            </a:r>
            <a:r>
              <a:rPr lang="ru-RU" sz="5100" b="1" dirty="0">
                <a:solidFill>
                  <a:srgbClr val="002060"/>
                </a:solidFill>
              </a:rPr>
              <a:t>. Як </a:t>
            </a:r>
            <a:r>
              <a:rPr lang="ru-RU" sz="5100" b="1" dirty="0" err="1">
                <a:solidFill>
                  <a:srgbClr val="002060"/>
                </a:solidFill>
              </a:rPr>
              <a:t>вдається</a:t>
            </a:r>
            <a:r>
              <a:rPr lang="ru-RU" sz="5100" b="1" dirty="0">
                <a:solidFill>
                  <a:srgbClr val="002060"/>
                </a:solidFill>
              </a:rPr>
              <a:t> </a:t>
            </a:r>
            <a:r>
              <a:rPr lang="ru-RU" sz="5100" b="1" dirty="0" err="1">
                <a:solidFill>
                  <a:srgbClr val="002060"/>
                </a:solidFill>
              </a:rPr>
              <a:t>їм</a:t>
            </a:r>
            <a:r>
              <a:rPr lang="ru-RU" sz="5100" b="1" dirty="0">
                <a:solidFill>
                  <a:srgbClr val="002060"/>
                </a:solidFill>
              </a:rPr>
              <a:t> </a:t>
            </a:r>
            <a:r>
              <a:rPr lang="ru-RU" sz="5100" b="1" dirty="0" err="1">
                <a:solidFill>
                  <a:srgbClr val="002060"/>
                </a:solidFill>
              </a:rPr>
              <a:t>вижити</a:t>
            </a:r>
            <a:r>
              <a:rPr lang="ru-RU" sz="5100" b="1" dirty="0">
                <a:solidFill>
                  <a:srgbClr val="002060"/>
                </a:solidFill>
              </a:rPr>
              <a:t> </a:t>
            </a:r>
            <a:r>
              <a:rPr lang="ru-RU" sz="5100" b="1" dirty="0" err="1">
                <a:solidFill>
                  <a:srgbClr val="002060"/>
                </a:solidFill>
              </a:rPr>
              <a:t>і</a:t>
            </a:r>
            <a:r>
              <a:rPr lang="ru-RU" sz="5100" b="1" dirty="0">
                <a:solidFill>
                  <a:srgbClr val="002060"/>
                </a:solidFill>
              </a:rPr>
              <a:t> на </a:t>
            </a:r>
            <a:r>
              <a:rPr lang="ru-RU" sz="5100" b="1" dirty="0" err="1">
                <a:solidFill>
                  <a:srgbClr val="002060"/>
                </a:solidFill>
              </a:rPr>
              <a:t>засніжених</a:t>
            </a:r>
            <a:r>
              <a:rPr lang="ru-RU" sz="5100" b="1" dirty="0">
                <a:solidFill>
                  <a:srgbClr val="002060"/>
                </a:solidFill>
              </a:rPr>
              <a:t> вершинах </a:t>
            </a:r>
            <a:r>
              <a:rPr lang="ru-RU" sz="5100" b="1" dirty="0" err="1">
                <a:solidFill>
                  <a:srgbClr val="002060"/>
                </a:solidFill>
              </a:rPr>
              <a:t>гір</a:t>
            </a:r>
            <a:r>
              <a:rPr lang="ru-RU" sz="5100" b="1" dirty="0">
                <a:solidFill>
                  <a:srgbClr val="002060"/>
                </a:solidFill>
              </a:rPr>
              <a:t>, </a:t>
            </a:r>
            <a:r>
              <a:rPr lang="ru-RU" sz="5100" b="1" dirty="0" err="1">
                <a:solidFill>
                  <a:srgbClr val="002060"/>
                </a:solidFill>
              </a:rPr>
              <a:t>і</a:t>
            </a:r>
            <a:r>
              <a:rPr lang="ru-RU" sz="5100" b="1" dirty="0">
                <a:solidFill>
                  <a:srgbClr val="002060"/>
                </a:solidFill>
              </a:rPr>
              <a:t> в </a:t>
            </a:r>
            <a:r>
              <a:rPr lang="ru-RU" sz="5100" b="1" dirty="0" err="1">
                <a:solidFill>
                  <a:srgbClr val="002060"/>
                </a:solidFill>
              </a:rPr>
              <a:t>пустелях</a:t>
            </a:r>
            <a:r>
              <a:rPr lang="ru-RU" sz="5100" b="1" dirty="0">
                <a:solidFill>
                  <a:srgbClr val="002060"/>
                </a:solidFill>
              </a:rPr>
              <a:t>, </a:t>
            </a:r>
            <a:r>
              <a:rPr lang="ru-RU" sz="5100" b="1" dirty="0" err="1">
                <a:solidFill>
                  <a:srgbClr val="002060"/>
                </a:solidFill>
              </a:rPr>
              <a:t>і</a:t>
            </a:r>
            <a:r>
              <a:rPr lang="ru-RU" sz="5100" b="1" dirty="0">
                <a:solidFill>
                  <a:srgbClr val="002060"/>
                </a:solidFill>
              </a:rPr>
              <a:t> </a:t>
            </a:r>
            <a:r>
              <a:rPr lang="ru-RU" sz="5100" b="1" dirty="0" err="1">
                <a:solidFill>
                  <a:srgbClr val="002060"/>
                </a:solidFill>
              </a:rPr>
              <a:t>в</a:t>
            </a:r>
            <a:r>
              <a:rPr lang="ru-RU" sz="5100" b="1" dirty="0">
                <a:solidFill>
                  <a:srgbClr val="002060"/>
                </a:solidFill>
              </a:rPr>
              <a:t> </a:t>
            </a:r>
            <a:r>
              <a:rPr lang="ru-RU" sz="5100" b="1" dirty="0" err="1">
                <a:solidFill>
                  <a:srgbClr val="002060"/>
                </a:solidFill>
              </a:rPr>
              <a:t>глибинах</a:t>
            </a:r>
            <a:r>
              <a:rPr lang="ru-RU" sz="5100" b="1" dirty="0">
                <a:solidFill>
                  <a:srgbClr val="002060"/>
                </a:solidFill>
              </a:rPr>
              <a:t> океану?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20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57159" y="302359"/>
            <a:ext cx="8429683" cy="634019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/>
              <a:t> </a:t>
            </a:r>
            <a:r>
              <a:rPr lang="ru-RU" sz="5800" b="1" dirty="0">
                <a:solidFill>
                  <a:srgbClr val="002060"/>
                </a:solidFill>
              </a:rPr>
              <a:t>Для </a:t>
            </a:r>
            <a:r>
              <a:rPr lang="ru-RU" sz="5800" b="1" dirty="0" err="1">
                <a:solidFill>
                  <a:srgbClr val="002060"/>
                </a:solidFill>
              </a:rPr>
              <a:t>цього</a:t>
            </a:r>
            <a:r>
              <a:rPr lang="ru-RU" sz="5800" b="1" dirty="0">
                <a:solidFill>
                  <a:srgbClr val="002060"/>
                </a:solidFill>
              </a:rPr>
              <a:t> </a:t>
            </a:r>
            <a:r>
              <a:rPr lang="ru-RU" sz="5800" b="1" dirty="0" err="1">
                <a:solidFill>
                  <a:srgbClr val="002060"/>
                </a:solidFill>
              </a:rPr>
              <a:t>тварини</a:t>
            </a:r>
            <a:r>
              <a:rPr lang="ru-RU" sz="5800" b="1" dirty="0">
                <a:solidFill>
                  <a:srgbClr val="002060"/>
                </a:solidFill>
              </a:rPr>
              <a:t> </a:t>
            </a:r>
            <a:r>
              <a:rPr lang="ru-RU" sz="5800" b="1" dirty="0" err="1">
                <a:solidFill>
                  <a:srgbClr val="002060"/>
                </a:solidFill>
              </a:rPr>
              <a:t>і</a:t>
            </a:r>
            <a:r>
              <a:rPr lang="ru-RU" sz="5800" b="1" dirty="0">
                <a:solidFill>
                  <a:srgbClr val="002060"/>
                </a:solidFill>
              </a:rPr>
              <a:t> </a:t>
            </a:r>
            <a:r>
              <a:rPr lang="ru-RU" sz="5800" b="1" dirty="0" err="1">
                <a:solidFill>
                  <a:srgbClr val="002060"/>
                </a:solidFill>
              </a:rPr>
              <a:t>рослини</a:t>
            </a:r>
            <a:r>
              <a:rPr lang="ru-RU" sz="5800" b="1" dirty="0">
                <a:solidFill>
                  <a:srgbClr val="002060"/>
                </a:solidFill>
              </a:rPr>
              <a:t> </a:t>
            </a:r>
            <a:r>
              <a:rPr lang="ru-RU" sz="5800" b="1" dirty="0" err="1">
                <a:solidFill>
                  <a:srgbClr val="002060"/>
                </a:solidFill>
              </a:rPr>
              <a:t>мають</a:t>
            </a:r>
            <a:r>
              <a:rPr lang="ru-RU" sz="5800" b="1" dirty="0">
                <a:solidFill>
                  <a:srgbClr val="002060"/>
                </a:solidFill>
              </a:rPr>
              <a:t> </a:t>
            </a:r>
            <a:r>
              <a:rPr lang="ru-RU" sz="5800" b="1" dirty="0" err="1">
                <a:solidFill>
                  <a:srgbClr val="002060"/>
                </a:solidFill>
              </a:rPr>
              <a:t>різноманітні</a:t>
            </a:r>
            <a:r>
              <a:rPr lang="ru-RU" sz="5800" b="1" dirty="0">
                <a:solidFill>
                  <a:srgbClr val="002060"/>
                </a:solidFill>
              </a:rPr>
              <a:t> </a:t>
            </a:r>
            <a:r>
              <a:rPr lang="ru-RU" sz="5800" b="1" dirty="0" err="1">
                <a:solidFill>
                  <a:srgbClr val="002060"/>
                </a:solidFill>
              </a:rPr>
              <a:t>пристосування</a:t>
            </a:r>
            <a:r>
              <a:rPr lang="ru-RU" sz="5800" b="1" dirty="0">
                <a:solidFill>
                  <a:srgbClr val="002060"/>
                </a:solidFill>
              </a:rPr>
              <a:t>. </a:t>
            </a:r>
            <a:r>
              <a:rPr lang="ru-RU" sz="5800" b="1" dirty="0" err="1">
                <a:solidFill>
                  <a:srgbClr val="002060"/>
                </a:solidFill>
              </a:rPr>
              <a:t>Чимало</a:t>
            </a:r>
            <a:r>
              <a:rPr lang="ru-RU" sz="5800" b="1" dirty="0">
                <a:solidFill>
                  <a:srgbClr val="002060"/>
                </a:solidFill>
              </a:rPr>
              <a:t> </a:t>
            </a:r>
            <a:r>
              <a:rPr lang="ru-RU" sz="5800" b="1" dirty="0" err="1">
                <a:solidFill>
                  <a:srgbClr val="002060"/>
                </a:solidFill>
              </a:rPr>
              <a:t>з</a:t>
            </a:r>
            <a:r>
              <a:rPr lang="ru-RU" sz="5800" b="1" dirty="0">
                <a:solidFill>
                  <a:srgbClr val="002060"/>
                </a:solidFill>
              </a:rPr>
              <a:t> них вам добре </a:t>
            </a:r>
            <a:r>
              <a:rPr lang="ru-RU" sz="5800" b="1" dirty="0" err="1">
                <a:solidFill>
                  <a:srgbClr val="002060"/>
                </a:solidFill>
              </a:rPr>
              <a:t>відомі</a:t>
            </a:r>
            <a:r>
              <a:rPr lang="ru-RU" sz="5800" b="1" dirty="0">
                <a:solidFill>
                  <a:srgbClr val="002060"/>
                </a:solidFill>
              </a:rPr>
              <a:t>, </a:t>
            </a:r>
            <a:r>
              <a:rPr lang="ru-RU" sz="5800" b="1" dirty="0" err="1">
                <a:solidFill>
                  <a:srgbClr val="002060"/>
                </a:solidFill>
              </a:rPr>
              <a:t>тож</a:t>
            </a:r>
            <a:r>
              <a:rPr lang="ru-RU" sz="5800" b="1" dirty="0">
                <a:solidFill>
                  <a:srgbClr val="002060"/>
                </a:solidFill>
              </a:rPr>
              <a:t> </a:t>
            </a:r>
            <a:r>
              <a:rPr lang="ru-RU" sz="5800" b="1" dirty="0" err="1">
                <a:solidFill>
                  <a:srgbClr val="002060"/>
                </a:solidFill>
              </a:rPr>
              <a:t>пригадаємо</a:t>
            </a:r>
            <a:r>
              <a:rPr lang="ru-RU" sz="5800" b="1" dirty="0">
                <a:solidFill>
                  <a:srgbClr val="002060"/>
                </a:solidFill>
              </a:rPr>
              <a:t> </a:t>
            </a:r>
            <a:r>
              <a:rPr lang="ru-RU" sz="5800" b="1" dirty="0" err="1">
                <a:solidFill>
                  <a:srgbClr val="002060"/>
                </a:solidFill>
              </a:rPr>
              <a:t>їх</a:t>
            </a:r>
            <a:r>
              <a:rPr lang="ru-RU" sz="5800" b="1" dirty="0">
                <a:solidFill>
                  <a:srgbClr val="002060"/>
                </a:solidFill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75000"/>
            </a:schemeClr>
          </a:solidFill>
        </p:spPr>
        <p:txBody>
          <a:bodyPr/>
          <a:lstStyle/>
          <a:p>
            <a:r>
              <a:rPr lang="ru-RU" sz="3200" b="1" dirty="0" err="1" smtClean="0">
                <a:solidFill>
                  <a:srgbClr val="FFFF00"/>
                </a:solidFill>
              </a:rPr>
              <a:t>Пристосування</a:t>
            </a:r>
            <a:r>
              <a:rPr lang="ru-RU" sz="3200" b="1" dirty="0" smtClean="0">
                <a:solidFill>
                  <a:srgbClr val="FFFF00"/>
                </a:solidFill>
              </a:rPr>
              <a:t> до </a:t>
            </a:r>
            <a:r>
              <a:rPr lang="ru-RU" sz="3200" b="1" dirty="0" err="1" smtClean="0">
                <a:solidFill>
                  <a:srgbClr val="FFFF00"/>
                </a:solidFill>
              </a:rPr>
              <a:t>існування</a:t>
            </a:r>
            <a:r>
              <a:rPr lang="ru-RU" sz="3200" b="1" dirty="0" smtClean="0">
                <a:solidFill>
                  <a:srgbClr val="FFFF00"/>
                </a:solidFill>
              </a:rPr>
              <a:t> в </a:t>
            </a:r>
            <a:r>
              <a:rPr lang="ru-RU" sz="3200" b="1" dirty="0" err="1" smtClean="0">
                <a:solidFill>
                  <a:srgbClr val="FFFF00"/>
                </a:solidFill>
              </a:rPr>
              <a:t>умовах</a:t>
            </a:r>
            <a:r>
              <a:rPr lang="ru-RU" sz="3200" b="1" dirty="0" smtClean="0">
                <a:solidFill>
                  <a:srgbClr val="FFFF00"/>
                </a:solidFill>
              </a:rPr>
              <a:t> </a:t>
            </a:r>
            <a:r>
              <a:rPr lang="ru-RU" sz="3200" b="1" dirty="0" err="1" smtClean="0">
                <a:solidFill>
                  <a:srgbClr val="FFFF00"/>
                </a:solidFill>
              </a:rPr>
              <a:t>різного</a:t>
            </a:r>
            <a:r>
              <a:rPr lang="ru-RU" sz="3200" b="1" dirty="0" smtClean="0">
                <a:solidFill>
                  <a:srgbClr val="FFFF00"/>
                </a:solidFill>
              </a:rPr>
              <a:t> </a:t>
            </a:r>
            <a:r>
              <a:rPr lang="ru-RU" sz="3200" b="1" dirty="0" err="1" smtClean="0">
                <a:solidFill>
                  <a:srgbClr val="FFFF00"/>
                </a:solidFill>
              </a:rPr>
              <a:t>зволоження</a:t>
            </a:r>
            <a:endParaRPr lang="ru-RU" sz="3200" dirty="0"/>
          </a:p>
        </p:txBody>
      </p:sp>
      <p:pic>
        <p:nvPicPr>
          <p:cNvPr id="5" name="Содержимое 4" descr="010.gif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14282" y="1571612"/>
            <a:ext cx="3929093" cy="5000660"/>
          </a:xfrm>
        </p:spPr>
      </p:pic>
      <p:pic>
        <p:nvPicPr>
          <p:cNvPr id="6" name="Содержимое 5" descr="bolivia_cactuses_2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572000" y="1646238"/>
            <a:ext cx="3793342" cy="492603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err="1" smtClean="0">
                <a:solidFill>
                  <a:srgbClr val="FFFF00"/>
                </a:solidFill>
              </a:rPr>
              <a:t>Він</a:t>
            </a:r>
            <a:r>
              <a:rPr lang="ru-RU" sz="3600" b="1" dirty="0" smtClean="0">
                <a:solidFill>
                  <a:srgbClr val="FFFF00"/>
                </a:solidFill>
              </a:rPr>
              <a:t> </a:t>
            </a:r>
            <a:r>
              <a:rPr lang="ru-RU" sz="3600" b="1" dirty="0" err="1" smtClean="0">
                <a:solidFill>
                  <a:srgbClr val="FFFF00"/>
                </a:solidFill>
              </a:rPr>
              <a:t>може</a:t>
            </a:r>
            <a:r>
              <a:rPr lang="ru-RU" sz="3600" b="1" dirty="0" smtClean="0">
                <a:solidFill>
                  <a:srgbClr val="FFFF00"/>
                </a:solidFill>
              </a:rPr>
              <a:t> </a:t>
            </a:r>
            <a:r>
              <a:rPr lang="ru-RU" sz="3600" b="1" dirty="0" err="1" smtClean="0">
                <a:solidFill>
                  <a:srgbClr val="FFFF00"/>
                </a:solidFill>
              </a:rPr>
              <a:t>перевищувати</a:t>
            </a:r>
            <a:r>
              <a:rPr lang="ru-RU" sz="3600" b="1" dirty="0" smtClean="0">
                <a:solidFill>
                  <a:srgbClr val="FFFF00"/>
                </a:solidFill>
              </a:rPr>
              <a:t> </a:t>
            </a:r>
            <a:r>
              <a:rPr lang="ru-RU" sz="3600" b="1" dirty="0" err="1" smtClean="0">
                <a:solidFill>
                  <a:srgbClr val="FFFF00"/>
                </a:solidFill>
              </a:rPr>
              <a:t>наземну</a:t>
            </a:r>
            <a:r>
              <a:rPr lang="ru-RU" sz="3600" b="1" dirty="0" smtClean="0">
                <a:solidFill>
                  <a:srgbClr val="FFFF00"/>
                </a:solidFill>
              </a:rPr>
              <a:t> </a:t>
            </a:r>
            <a:r>
              <a:rPr lang="ru-RU" sz="3600" b="1" dirty="0" err="1" smtClean="0">
                <a:solidFill>
                  <a:srgbClr val="FFFF00"/>
                </a:solidFill>
              </a:rPr>
              <a:t>частину</a:t>
            </a:r>
            <a:r>
              <a:rPr lang="ru-RU" sz="3600" b="1" dirty="0" smtClean="0">
                <a:solidFill>
                  <a:srgbClr val="FFFF00"/>
                </a:solidFill>
              </a:rPr>
              <a:t> у 50 </a:t>
            </a:r>
            <a:r>
              <a:rPr lang="ru-RU" sz="3600" b="1" dirty="0" err="1" smtClean="0">
                <a:solidFill>
                  <a:srgbClr val="FFFF00"/>
                </a:solidFill>
              </a:rPr>
              <a:t>разів</a:t>
            </a:r>
            <a:r>
              <a:rPr lang="ru-RU" sz="3600" b="1" dirty="0" smtClean="0">
                <a:solidFill>
                  <a:srgbClr val="FFFF00"/>
                </a:solidFill>
              </a:rPr>
              <a:t> </a:t>
            </a:r>
            <a:r>
              <a:rPr lang="ru-RU" sz="3600" b="1" dirty="0" err="1" smtClean="0">
                <a:solidFill>
                  <a:srgbClr val="FFFF00"/>
                </a:solidFill>
              </a:rPr>
              <a:t>і</a:t>
            </a:r>
            <a:r>
              <a:rPr lang="ru-RU" sz="3600" b="1" dirty="0" smtClean="0">
                <a:solidFill>
                  <a:srgbClr val="FFFF00"/>
                </a:solidFill>
              </a:rPr>
              <a:t> </a:t>
            </a:r>
            <a:r>
              <a:rPr lang="ru-RU" sz="3600" b="1" dirty="0" err="1" smtClean="0">
                <a:solidFill>
                  <a:srgbClr val="FFFF00"/>
                </a:solidFill>
              </a:rPr>
              <a:t>більше</a:t>
            </a:r>
            <a:r>
              <a:rPr lang="ru-RU" sz="3600" b="1" dirty="0" smtClean="0">
                <a:solidFill>
                  <a:srgbClr val="FFFF00"/>
                </a:solidFill>
              </a:rPr>
              <a:t>.</a:t>
            </a:r>
            <a:endParaRPr lang="ru-RU" sz="3600" b="1" dirty="0">
              <a:solidFill>
                <a:srgbClr val="FFFF00"/>
              </a:solidFill>
            </a:endParaRPr>
          </a:p>
        </p:txBody>
      </p:sp>
      <p:pic>
        <p:nvPicPr>
          <p:cNvPr id="3" name="Рисунок 2" descr="TreeRoo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1393016"/>
            <a:ext cx="8207404" cy="50839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4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395288" y="3357563"/>
            <a:ext cx="8497887" cy="2838450"/>
          </a:xfrm>
          <a:prstGeom prst="rect">
            <a:avLst/>
          </a:prstGeom>
          <a:solidFill>
            <a:schemeClr val="accent6">
              <a:lumMod val="9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Тварини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-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мешканці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посушливих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місцевостей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(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комахи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,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павуки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,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скорпіони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,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змії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) -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утримують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вологу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в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організмі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за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допомогою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особливих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покривів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тіла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.</a:t>
            </a:r>
            <a:r>
              <a:rPr lang="ru-RU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</a:p>
        </p:txBody>
      </p:sp>
      <p:pic>
        <p:nvPicPr>
          <p:cNvPr id="20487" name="Picture 7" descr="1798a-20061017001734689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188913"/>
            <a:ext cx="4070350" cy="3067050"/>
          </a:xfrm>
          <a:prstGeom prst="rect">
            <a:avLst/>
          </a:prstGeom>
          <a:noFill/>
        </p:spPr>
      </p:pic>
      <p:pic>
        <p:nvPicPr>
          <p:cNvPr id="20489" name="Picture 9" descr="araneus_diadematus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3" y="188913"/>
            <a:ext cx="4237037" cy="30813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0269483-camel-in-dese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571480"/>
            <a:ext cx="8643998" cy="592076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85720" y="4071942"/>
            <a:ext cx="8715436" cy="24288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Верблюд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може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не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споживати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воду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тривалий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час,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бо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п'є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її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одразу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велику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кількість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(за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лічені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хвилини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він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здатен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випити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понад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100 л води). А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ще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він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одержує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воду в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результаті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хімічних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реакцій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,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що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відбуваються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із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жиром, </a:t>
            </a:r>
            <a:r>
              <a:rPr lang="ru-RU" sz="2400" b="1" dirty="0" err="1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накопиченим</a:t>
            </a:r>
            <a:r>
              <a:rPr lang="ru-RU" sz="2400" b="1" dirty="0" smtClean="0">
                <a:solidFill>
                  <a:schemeClr val="accent6">
                    <a:lumMod val="10000"/>
                  </a:schemeClr>
                </a:solidFill>
                <a:latin typeface="+mj-lt"/>
              </a:rPr>
              <a:t> у горбах. </a:t>
            </a:r>
            <a:endParaRPr lang="ru-RU" sz="2400" b="1" dirty="0">
              <a:solidFill>
                <a:schemeClr val="accent6">
                  <a:lumMod val="10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2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428596" y="333375"/>
            <a:ext cx="8501121" cy="19208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000" b="1" dirty="0">
                <a:solidFill>
                  <a:srgbClr val="C00000"/>
                </a:solidFill>
                <a:latin typeface="Georgia" pitchFamily="18" charset="0"/>
              </a:rPr>
              <a:t>Як </a:t>
            </a:r>
            <a:r>
              <a:rPr lang="ru-RU" sz="4000" b="1" dirty="0" err="1">
                <a:solidFill>
                  <a:srgbClr val="C00000"/>
                </a:solidFill>
                <a:latin typeface="Georgia" pitchFamily="18" charset="0"/>
              </a:rPr>
              <a:t>організми</a:t>
            </a:r>
            <a:r>
              <a:rPr lang="ru-RU" sz="4000" b="1" dirty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ru-RU" sz="4000" b="1" dirty="0" err="1">
                <a:solidFill>
                  <a:srgbClr val="C00000"/>
                </a:solidFill>
                <a:latin typeface="Georgia" pitchFamily="18" charset="0"/>
              </a:rPr>
              <a:t>пристосовуються</a:t>
            </a:r>
            <a:r>
              <a:rPr lang="ru-RU" sz="4000" b="1" dirty="0">
                <a:solidFill>
                  <a:srgbClr val="C00000"/>
                </a:solidFill>
                <a:latin typeface="Georgia" pitchFamily="18" charset="0"/>
              </a:rPr>
              <a:t> до </a:t>
            </a:r>
            <a:r>
              <a:rPr lang="ru-RU" sz="4000" b="1" dirty="0" err="1">
                <a:solidFill>
                  <a:srgbClr val="C00000"/>
                </a:solidFill>
                <a:latin typeface="Georgia" pitchFamily="18" charset="0"/>
              </a:rPr>
              <a:t>різного</a:t>
            </a:r>
            <a:r>
              <a:rPr lang="ru-RU" sz="4000" b="1" dirty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ru-RU" sz="4000" b="1" dirty="0" err="1">
                <a:solidFill>
                  <a:srgbClr val="C00000"/>
                </a:solidFill>
                <a:latin typeface="Georgia" pitchFamily="18" charset="0"/>
              </a:rPr>
              <a:t>освітлення</a:t>
            </a:r>
            <a:r>
              <a:rPr lang="ru-RU" sz="4000" b="1" dirty="0">
                <a:solidFill>
                  <a:srgbClr val="C00000"/>
                </a:solidFill>
                <a:latin typeface="Georgia" pitchFamily="18" charset="0"/>
              </a:rPr>
              <a:t> 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1000100" y="2786058"/>
            <a:ext cx="6929486" cy="378565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800" b="1" dirty="0" err="1">
                <a:solidFill>
                  <a:srgbClr val="0000FF"/>
                </a:solidFill>
              </a:rPr>
              <a:t>Наскільки</a:t>
            </a:r>
            <a:r>
              <a:rPr lang="ru-RU" sz="4800" b="1" dirty="0">
                <a:solidFill>
                  <a:srgbClr val="0000FF"/>
                </a:solidFill>
              </a:rPr>
              <a:t> </a:t>
            </a:r>
            <a:r>
              <a:rPr lang="ru-RU" sz="4800" b="1" dirty="0" err="1">
                <a:solidFill>
                  <a:srgbClr val="0000FF"/>
                </a:solidFill>
              </a:rPr>
              <a:t>важливою</a:t>
            </a:r>
            <a:r>
              <a:rPr lang="ru-RU" sz="4800" b="1" dirty="0">
                <a:solidFill>
                  <a:srgbClr val="0000FF"/>
                </a:solidFill>
              </a:rPr>
              <a:t> </a:t>
            </a:r>
            <a:r>
              <a:rPr lang="ru-RU" sz="4800" b="1" dirty="0" err="1">
                <a:solidFill>
                  <a:srgbClr val="0000FF"/>
                </a:solidFill>
              </a:rPr>
              <a:t>є</a:t>
            </a:r>
            <a:r>
              <a:rPr lang="ru-RU" sz="4800" b="1" dirty="0">
                <a:solidFill>
                  <a:srgbClr val="0000FF"/>
                </a:solidFill>
              </a:rPr>
              <a:t> роль </a:t>
            </a:r>
            <a:r>
              <a:rPr lang="ru-RU" sz="4800" b="1" dirty="0" err="1">
                <a:solidFill>
                  <a:srgbClr val="0000FF"/>
                </a:solidFill>
              </a:rPr>
              <a:t>світла</a:t>
            </a:r>
            <a:r>
              <a:rPr lang="ru-RU" sz="4800" b="1" dirty="0">
                <a:solidFill>
                  <a:srgbClr val="0000FF"/>
                </a:solidFill>
              </a:rPr>
              <a:t> в </a:t>
            </a:r>
            <a:r>
              <a:rPr lang="ru-RU" sz="4800" b="1" dirty="0" err="1">
                <a:solidFill>
                  <a:srgbClr val="0000FF"/>
                </a:solidFill>
              </a:rPr>
              <a:t>житті</a:t>
            </a:r>
            <a:r>
              <a:rPr lang="ru-RU" sz="4800" b="1" dirty="0">
                <a:solidFill>
                  <a:srgbClr val="0000FF"/>
                </a:solidFill>
              </a:rPr>
              <a:t> </a:t>
            </a:r>
            <a:r>
              <a:rPr lang="ru-RU" sz="4800" b="1" dirty="0" err="1">
                <a:solidFill>
                  <a:srgbClr val="0000FF"/>
                </a:solidFill>
              </a:rPr>
              <a:t>рослин</a:t>
            </a:r>
            <a:r>
              <a:rPr lang="ru-RU" sz="4800" b="1" dirty="0">
                <a:solidFill>
                  <a:srgbClr val="0000FF"/>
                </a:solidFill>
              </a:rPr>
              <a:t> вам уже </a:t>
            </a:r>
            <a:r>
              <a:rPr lang="ru-RU" sz="4800" b="1" dirty="0" err="1">
                <a:solidFill>
                  <a:srgbClr val="0000FF"/>
                </a:solidFill>
              </a:rPr>
              <a:t>відомо</a:t>
            </a:r>
            <a:r>
              <a:rPr lang="ru-RU" sz="4800" b="1" dirty="0">
                <a:solidFill>
                  <a:srgbClr val="0000FF"/>
                </a:solidFill>
              </a:rPr>
              <a:t>. Але потреба у </a:t>
            </a:r>
            <a:r>
              <a:rPr lang="ru-RU" sz="4800" b="1" dirty="0" err="1">
                <a:solidFill>
                  <a:srgbClr val="0000FF"/>
                </a:solidFill>
              </a:rPr>
              <a:t>світлі</a:t>
            </a:r>
            <a:r>
              <a:rPr lang="ru-RU" sz="4800" b="1" dirty="0">
                <a:solidFill>
                  <a:srgbClr val="0000FF"/>
                </a:solidFill>
              </a:rPr>
              <a:t> </a:t>
            </a:r>
            <a:r>
              <a:rPr lang="ru-RU" sz="4800" b="1" dirty="0" err="1">
                <a:solidFill>
                  <a:srgbClr val="0000FF"/>
                </a:solidFill>
              </a:rPr>
              <a:t>у</a:t>
            </a:r>
            <a:r>
              <a:rPr lang="ru-RU" sz="4800" b="1" dirty="0">
                <a:solidFill>
                  <a:srgbClr val="0000FF"/>
                </a:solidFill>
              </a:rPr>
              <a:t> них </a:t>
            </a:r>
            <a:r>
              <a:rPr lang="ru-RU" sz="4800" b="1" dirty="0" err="1">
                <a:solidFill>
                  <a:srgbClr val="0000FF"/>
                </a:solidFill>
              </a:rPr>
              <a:t>різна</a:t>
            </a:r>
            <a:r>
              <a:rPr lang="ru-RU" sz="4800" b="1" dirty="0">
                <a:solidFill>
                  <a:srgbClr val="0000FF"/>
                </a:solidFill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Birch-Tre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95017" y="1646238"/>
            <a:ext cx="4153965" cy="4525962"/>
          </a:xfrm>
        </p:spPr>
      </p:pic>
      <p:pic>
        <p:nvPicPr>
          <p:cNvPr id="30724" name="Picture 4" descr="89-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Рисунок 7" descr="Forest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28596" y="5286388"/>
            <a:ext cx="7786742" cy="1428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rgbClr val="002060"/>
                </a:solidFill>
              </a:rPr>
              <a:t>Тіньовитривалий  дуб може зростати в гущавині лісу.</a:t>
            </a:r>
            <a:endParaRPr lang="ru-RU" sz="4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2844" y="5500702"/>
            <a:ext cx="8643998" cy="12144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002060"/>
                </a:solidFill>
              </a:rPr>
              <a:t>Береза потребує багато світла, тому  росте на узбіччях і галявинах.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677_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14282" y="5286388"/>
            <a:ext cx="8715436" cy="1428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00FF"/>
                </a:solidFill>
              </a:rPr>
              <a:t>Ряст </a:t>
            </a:r>
            <a:r>
              <a:rPr lang="ru-RU" sz="2800" b="1" dirty="0" err="1" smtClean="0">
                <a:solidFill>
                  <a:srgbClr val="0000FF"/>
                </a:solidFill>
              </a:rPr>
              <a:t>і</a:t>
            </a:r>
            <a:r>
              <a:rPr lang="ru-RU" sz="2800" b="1" dirty="0" smtClean="0">
                <a:solidFill>
                  <a:srgbClr val="0000FF"/>
                </a:solidFill>
              </a:rPr>
              <a:t> </a:t>
            </a:r>
            <a:r>
              <a:rPr lang="ru-RU" sz="2800" b="1" dirty="0" err="1" smtClean="0">
                <a:solidFill>
                  <a:srgbClr val="0000FF"/>
                </a:solidFill>
              </a:rPr>
              <a:t>проліски</a:t>
            </a:r>
            <a:r>
              <a:rPr lang="ru-RU" sz="2800" b="1" dirty="0" smtClean="0">
                <a:solidFill>
                  <a:srgbClr val="0000FF"/>
                </a:solidFill>
              </a:rPr>
              <a:t> </a:t>
            </a:r>
            <a:r>
              <a:rPr lang="ru-RU" sz="2800" b="1" dirty="0" err="1" smtClean="0">
                <a:solidFill>
                  <a:srgbClr val="0000FF"/>
                </a:solidFill>
              </a:rPr>
              <a:t>цвітуть</a:t>
            </a:r>
            <a:r>
              <a:rPr lang="ru-RU" sz="2800" b="1" dirty="0" smtClean="0">
                <a:solidFill>
                  <a:srgbClr val="0000FF"/>
                </a:solidFill>
              </a:rPr>
              <a:t>, коли на деревах </a:t>
            </a:r>
            <a:r>
              <a:rPr lang="ru-RU" sz="2800" b="1" dirty="0" err="1" smtClean="0">
                <a:solidFill>
                  <a:srgbClr val="0000FF"/>
                </a:solidFill>
              </a:rPr>
              <a:t>ще</a:t>
            </a:r>
            <a:r>
              <a:rPr lang="ru-RU" sz="2800" b="1" dirty="0" smtClean="0">
                <a:solidFill>
                  <a:srgbClr val="0000FF"/>
                </a:solidFill>
              </a:rPr>
              <a:t> </a:t>
            </a:r>
            <a:r>
              <a:rPr lang="ru-RU" sz="2800" b="1" dirty="0" err="1" smtClean="0">
                <a:solidFill>
                  <a:srgbClr val="0000FF"/>
                </a:solidFill>
              </a:rPr>
              <a:t>немає</a:t>
            </a:r>
            <a:r>
              <a:rPr lang="ru-RU" sz="2800" b="1" dirty="0" smtClean="0">
                <a:solidFill>
                  <a:srgbClr val="0000FF"/>
                </a:solidFill>
              </a:rPr>
              <a:t> </a:t>
            </a:r>
            <a:r>
              <a:rPr lang="ru-RU" sz="2800" b="1" dirty="0" err="1" smtClean="0">
                <a:solidFill>
                  <a:srgbClr val="0000FF"/>
                </a:solidFill>
              </a:rPr>
              <a:t>листків</a:t>
            </a:r>
            <a:r>
              <a:rPr lang="ru-RU" sz="2800" b="1" dirty="0" smtClean="0">
                <a:solidFill>
                  <a:srgbClr val="0000FF"/>
                </a:solidFill>
              </a:rPr>
              <a:t>, </a:t>
            </a:r>
            <a:r>
              <a:rPr lang="ru-RU" sz="2800" b="1" dirty="0" err="1" smtClean="0">
                <a:solidFill>
                  <a:srgbClr val="0000FF"/>
                </a:solidFill>
              </a:rPr>
              <a:t>які</a:t>
            </a:r>
            <a:r>
              <a:rPr lang="ru-RU" sz="2800" b="1" dirty="0" smtClean="0">
                <a:solidFill>
                  <a:srgbClr val="0000FF"/>
                </a:solidFill>
              </a:rPr>
              <a:t> б </a:t>
            </a:r>
            <a:r>
              <a:rPr lang="ru-RU" sz="2800" b="1" dirty="0" err="1" smtClean="0">
                <a:solidFill>
                  <a:srgbClr val="0000FF"/>
                </a:solidFill>
              </a:rPr>
              <a:t>перешкоджали</a:t>
            </a:r>
            <a:r>
              <a:rPr lang="ru-RU" sz="2800" b="1" dirty="0" smtClean="0">
                <a:solidFill>
                  <a:srgbClr val="0000FF"/>
                </a:solidFill>
              </a:rPr>
              <a:t> </a:t>
            </a:r>
            <a:r>
              <a:rPr lang="ru-RU" sz="2800" b="1" dirty="0" err="1" smtClean="0">
                <a:solidFill>
                  <a:srgbClr val="0000FF"/>
                </a:solidFill>
              </a:rPr>
              <a:t>проникненню</a:t>
            </a:r>
            <a:r>
              <a:rPr lang="ru-RU" sz="2800" b="1" dirty="0" smtClean="0">
                <a:solidFill>
                  <a:srgbClr val="0000FF"/>
                </a:solidFill>
              </a:rPr>
              <a:t> </a:t>
            </a:r>
            <a:r>
              <a:rPr lang="ru-RU" sz="2800" b="1" dirty="0" err="1" smtClean="0">
                <a:solidFill>
                  <a:srgbClr val="0000FF"/>
                </a:solidFill>
              </a:rPr>
              <a:t>світла</a:t>
            </a:r>
            <a:r>
              <a:rPr lang="ru-RU" sz="2800" b="1" dirty="0" smtClean="0">
                <a:solidFill>
                  <a:srgbClr val="0000FF"/>
                </a:solidFill>
              </a:rPr>
              <a:t>. 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" name="Содержимое 9" descr="68349_1280_102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43273" y="1646238"/>
            <a:ext cx="5657453" cy="4525962"/>
          </a:xfrm>
        </p:spPr>
      </p:pic>
      <p:pic>
        <p:nvPicPr>
          <p:cNvPr id="27652" name="Picture 4" descr="89-9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285720" y="3786190"/>
            <a:ext cx="8640763" cy="286232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>
              <a:spcBef>
                <a:spcPct val="50000"/>
              </a:spcBef>
            </a:pPr>
            <a:r>
              <a:rPr lang="ru-RU" sz="3600" b="1" dirty="0" err="1">
                <a:ln w="50800"/>
                <a:solidFill>
                  <a:schemeClr val="bg1">
                    <a:shade val="50000"/>
                  </a:schemeClr>
                </a:solidFill>
              </a:rPr>
              <a:t>Зміна</a:t>
            </a:r>
            <a:r>
              <a:rPr lang="ru-RU" sz="3600" b="1" dirty="0">
                <a:ln w="50800"/>
                <a:solidFill>
                  <a:schemeClr val="bg1">
                    <a:shade val="50000"/>
                  </a:schemeClr>
                </a:solidFill>
              </a:rPr>
              <a:t> дня </a:t>
            </a:r>
            <a:r>
              <a:rPr lang="ru-RU" sz="3600" b="1" dirty="0" err="1">
                <a:ln w="50800"/>
                <a:solidFill>
                  <a:schemeClr val="bg1">
                    <a:shade val="50000"/>
                  </a:schemeClr>
                </a:solidFill>
              </a:rPr>
              <a:t>і</a:t>
            </a:r>
            <a:r>
              <a:rPr lang="ru-RU" sz="3600" b="1" dirty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ru-RU" sz="3600" b="1" dirty="0" err="1">
                <a:ln w="50800"/>
                <a:solidFill>
                  <a:schemeClr val="bg1">
                    <a:shade val="50000"/>
                  </a:schemeClr>
                </a:solidFill>
              </a:rPr>
              <a:t>ночі</a:t>
            </a:r>
            <a:r>
              <a:rPr lang="ru-RU" sz="3600" b="1" dirty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ru-RU" sz="3600" b="1" dirty="0" err="1">
                <a:ln w="50800"/>
                <a:solidFill>
                  <a:schemeClr val="bg1">
                    <a:shade val="50000"/>
                  </a:schemeClr>
                </a:solidFill>
              </a:rPr>
              <a:t>також</a:t>
            </a:r>
            <a:r>
              <a:rPr lang="ru-RU" sz="3600" b="1" dirty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ru-RU" sz="3600" b="1" dirty="0" err="1">
                <a:ln w="50800"/>
                <a:solidFill>
                  <a:schemeClr val="bg1">
                    <a:shade val="50000"/>
                  </a:schemeClr>
                </a:solidFill>
              </a:rPr>
              <a:t>впливає</a:t>
            </a:r>
            <a:r>
              <a:rPr lang="ru-RU" sz="3600" b="1" dirty="0">
                <a:ln w="50800"/>
                <a:solidFill>
                  <a:schemeClr val="bg1">
                    <a:shade val="50000"/>
                  </a:schemeClr>
                </a:solidFill>
              </a:rPr>
              <a:t> на </a:t>
            </a:r>
            <a:r>
              <a:rPr lang="ru-RU" sz="3600" b="1" dirty="0" err="1">
                <a:ln w="50800"/>
                <a:solidFill>
                  <a:schemeClr val="bg1">
                    <a:shade val="50000"/>
                  </a:schemeClr>
                </a:solidFill>
              </a:rPr>
              <a:t>поведінку</a:t>
            </a:r>
            <a:r>
              <a:rPr lang="ru-RU" sz="3600" b="1" dirty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ru-RU" sz="3600" b="1" dirty="0" err="1">
                <a:ln w="50800"/>
                <a:solidFill>
                  <a:schemeClr val="bg1">
                    <a:shade val="50000"/>
                  </a:schemeClr>
                </a:solidFill>
              </a:rPr>
              <a:t>живих</a:t>
            </a:r>
            <a:r>
              <a:rPr lang="ru-RU" sz="3600" b="1" dirty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ru-RU" sz="3600" b="1" dirty="0" err="1">
                <a:ln w="50800"/>
                <a:solidFill>
                  <a:schemeClr val="bg1">
                    <a:shade val="50000"/>
                  </a:schemeClr>
                </a:solidFill>
              </a:rPr>
              <a:t>істот</a:t>
            </a:r>
            <a:r>
              <a:rPr lang="ru-RU" sz="3600" b="1" dirty="0">
                <a:ln w="50800"/>
                <a:solidFill>
                  <a:schemeClr val="bg1">
                    <a:shade val="50000"/>
                  </a:schemeClr>
                </a:solidFill>
              </a:rPr>
              <a:t>. Так, </a:t>
            </a:r>
            <a:r>
              <a:rPr lang="ru-RU" sz="3600" b="1" dirty="0" err="1">
                <a:ln w="50800"/>
                <a:solidFill>
                  <a:schemeClr val="bg1">
                    <a:shade val="50000"/>
                  </a:schemeClr>
                </a:solidFill>
              </a:rPr>
              <a:t>є</a:t>
            </a:r>
            <a:r>
              <a:rPr lang="ru-RU" sz="3600" b="1" dirty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ru-RU" sz="3600" b="1" dirty="0" err="1">
                <a:ln w="50800"/>
                <a:solidFill>
                  <a:schemeClr val="bg1">
                    <a:shade val="50000"/>
                  </a:schemeClr>
                </a:solidFill>
              </a:rPr>
              <a:t>рослини</a:t>
            </a:r>
            <a:r>
              <a:rPr lang="ru-RU" sz="3600" b="1" dirty="0">
                <a:ln w="50800"/>
                <a:solidFill>
                  <a:schemeClr val="bg1">
                    <a:shade val="50000"/>
                  </a:schemeClr>
                </a:solidFill>
              </a:rPr>
              <a:t>, </a:t>
            </a:r>
            <a:r>
              <a:rPr lang="ru-RU" sz="3600" b="1" dirty="0" err="1">
                <a:ln w="50800"/>
                <a:solidFill>
                  <a:schemeClr val="bg1">
                    <a:shade val="50000"/>
                  </a:schemeClr>
                </a:solidFill>
              </a:rPr>
              <a:t>що</a:t>
            </a:r>
            <a:r>
              <a:rPr lang="ru-RU" sz="3600" b="1" dirty="0">
                <a:ln w="50800"/>
                <a:solidFill>
                  <a:schemeClr val="bg1">
                    <a:shade val="50000"/>
                  </a:schemeClr>
                </a:solidFill>
              </a:rPr>
              <a:t> на </a:t>
            </a:r>
            <a:r>
              <a:rPr lang="ru-RU" sz="3600" b="1" dirty="0" err="1">
                <a:ln w="50800"/>
                <a:solidFill>
                  <a:schemeClr val="bg1">
                    <a:shade val="50000"/>
                  </a:schemeClr>
                </a:solidFill>
              </a:rPr>
              <a:t>ніч</a:t>
            </a:r>
            <a:r>
              <a:rPr lang="ru-RU" sz="3600" b="1" dirty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ru-RU" sz="3600" b="1" dirty="0" err="1">
                <a:ln w="50800"/>
                <a:solidFill>
                  <a:schemeClr val="bg1">
                    <a:shade val="50000"/>
                  </a:schemeClr>
                </a:solidFill>
              </a:rPr>
              <a:t>стуляють</a:t>
            </a:r>
            <a:r>
              <a:rPr lang="ru-RU" sz="3600" b="1" dirty="0">
                <a:ln w="50800"/>
                <a:solidFill>
                  <a:schemeClr val="bg1">
                    <a:shade val="50000"/>
                  </a:schemeClr>
                </a:solidFill>
              </a:rPr>
              <a:t> листки (</a:t>
            </a:r>
            <a:r>
              <a:rPr lang="ru-RU" sz="3600" b="1" dirty="0" err="1">
                <a:ln w="50800"/>
                <a:solidFill>
                  <a:schemeClr val="bg1">
                    <a:shade val="50000"/>
                  </a:schemeClr>
                </a:solidFill>
              </a:rPr>
              <a:t>квасениця</a:t>
            </a:r>
            <a:r>
              <a:rPr lang="ru-RU" sz="3600" b="1" dirty="0">
                <a:ln w="50800"/>
                <a:solidFill>
                  <a:schemeClr val="bg1">
                    <a:shade val="50000"/>
                  </a:schemeClr>
                </a:solidFill>
              </a:rPr>
              <a:t>) </a:t>
            </a:r>
            <a:r>
              <a:rPr lang="ru-RU" sz="3600" b="1" dirty="0" err="1">
                <a:ln w="50800"/>
                <a:solidFill>
                  <a:schemeClr val="bg1">
                    <a:shade val="50000"/>
                  </a:schemeClr>
                </a:solidFill>
              </a:rPr>
              <a:t>чи</a:t>
            </a:r>
            <a:r>
              <a:rPr lang="ru-RU" sz="3600" b="1" dirty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ru-RU" sz="3600" b="1" dirty="0" err="1">
                <a:ln w="50800"/>
                <a:solidFill>
                  <a:schemeClr val="bg1">
                    <a:shade val="50000"/>
                  </a:schemeClr>
                </a:solidFill>
              </a:rPr>
              <a:t>пелюстки</a:t>
            </a:r>
            <a:r>
              <a:rPr lang="ru-RU" sz="3600" b="1" dirty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r>
              <a:rPr lang="ru-RU" sz="3600" b="1" dirty="0" err="1">
                <a:ln w="50800"/>
                <a:solidFill>
                  <a:schemeClr val="bg1">
                    <a:shade val="50000"/>
                  </a:schemeClr>
                </a:solidFill>
              </a:rPr>
              <a:t>квіток</a:t>
            </a:r>
            <a:r>
              <a:rPr lang="ru-RU" sz="3600" b="1" dirty="0">
                <a:ln w="50800"/>
                <a:solidFill>
                  <a:schemeClr val="bg1">
                    <a:shade val="50000"/>
                  </a:schemeClr>
                </a:solidFill>
              </a:rPr>
              <a:t> (</a:t>
            </a:r>
            <a:r>
              <a:rPr lang="ru-RU" sz="3600" b="1" dirty="0" err="1">
                <a:ln w="50800"/>
                <a:solidFill>
                  <a:schemeClr val="bg1">
                    <a:shade val="50000"/>
                  </a:schemeClr>
                </a:solidFill>
              </a:rPr>
              <a:t>кульбаба</a:t>
            </a:r>
            <a:r>
              <a:rPr lang="ru-RU" sz="3600" b="1" dirty="0">
                <a:ln w="50800"/>
                <a:solidFill>
                  <a:schemeClr val="bg1">
                    <a:shade val="50000"/>
                  </a:schemeClr>
                </a:solidFill>
              </a:rPr>
              <a:t>).</a:t>
            </a:r>
            <a:r>
              <a:rPr lang="ru-RU" b="1" dirty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</a:p>
        </p:txBody>
      </p:sp>
      <p:pic>
        <p:nvPicPr>
          <p:cNvPr id="27655" name="Picture 7" descr="kvasnica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57166"/>
            <a:ext cx="3810000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539750" y="3068638"/>
            <a:ext cx="3600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>
                <a:solidFill>
                  <a:srgbClr val="FF3300"/>
                </a:solidFill>
              </a:rPr>
              <a:t>квасениця</a:t>
            </a:r>
          </a:p>
        </p:txBody>
      </p:sp>
      <p:pic>
        <p:nvPicPr>
          <p:cNvPr id="27658" name="Picture 10" descr="Файл:Taraxacum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285728"/>
            <a:ext cx="3241674" cy="2879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5435600" y="3068638"/>
            <a:ext cx="21494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>
                <a:solidFill>
                  <a:srgbClr val="FF3300"/>
                </a:solidFill>
              </a:rPr>
              <a:t>кульбаба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8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214282" y="333375"/>
            <a:ext cx="8643998" cy="1754326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 err="1">
                <a:solidFill>
                  <a:srgbClr val="0000FF"/>
                </a:solidFill>
              </a:rPr>
              <a:t>Проте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є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рослини</a:t>
            </a:r>
            <a:r>
              <a:rPr lang="ru-RU" sz="3600" b="1" dirty="0">
                <a:solidFill>
                  <a:srgbClr val="0000FF"/>
                </a:solidFill>
              </a:rPr>
              <a:t>, </a:t>
            </a:r>
            <a:r>
              <a:rPr lang="ru-RU" sz="3600" b="1" dirty="0" err="1">
                <a:solidFill>
                  <a:srgbClr val="0000FF"/>
                </a:solidFill>
              </a:rPr>
              <a:t>які</a:t>
            </a:r>
            <a:r>
              <a:rPr lang="ru-RU" sz="3600" b="1" dirty="0">
                <a:solidFill>
                  <a:srgbClr val="0000FF"/>
                </a:solidFill>
              </a:rPr>
              <a:t>, </a:t>
            </a:r>
            <a:r>
              <a:rPr lang="ru-RU" sz="3600" b="1" dirty="0" err="1">
                <a:solidFill>
                  <a:srgbClr val="0000FF"/>
                </a:solidFill>
              </a:rPr>
              <a:t>навпаки</a:t>
            </a:r>
            <a:r>
              <a:rPr lang="ru-RU" sz="3600" b="1" dirty="0">
                <a:solidFill>
                  <a:srgbClr val="0000FF"/>
                </a:solidFill>
              </a:rPr>
              <a:t>, </a:t>
            </a:r>
            <a:r>
              <a:rPr lang="ru-RU" sz="3600" b="1" dirty="0" err="1">
                <a:solidFill>
                  <a:srgbClr val="0000FF"/>
                </a:solidFill>
              </a:rPr>
              <a:t>розкривають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квітки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саме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вночі</a:t>
            </a:r>
            <a:r>
              <a:rPr lang="ru-RU" sz="3600" b="1" dirty="0">
                <a:solidFill>
                  <a:srgbClr val="0000FF"/>
                </a:solidFill>
              </a:rPr>
              <a:t>, коли </a:t>
            </a:r>
            <a:r>
              <a:rPr lang="ru-RU" sz="3600" b="1" dirty="0" err="1">
                <a:solidFill>
                  <a:srgbClr val="0000FF"/>
                </a:solidFill>
              </a:rPr>
              <a:t>вилітають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нічні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метелики</a:t>
            </a:r>
            <a:r>
              <a:rPr lang="ru-RU" sz="3600" b="1" dirty="0">
                <a:solidFill>
                  <a:srgbClr val="0000FF"/>
                </a:solidFill>
              </a:rPr>
              <a:t> (</a:t>
            </a:r>
            <a:r>
              <a:rPr lang="ru-RU" sz="3600" b="1" dirty="0" err="1">
                <a:solidFill>
                  <a:srgbClr val="0000FF"/>
                </a:solidFill>
              </a:rPr>
              <a:t>матіола</a:t>
            </a:r>
            <a:r>
              <a:rPr lang="ru-RU" sz="3600" b="1" dirty="0">
                <a:solidFill>
                  <a:srgbClr val="0000FF"/>
                </a:solidFill>
              </a:rPr>
              <a:t>).</a:t>
            </a:r>
            <a:r>
              <a:rPr lang="ru-RU" b="1" dirty="0"/>
              <a:t> </a:t>
            </a:r>
          </a:p>
        </p:txBody>
      </p:sp>
      <p:pic>
        <p:nvPicPr>
          <p:cNvPr id="26631" name="Picture 7" descr="1247170717_matiola-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2781300"/>
            <a:ext cx="5076825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4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142844" y="404812"/>
            <a:ext cx="8532844" cy="600164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800" b="1" dirty="0" err="1">
                <a:solidFill>
                  <a:schemeClr val="accent6">
                    <a:lumMod val="10000"/>
                  </a:schemeClr>
                </a:solidFill>
              </a:rPr>
              <a:t>Більшість</a:t>
            </a:r>
            <a:r>
              <a:rPr lang="ru-RU" sz="48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800" b="1" dirty="0" err="1">
                <a:solidFill>
                  <a:schemeClr val="accent6">
                    <a:lumMod val="10000"/>
                  </a:schemeClr>
                </a:solidFill>
              </a:rPr>
              <a:t>тварин</a:t>
            </a:r>
            <a:r>
              <a:rPr lang="ru-RU" sz="48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800" b="1" dirty="0" err="1">
                <a:solidFill>
                  <a:schemeClr val="accent6">
                    <a:lumMod val="10000"/>
                  </a:schemeClr>
                </a:solidFill>
              </a:rPr>
              <a:t>активні</a:t>
            </a:r>
            <a:r>
              <a:rPr lang="ru-RU" sz="4800" b="1" dirty="0">
                <a:solidFill>
                  <a:schemeClr val="accent6">
                    <a:lumMod val="10000"/>
                  </a:schemeClr>
                </a:solidFill>
              </a:rPr>
              <a:t> вдень </a:t>
            </a:r>
            <a:r>
              <a:rPr lang="ru-RU" sz="4800" b="1" dirty="0" err="1">
                <a:solidFill>
                  <a:schemeClr val="accent6">
                    <a:lumMod val="10000"/>
                  </a:schemeClr>
                </a:solidFill>
              </a:rPr>
              <a:t>і</a:t>
            </a:r>
            <a:r>
              <a:rPr lang="ru-RU" sz="48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800" b="1" dirty="0" err="1">
                <a:solidFill>
                  <a:schemeClr val="accent6">
                    <a:lumMod val="10000"/>
                  </a:schemeClr>
                </a:solidFill>
              </a:rPr>
              <a:t>відпочивають</a:t>
            </a:r>
            <a:r>
              <a:rPr lang="ru-RU" sz="48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800" b="1" dirty="0" err="1">
                <a:solidFill>
                  <a:schemeClr val="accent6">
                    <a:lumMod val="10000"/>
                  </a:schemeClr>
                </a:solidFill>
              </a:rPr>
              <a:t>уночі</a:t>
            </a:r>
            <a:r>
              <a:rPr lang="ru-RU" sz="4800" b="1" dirty="0">
                <a:solidFill>
                  <a:schemeClr val="accent6">
                    <a:lumMod val="10000"/>
                  </a:schemeClr>
                </a:solidFill>
              </a:rPr>
              <a:t>, </a:t>
            </a:r>
            <a:r>
              <a:rPr lang="ru-RU" sz="4800" b="1" dirty="0" err="1">
                <a:solidFill>
                  <a:schemeClr val="accent6">
                    <a:lumMod val="10000"/>
                  </a:schemeClr>
                </a:solidFill>
              </a:rPr>
              <a:t>наприклад</a:t>
            </a:r>
            <a:r>
              <a:rPr lang="ru-RU" sz="48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800" b="1" dirty="0" err="1">
                <a:solidFill>
                  <a:schemeClr val="accent6">
                    <a:lumMod val="10000"/>
                  </a:schemeClr>
                </a:solidFill>
              </a:rPr>
              <a:t>свійські</a:t>
            </a:r>
            <a:r>
              <a:rPr lang="ru-RU" sz="48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800" b="1" dirty="0" err="1">
                <a:solidFill>
                  <a:schemeClr val="accent6">
                    <a:lumMod val="10000"/>
                  </a:schemeClr>
                </a:solidFill>
              </a:rPr>
              <a:t>тварини</a:t>
            </a:r>
            <a:r>
              <a:rPr lang="ru-RU" sz="4800" b="1" dirty="0">
                <a:solidFill>
                  <a:schemeClr val="accent6">
                    <a:lumMod val="10000"/>
                  </a:schemeClr>
                </a:solidFill>
              </a:rPr>
              <a:t>. А от </a:t>
            </a:r>
            <a:r>
              <a:rPr lang="ru-RU" sz="4800" b="1" dirty="0" err="1">
                <a:solidFill>
                  <a:schemeClr val="accent6">
                    <a:lumMod val="10000"/>
                  </a:schemeClr>
                </a:solidFill>
              </a:rPr>
              <a:t>кажанів</a:t>
            </a:r>
            <a:r>
              <a:rPr lang="ru-RU" sz="48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800" b="1" dirty="0" err="1">
                <a:solidFill>
                  <a:schemeClr val="accent6">
                    <a:lumMod val="10000"/>
                  </a:schemeClr>
                </a:solidFill>
              </a:rPr>
              <a:t>і</a:t>
            </a:r>
            <a:r>
              <a:rPr lang="ru-RU" sz="4800" b="1" dirty="0">
                <a:solidFill>
                  <a:schemeClr val="accent6">
                    <a:lumMod val="10000"/>
                  </a:schemeClr>
                </a:solidFill>
              </a:rPr>
              <a:t> сов </a:t>
            </a:r>
            <a:r>
              <a:rPr lang="ru-RU" sz="4800" b="1" dirty="0" err="1">
                <a:solidFill>
                  <a:schemeClr val="accent6">
                    <a:lumMod val="10000"/>
                  </a:schemeClr>
                </a:solidFill>
              </a:rPr>
              <a:t>світлої</a:t>
            </a:r>
            <a:r>
              <a:rPr lang="ru-RU" sz="48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800" b="1" dirty="0" err="1">
                <a:solidFill>
                  <a:schemeClr val="accent6">
                    <a:lumMod val="10000"/>
                  </a:schemeClr>
                </a:solidFill>
              </a:rPr>
              <a:t>частини</a:t>
            </a:r>
            <a:r>
              <a:rPr lang="ru-RU" sz="48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800" b="1" dirty="0" err="1">
                <a:solidFill>
                  <a:schemeClr val="accent6">
                    <a:lumMod val="10000"/>
                  </a:schemeClr>
                </a:solidFill>
              </a:rPr>
              <a:t>доби</a:t>
            </a:r>
            <a:r>
              <a:rPr lang="ru-RU" sz="4800" b="1" dirty="0">
                <a:solidFill>
                  <a:schemeClr val="accent6">
                    <a:lumMod val="10000"/>
                  </a:schemeClr>
                </a:solidFill>
              </a:rPr>
              <a:t> не видно. Вони </a:t>
            </a:r>
            <a:r>
              <a:rPr lang="ru-RU" sz="4800" b="1" dirty="0" err="1">
                <a:solidFill>
                  <a:schemeClr val="accent6">
                    <a:lumMod val="10000"/>
                  </a:schemeClr>
                </a:solidFill>
              </a:rPr>
              <a:t>сплять</a:t>
            </a:r>
            <a:r>
              <a:rPr lang="ru-RU" sz="4800" b="1" dirty="0">
                <a:solidFill>
                  <a:schemeClr val="accent6">
                    <a:lumMod val="10000"/>
                  </a:schemeClr>
                </a:solidFill>
              </a:rPr>
              <a:t> у </a:t>
            </a:r>
            <a:r>
              <a:rPr lang="ru-RU" sz="4800" b="1" dirty="0" err="1">
                <a:solidFill>
                  <a:schemeClr val="accent6">
                    <a:lumMod val="10000"/>
                  </a:schemeClr>
                </a:solidFill>
              </a:rPr>
              <a:t>схованках</a:t>
            </a:r>
            <a:r>
              <a:rPr lang="ru-RU" sz="4800" b="1" dirty="0">
                <a:solidFill>
                  <a:schemeClr val="accent6">
                    <a:lumMod val="10000"/>
                  </a:schemeClr>
                </a:solidFill>
              </a:rPr>
              <a:t>. </a:t>
            </a:r>
            <a:r>
              <a:rPr lang="ru-RU" sz="4800" b="1" dirty="0" err="1">
                <a:solidFill>
                  <a:schemeClr val="accent6">
                    <a:lumMod val="10000"/>
                  </a:schemeClr>
                </a:solidFill>
              </a:rPr>
              <a:t>Ці</a:t>
            </a:r>
            <a:r>
              <a:rPr lang="ru-RU" sz="48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800" b="1" dirty="0" err="1">
                <a:solidFill>
                  <a:schemeClr val="accent6">
                    <a:lumMod val="10000"/>
                  </a:schemeClr>
                </a:solidFill>
              </a:rPr>
              <a:t>тварини</a:t>
            </a:r>
            <a:r>
              <a:rPr lang="ru-RU" sz="48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800" b="1" dirty="0" err="1">
                <a:solidFill>
                  <a:schemeClr val="accent6">
                    <a:lumMod val="10000"/>
                  </a:schemeClr>
                </a:solidFill>
              </a:rPr>
              <a:t>впевнено</a:t>
            </a:r>
            <a:r>
              <a:rPr lang="ru-RU" sz="48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800" b="1" dirty="0" err="1">
                <a:solidFill>
                  <a:schemeClr val="accent6">
                    <a:lumMod val="10000"/>
                  </a:schemeClr>
                </a:solidFill>
              </a:rPr>
              <a:t>полюють</a:t>
            </a:r>
            <a:r>
              <a:rPr lang="ru-RU" sz="48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800" b="1" dirty="0" err="1">
                <a:solidFill>
                  <a:schemeClr val="accent6">
                    <a:lumMod val="10000"/>
                  </a:schemeClr>
                </a:solidFill>
              </a:rPr>
              <a:t>уночі</a:t>
            </a:r>
            <a:r>
              <a:rPr lang="ru-RU" sz="4800" b="1" dirty="0">
                <a:solidFill>
                  <a:schemeClr val="accent6">
                    <a:lumMod val="10000"/>
                  </a:schemeClr>
                </a:solidFill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80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142844" y="333375"/>
            <a:ext cx="8750331" cy="14465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 b="1" dirty="0">
                <a:solidFill>
                  <a:srgbClr val="FF3300"/>
                </a:solidFill>
              </a:rPr>
              <a:t>Температура як </a:t>
            </a:r>
            <a:r>
              <a:rPr lang="ru-RU" sz="4400" b="1" dirty="0" err="1">
                <a:solidFill>
                  <a:srgbClr val="FF3300"/>
                </a:solidFill>
              </a:rPr>
              <a:t>умова</a:t>
            </a:r>
            <a:r>
              <a:rPr lang="ru-RU" sz="4400" b="1" dirty="0">
                <a:solidFill>
                  <a:srgbClr val="FF3300"/>
                </a:solidFill>
              </a:rPr>
              <a:t> </a:t>
            </a:r>
            <a:r>
              <a:rPr lang="ru-RU" sz="4400" b="1" dirty="0" err="1">
                <a:solidFill>
                  <a:srgbClr val="FF3300"/>
                </a:solidFill>
              </a:rPr>
              <a:t>існування</a:t>
            </a:r>
            <a:r>
              <a:rPr lang="ru-RU" sz="4400" b="1" dirty="0">
                <a:solidFill>
                  <a:srgbClr val="FF3300"/>
                </a:solidFill>
              </a:rPr>
              <a:t> </a:t>
            </a:r>
            <a:r>
              <a:rPr lang="ru-RU" sz="4400" b="1" dirty="0" err="1">
                <a:solidFill>
                  <a:srgbClr val="FF3300"/>
                </a:solidFill>
              </a:rPr>
              <a:t>живих</a:t>
            </a:r>
            <a:r>
              <a:rPr lang="ru-RU" sz="4400" b="1" dirty="0">
                <a:solidFill>
                  <a:srgbClr val="FF3300"/>
                </a:solidFill>
              </a:rPr>
              <a:t> </a:t>
            </a:r>
            <a:r>
              <a:rPr lang="ru-RU" sz="4400" b="1" dirty="0" err="1">
                <a:solidFill>
                  <a:srgbClr val="FF3300"/>
                </a:solidFill>
              </a:rPr>
              <a:t>організмів</a:t>
            </a:r>
            <a:r>
              <a:rPr lang="ru-RU" sz="4400" b="1" dirty="0">
                <a:solidFill>
                  <a:srgbClr val="FF3300"/>
                </a:solidFill>
              </a:rPr>
              <a:t> 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323850" y="2349500"/>
            <a:ext cx="8640763" cy="397031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>
                <a:solidFill>
                  <a:srgbClr val="002060"/>
                </a:solidFill>
              </a:rPr>
              <a:t>У </a:t>
            </a:r>
            <a:r>
              <a:rPr lang="ru-RU" sz="3600" b="1" dirty="0" err="1">
                <a:solidFill>
                  <a:srgbClr val="002060"/>
                </a:solidFill>
              </a:rPr>
              <a:t>природі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є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тварини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зі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сталою</a:t>
            </a:r>
            <a:r>
              <a:rPr lang="ru-RU" sz="3600" b="1" dirty="0">
                <a:solidFill>
                  <a:srgbClr val="002060"/>
                </a:solidFill>
              </a:rPr>
              <a:t> температурою </a:t>
            </a:r>
            <a:r>
              <a:rPr lang="ru-RU" sz="3600" b="1" dirty="0" err="1">
                <a:solidFill>
                  <a:srgbClr val="002060"/>
                </a:solidFill>
              </a:rPr>
              <a:t>тіла</a:t>
            </a:r>
            <a:r>
              <a:rPr lang="ru-RU" sz="3600" b="1" dirty="0">
                <a:solidFill>
                  <a:srgbClr val="002060"/>
                </a:solidFill>
              </a:rPr>
              <a:t>, яка не </a:t>
            </a:r>
            <a:r>
              <a:rPr lang="ru-RU" sz="3600" b="1" dirty="0" err="1">
                <a:solidFill>
                  <a:srgbClr val="002060"/>
                </a:solidFill>
              </a:rPr>
              <a:t>залежить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від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температури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середовища</a:t>
            </a:r>
            <a:r>
              <a:rPr lang="ru-RU" sz="3600" b="1" dirty="0">
                <a:solidFill>
                  <a:srgbClr val="002060"/>
                </a:solidFill>
              </a:rPr>
              <a:t> (</a:t>
            </a:r>
            <a:r>
              <a:rPr lang="ru-RU" sz="3600" b="1" dirty="0" err="1">
                <a:solidFill>
                  <a:srgbClr val="002060"/>
                </a:solidFill>
              </a:rPr>
              <a:t>ссавці</a:t>
            </a:r>
            <a:r>
              <a:rPr lang="ru-RU" sz="3600" b="1" dirty="0">
                <a:solidFill>
                  <a:srgbClr val="002060"/>
                </a:solidFill>
              </a:rPr>
              <a:t>, птахи). </a:t>
            </a:r>
            <a:r>
              <a:rPr lang="ru-RU" sz="3600" b="1" dirty="0" err="1">
                <a:solidFill>
                  <a:srgbClr val="002060"/>
                </a:solidFill>
              </a:rPr>
              <a:t>Їх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називають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теплокровними</a:t>
            </a:r>
            <a:r>
              <a:rPr lang="ru-RU" sz="3600" b="1" dirty="0">
                <a:solidFill>
                  <a:srgbClr val="002060"/>
                </a:solidFill>
              </a:rPr>
              <a:t>. </a:t>
            </a:r>
            <a:r>
              <a:rPr lang="ru-RU" sz="3600" b="1" dirty="0" err="1">
                <a:solidFill>
                  <a:srgbClr val="002060"/>
                </a:solidFill>
              </a:rPr>
              <a:t>Пристосуванням</a:t>
            </a:r>
            <a:r>
              <a:rPr lang="ru-RU" sz="3600" b="1" dirty="0">
                <a:solidFill>
                  <a:srgbClr val="002060"/>
                </a:solidFill>
              </a:rPr>
              <a:t> до </a:t>
            </a:r>
            <a:r>
              <a:rPr lang="ru-RU" sz="3600" b="1" dirty="0" err="1">
                <a:solidFill>
                  <a:srgbClr val="002060"/>
                </a:solidFill>
              </a:rPr>
              <a:t>зимових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холодів</a:t>
            </a:r>
            <a:r>
              <a:rPr lang="ru-RU" sz="3600" b="1" dirty="0">
                <a:solidFill>
                  <a:srgbClr val="002060"/>
                </a:solidFill>
              </a:rPr>
              <a:t> у них </a:t>
            </a:r>
            <a:r>
              <a:rPr lang="ru-RU" sz="3600" b="1" dirty="0" err="1">
                <a:solidFill>
                  <a:srgbClr val="002060"/>
                </a:solidFill>
              </a:rPr>
              <a:t>є</a:t>
            </a:r>
            <a:r>
              <a:rPr lang="ru-RU" sz="3600" b="1" dirty="0">
                <a:solidFill>
                  <a:srgbClr val="002060"/>
                </a:solidFill>
              </a:rPr>
              <a:t> густа шерсть </a:t>
            </a:r>
            <a:r>
              <a:rPr lang="ru-RU" sz="3600" b="1" dirty="0" err="1">
                <a:solidFill>
                  <a:srgbClr val="002060"/>
                </a:solidFill>
              </a:rPr>
              <a:t>чи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пір'я</a:t>
            </a:r>
            <a:r>
              <a:rPr lang="ru-RU" sz="3600" b="1" dirty="0">
                <a:solidFill>
                  <a:srgbClr val="002060"/>
                </a:solidFill>
              </a:rPr>
              <a:t>, </a:t>
            </a:r>
            <a:r>
              <a:rPr lang="ru-RU" sz="3600" b="1" dirty="0" err="1">
                <a:solidFill>
                  <a:srgbClr val="002060"/>
                </a:solidFill>
              </a:rPr>
              <a:t>чималі</a:t>
            </a:r>
            <a:r>
              <a:rPr lang="ru-RU" sz="3600" b="1" dirty="0">
                <a:solidFill>
                  <a:srgbClr val="002060"/>
                </a:solidFill>
              </a:rPr>
              <a:t> запаси </a:t>
            </a:r>
            <a:r>
              <a:rPr lang="ru-RU" sz="3600" b="1" dirty="0" err="1">
                <a:solidFill>
                  <a:srgbClr val="002060"/>
                </a:solidFill>
              </a:rPr>
              <a:t>підшкірного</a:t>
            </a:r>
            <a:r>
              <a:rPr lang="ru-RU" sz="3600" b="1" dirty="0">
                <a:solidFill>
                  <a:srgbClr val="002060"/>
                </a:solidFill>
              </a:rPr>
              <a:t> жиру.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4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428596" y="2643182"/>
            <a:ext cx="8177241" cy="397031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dirty="0">
                <a:solidFill>
                  <a:srgbClr val="0000FF"/>
                </a:solidFill>
              </a:rPr>
              <a:t> 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Є 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також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 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тварини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, 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які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 не 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мають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 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сталої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 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температури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 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тіла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 (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комахи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, 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риби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, 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жаби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, 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ящірки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, 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змії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 та 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інші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). Вони 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дістали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 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назву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 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холоднокровних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 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тварин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. Температура 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їхнього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 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тіла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 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залежить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 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від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 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температури</a:t>
            </a:r>
            <a:r>
              <a:rPr lang="ru-RU" sz="3600" b="1" dirty="0">
                <a:solidFill>
                  <a:schemeClr val="accent6">
                    <a:lumMod val="25000"/>
                  </a:schemeClr>
                </a:solidFill>
                <a:latin typeface="+mj-lt"/>
              </a:rPr>
              <a:t> </a:t>
            </a:r>
            <a:r>
              <a:rPr lang="ru-RU" sz="3600" b="1" dirty="0" err="1">
                <a:solidFill>
                  <a:schemeClr val="accent6">
                    <a:lumMod val="25000"/>
                  </a:schemeClr>
                </a:solidFill>
                <a:latin typeface="+mj-lt"/>
              </a:rPr>
              <a:t>довкілля</a:t>
            </a:r>
            <a:r>
              <a:rPr lang="ru-RU" sz="3600" dirty="0">
                <a:solidFill>
                  <a:srgbClr val="0000FF"/>
                </a:solidFill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40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571472" y="333375"/>
            <a:ext cx="7961341" cy="286232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 err="1">
                <a:solidFill>
                  <a:srgbClr val="002060"/>
                </a:solidFill>
              </a:rPr>
              <a:t>Спекотного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літа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ссавців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захищає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від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перегрівання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здатність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випаровувати</a:t>
            </a:r>
            <a:r>
              <a:rPr lang="ru-RU" sz="3600" b="1" dirty="0">
                <a:solidFill>
                  <a:srgbClr val="002060"/>
                </a:solidFill>
              </a:rPr>
              <a:t> воду через </a:t>
            </a:r>
            <a:r>
              <a:rPr lang="ru-RU" sz="3600" b="1" dirty="0" err="1">
                <a:solidFill>
                  <a:srgbClr val="002060"/>
                </a:solidFill>
              </a:rPr>
              <a:t>шкіру</a:t>
            </a:r>
            <a:r>
              <a:rPr lang="ru-RU" sz="3600" b="1" dirty="0">
                <a:solidFill>
                  <a:srgbClr val="002060"/>
                </a:solidFill>
              </a:rPr>
              <a:t>. Так вони </a:t>
            </a:r>
            <a:r>
              <a:rPr lang="ru-RU" sz="3600" b="1" dirty="0" err="1">
                <a:solidFill>
                  <a:srgbClr val="002060"/>
                </a:solidFill>
              </a:rPr>
              <a:t>регулюють</a:t>
            </a:r>
            <a:r>
              <a:rPr lang="ru-RU" sz="3600" b="1" dirty="0">
                <a:solidFill>
                  <a:srgbClr val="002060"/>
                </a:solidFill>
              </a:rPr>
              <a:t> температуру </a:t>
            </a:r>
            <a:r>
              <a:rPr lang="ru-RU" sz="3600" b="1" dirty="0" err="1">
                <a:solidFill>
                  <a:srgbClr val="002060"/>
                </a:solidFill>
              </a:rPr>
              <a:t>свого</a:t>
            </a:r>
            <a:r>
              <a:rPr lang="ru-RU" sz="3600" b="1" dirty="0">
                <a:solidFill>
                  <a:srgbClr val="002060"/>
                </a:solidFill>
              </a:rPr>
              <a:t> </a:t>
            </a:r>
            <a:r>
              <a:rPr lang="ru-RU" sz="3600" b="1" dirty="0" err="1">
                <a:solidFill>
                  <a:srgbClr val="002060"/>
                </a:solidFill>
              </a:rPr>
              <a:t>тіла</a:t>
            </a:r>
            <a:r>
              <a:rPr lang="ru-RU" sz="3600" b="1" dirty="0">
                <a:solidFill>
                  <a:srgbClr val="002060"/>
                </a:solidFill>
              </a:rPr>
              <a:t>. 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395288" y="4005263"/>
            <a:ext cx="8280400" cy="173990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 err="1">
                <a:solidFill>
                  <a:srgbClr val="FFFF00"/>
                </a:solidFill>
              </a:rPr>
              <a:t>Виділення</a:t>
            </a:r>
            <a:r>
              <a:rPr lang="ru-RU" sz="3600" b="1" dirty="0">
                <a:solidFill>
                  <a:srgbClr val="FFFF00"/>
                </a:solidFill>
              </a:rPr>
              <a:t> поту в </a:t>
            </a:r>
            <a:r>
              <a:rPr lang="ru-RU" sz="3600" b="1" dirty="0" err="1">
                <a:solidFill>
                  <a:srgbClr val="FFFF00"/>
                </a:solidFill>
              </a:rPr>
              <a:t>людини</a:t>
            </a:r>
            <a:r>
              <a:rPr lang="ru-RU" sz="3600" b="1" dirty="0">
                <a:solidFill>
                  <a:srgbClr val="FFFF00"/>
                </a:solidFill>
              </a:rPr>
              <a:t> - </a:t>
            </a:r>
            <a:r>
              <a:rPr lang="ru-RU" sz="3600" b="1" dirty="0" err="1">
                <a:solidFill>
                  <a:srgbClr val="FFFF00"/>
                </a:solidFill>
              </a:rPr>
              <a:t>теж</a:t>
            </a:r>
            <a:r>
              <a:rPr lang="ru-RU" sz="3600" b="1" dirty="0">
                <a:solidFill>
                  <a:srgbClr val="FFFF00"/>
                </a:solidFill>
              </a:rPr>
              <a:t> </a:t>
            </a:r>
            <a:r>
              <a:rPr lang="ru-RU" sz="3600" b="1" dirty="0" err="1">
                <a:solidFill>
                  <a:srgbClr val="FFFF00"/>
                </a:solidFill>
              </a:rPr>
              <a:t>пристосування</a:t>
            </a:r>
            <a:r>
              <a:rPr lang="ru-RU" sz="3600" b="1" dirty="0">
                <a:solidFill>
                  <a:srgbClr val="FFFF00"/>
                </a:solidFill>
              </a:rPr>
              <a:t> до </a:t>
            </a:r>
            <a:r>
              <a:rPr lang="ru-RU" sz="3600" b="1" dirty="0" err="1">
                <a:solidFill>
                  <a:srgbClr val="FFFF00"/>
                </a:solidFill>
              </a:rPr>
              <a:t>регулювання</a:t>
            </a:r>
            <a:r>
              <a:rPr lang="ru-RU" sz="3600" b="1" dirty="0">
                <a:solidFill>
                  <a:srgbClr val="FFFF00"/>
                </a:solidFill>
              </a:rPr>
              <a:t> </a:t>
            </a:r>
            <a:r>
              <a:rPr lang="ru-RU" sz="3600" b="1" dirty="0" err="1">
                <a:solidFill>
                  <a:srgbClr val="FFFF00"/>
                </a:solidFill>
              </a:rPr>
              <a:t>температури</a:t>
            </a:r>
            <a:r>
              <a:rPr lang="ru-RU" sz="3600" b="1" dirty="0">
                <a:solidFill>
                  <a:srgbClr val="FFFF00"/>
                </a:solidFill>
              </a:rPr>
              <a:t> </a:t>
            </a:r>
            <a:r>
              <a:rPr lang="ru-RU" sz="3600" b="1" dirty="0" err="1">
                <a:solidFill>
                  <a:srgbClr val="FFFF00"/>
                </a:solidFill>
              </a:rPr>
              <a:t>тіла</a:t>
            </a:r>
            <a:r>
              <a:rPr lang="ru-RU" sz="3600" b="1" dirty="0">
                <a:solidFill>
                  <a:srgbClr val="FFFF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2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-142908" y="0"/>
            <a:ext cx="9286908" cy="6858000"/>
          </a:xfrm>
          <a:prstGeom prst="rect">
            <a:avLst/>
          </a:prstGeom>
          <a:noFill/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0" y="3441680"/>
            <a:ext cx="9001156" cy="3416320"/>
          </a:xfrm>
          <a:prstGeom prst="rect">
            <a:avLst/>
          </a:prstGeom>
          <a:ln>
            <a:noFill/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 err="1">
                <a:solidFill>
                  <a:srgbClr val="0000FF"/>
                </a:solidFill>
              </a:rPr>
              <a:t>Пригадайте</a:t>
            </a:r>
            <a:r>
              <a:rPr lang="ru-RU" sz="3600" b="1" dirty="0">
                <a:solidFill>
                  <a:srgbClr val="0000FF"/>
                </a:solidFill>
              </a:rPr>
              <a:t>, </a:t>
            </a:r>
            <a:r>
              <a:rPr lang="ru-RU" sz="3600" b="1" dirty="0" err="1">
                <a:solidFill>
                  <a:srgbClr val="0000FF"/>
                </a:solidFill>
              </a:rPr>
              <a:t>багато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тварин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готуються</a:t>
            </a:r>
            <a:r>
              <a:rPr lang="ru-RU" sz="3600" b="1" dirty="0">
                <a:solidFill>
                  <a:srgbClr val="0000FF"/>
                </a:solidFill>
              </a:rPr>
              <a:t> до </a:t>
            </a:r>
            <a:r>
              <a:rPr lang="ru-RU" sz="3600" b="1" dirty="0" err="1">
                <a:solidFill>
                  <a:srgbClr val="0000FF"/>
                </a:solidFill>
              </a:rPr>
              <a:t>холодів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заздалегідь</a:t>
            </a:r>
            <a:r>
              <a:rPr lang="ru-RU" sz="3600" b="1" dirty="0">
                <a:solidFill>
                  <a:srgbClr val="0000FF"/>
                </a:solidFill>
              </a:rPr>
              <a:t>: </a:t>
            </a:r>
            <a:r>
              <a:rPr lang="ru-RU" sz="3600" b="1" dirty="0" err="1">
                <a:solidFill>
                  <a:srgbClr val="0000FF"/>
                </a:solidFill>
              </a:rPr>
              <a:t>роблять</a:t>
            </a:r>
            <a:r>
              <a:rPr lang="ru-RU" sz="3600" b="1" dirty="0">
                <a:solidFill>
                  <a:srgbClr val="0000FF"/>
                </a:solidFill>
              </a:rPr>
              <a:t> запаси </a:t>
            </a:r>
            <a:r>
              <a:rPr lang="ru-RU" sz="3600" b="1" dirty="0" err="1">
                <a:solidFill>
                  <a:srgbClr val="0000FF"/>
                </a:solidFill>
              </a:rPr>
              <a:t>їжі</a:t>
            </a:r>
            <a:r>
              <a:rPr lang="ru-RU" sz="3600" b="1" dirty="0">
                <a:solidFill>
                  <a:srgbClr val="0000FF"/>
                </a:solidFill>
              </a:rPr>
              <a:t>, </a:t>
            </a:r>
            <a:r>
              <a:rPr lang="ru-RU" sz="3600" b="1" dirty="0" err="1">
                <a:solidFill>
                  <a:srgbClr val="0000FF"/>
                </a:solidFill>
              </a:rPr>
              <a:t>облаштовують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нори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і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кубла</a:t>
            </a:r>
            <a:r>
              <a:rPr lang="ru-RU" sz="3600" b="1" dirty="0">
                <a:solidFill>
                  <a:srgbClr val="0000FF"/>
                </a:solidFill>
              </a:rPr>
              <a:t>, </a:t>
            </a:r>
            <a:r>
              <a:rPr lang="ru-RU" sz="3600" b="1" dirty="0" err="1">
                <a:solidFill>
                  <a:srgbClr val="0000FF"/>
                </a:solidFill>
              </a:rPr>
              <a:t>вистилаючи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їх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сухотрав'ям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чи</a:t>
            </a:r>
            <a:r>
              <a:rPr lang="ru-RU" sz="3600" b="1" dirty="0">
                <a:solidFill>
                  <a:srgbClr val="0000FF"/>
                </a:solidFill>
              </a:rPr>
              <a:t> пухом. </a:t>
            </a:r>
            <a:r>
              <a:rPr lang="ru-RU" sz="3600" b="1" dirty="0" err="1">
                <a:solidFill>
                  <a:srgbClr val="0000FF"/>
                </a:solidFill>
              </a:rPr>
              <a:t>Деякі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з</a:t>
            </a:r>
            <a:r>
              <a:rPr lang="ru-RU" sz="3600" b="1" dirty="0">
                <a:solidFill>
                  <a:srgbClr val="0000FF"/>
                </a:solidFill>
              </a:rPr>
              <a:t> них </a:t>
            </a:r>
            <a:r>
              <a:rPr lang="ru-RU" sz="3600" b="1" dirty="0" err="1">
                <a:solidFill>
                  <a:srgbClr val="0000FF"/>
                </a:solidFill>
              </a:rPr>
              <a:t>з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настанням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холодів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впадають</a:t>
            </a:r>
            <a:r>
              <a:rPr lang="ru-RU" sz="3600" b="1" dirty="0">
                <a:solidFill>
                  <a:srgbClr val="0000FF"/>
                </a:solidFill>
              </a:rPr>
              <a:t> у </a:t>
            </a:r>
            <a:r>
              <a:rPr lang="ru-RU" sz="3600" b="1" dirty="0" err="1">
                <a:solidFill>
                  <a:srgbClr val="0000FF"/>
                </a:solidFill>
              </a:rPr>
              <a:t>сплячку</a:t>
            </a:r>
            <a:r>
              <a:rPr lang="ru-RU" sz="3600" b="1" dirty="0">
                <a:solidFill>
                  <a:srgbClr val="0000FF"/>
                </a:solidFill>
              </a:rPr>
              <a:t>.</a:t>
            </a:r>
            <a:r>
              <a:rPr lang="ru-RU" b="1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9940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9941" name="Picture 5" descr="8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14290"/>
            <a:ext cx="4319588" cy="3259138"/>
          </a:xfrm>
          <a:prstGeom prst="rect">
            <a:avLst/>
          </a:prstGeom>
          <a:noFill/>
        </p:spPr>
      </p:pic>
      <p:pic>
        <p:nvPicPr>
          <p:cNvPr id="39943" name="Picture 7" descr="258px-Erinaceus_europaeus_LC01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3714752"/>
            <a:ext cx="4032250" cy="301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2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214282" y="2571744"/>
            <a:ext cx="8643998" cy="397031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У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спекотні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дні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більшість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тварин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перебуває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у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схованках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(норах,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зариваються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у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пісок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), а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вночі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, коли температура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повітря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знижується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,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тварини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виходять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на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полювання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. Як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бачимо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,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така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поведінка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цих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тварин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зумовлена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зміною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температури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.</a:t>
            </a:r>
            <a:r>
              <a:rPr lang="ru-RU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4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285721" y="260350"/>
            <a:ext cx="8318530" cy="230832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 err="1">
                <a:solidFill>
                  <a:srgbClr val="C00000"/>
                </a:solidFill>
              </a:rPr>
              <a:t>Життєдіяльність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err="1">
                <a:solidFill>
                  <a:srgbClr val="C00000"/>
                </a:solidFill>
              </a:rPr>
              <a:t>холоднокровних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err="1">
                <a:solidFill>
                  <a:srgbClr val="C00000"/>
                </a:solidFill>
              </a:rPr>
              <a:t>тварин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err="1">
                <a:solidFill>
                  <a:srgbClr val="C00000"/>
                </a:solidFill>
              </a:rPr>
              <a:t>значною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err="1">
                <a:solidFill>
                  <a:srgbClr val="C00000"/>
                </a:solidFill>
              </a:rPr>
              <a:t>мірою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err="1">
                <a:solidFill>
                  <a:srgbClr val="C00000"/>
                </a:solidFill>
              </a:rPr>
              <a:t>залежить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err="1">
                <a:solidFill>
                  <a:srgbClr val="C00000"/>
                </a:solidFill>
              </a:rPr>
              <a:t>від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err="1">
                <a:solidFill>
                  <a:srgbClr val="C00000"/>
                </a:solidFill>
              </a:rPr>
              <a:t>температури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err="1">
                <a:solidFill>
                  <a:srgbClr val="C00000"/>
                </a:solidFill>
              </a:rPr>
              <a:t>зовнішнього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err="1">
                <a:solidFill>
                  <a:srgbClr val="C00000"/>
                </a:solidFill>
              </a:rPr>
              <a:t>середовища</a:t>
            </a:r>
            <a:r>
              <a:rPr lang="ru-RU" sz="3600" b="1" dirty="0">
                <a:solidFill>
                  <a:srgbClr val="C00000"/>
                </a:solidFill>
              </a:rPr>
              <a:t>. </a:t>
            </a:r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285720" y="2714620"/>
            <a:ext cx="8569325" cy="3970318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>
                <a:solidFill>
                  <a:srgbClr val="0000FF"/>
                </a:solidFill>
              </a:rPr>
              <a:t>За </a:t>
            </a:r>
            <a:r>
              <a:rPr lang="ru-RU" sz="3600" b="1" dirty="0" err="1">
                <a:solidFill>
                  <a:srgbClr val="0000FF"/>
                </a:solidFill>
              </a:rPr>
              <a:t>низької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температури</a:t>
            </a:r>
            <a:r>
              <a:rPr lang="ru-RU" sz="3600" b="1" dirty="0">
                <a:solidFill>
                  <a:srgbClr val="0000FF"/>
                </a:solidFill>
              </a:rPr>
              <a:t> в </a:t>
            </a:r>
            <a:r>
              <a:rPr lang="ru-RU" sz="3600" b="1" dirty="0" err="1">
                <a:solidFill>
                  <a:srgbClr val="0000FF"/>
                </a:solidFill>
              </a:rPr>
              <a:t>їхньому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організмі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надто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повільно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відбуваються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обмін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речовин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і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перетворення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енергії</a:t>
            </a:r>
            <a:r>
              <a:rPr lang="ru-RU" sz="3600" b="1" dirty="0">
                <a:solidFill>
                  <a:srgbClr val="0000FF"/>
                </a:solidFill>
              </a:rPr>
              <a:t>. Тому </a:t>
            </a:r>
            <a:r>
              <a:rPr lang="ru-RU" sz="3600" b="1" dirty="0" err="1">
                <a:solidFill>
                  <a:srgbClr val="0000FF"/>
                </a:solidFill>
              </a:rPr>
              <a:t>взимку</a:t>
            </a:r>
            <a:r>
              <a:rPr lang="ru-RU" sz="3600" b="1" dirty="0">
                <a:solidFill>
                  <a:srgbClr val="0000FF"/>
                </a:solidFill>
              </a:rPr>
              <a:t> вони </a:t>
            </a:r>
            <a:r>
              <a:rPr lang="ru-RU" sz="3600" b="1" dirty="0" err="1">
                <a:solidFill>
                  <a:srgbClr val="0000FF"/>
                </a:solidFill>
              </a:rPr>
              <a:t>впадають</a:t>
            </a:r>
            <a:r>
              <a:rPr lang="ru-RU" sz="3600" b="1" dirty="0">
                <a:solidFill>
                  <a:srgbClr val="0000FF"/>
                </a:solidFill>
              </a:rPr>
              <a:t> у стан </a:t>
            </a:r>
            <a:r>
              <a:rPr lang="ru-RU" sz="3600" b="1" dirty="0" err="1">
                <a:solidFill>
                  <a:srgbClr val="0000FF"/>
                </a:solidFill>
              </a:rPr>
              <a:t>заціпеніння</a:t>
            </a:r>
            <a:r>
              <a:rPr lang="ru-RU" sz="3600" b="1" dirty="0">
                <a:solidFill>
                  <a:srgbClr val="0000FF"/>
                </a:solidFill>
              </a:rPr>
              <a:t>, а </a:t>
            </a:r>
            <a:r>
              <a:rPr lang="ru-RU" sz="3600" b="1" dirty="0" err="1">
                <a:solidFill>
                  <a:srgbClr val="0000FF"/>
                </a:solidFill>
              </a:rPr>
              <a:t>з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настанням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весняного</a:t>
            </a:r>
            <a:r>
              <a:rPr lang="ru-RU" sz="3600" b="1" dirty="0">
                <a:solidFill>
                  <a:srgbClr val="0000FF"/>
                </a:solidFill>
              </a:rPr>
              <a:t> тепла </a:t>
            </a:r>
            <a:r>
              <a:rPr lang="ru-RU" sz="3600" b="1" dirty="0" err="1">
                <a:solidFill>
                  <a:srgbClr val="0000FF"/>
                </a:solidFill>
              </a:rPr>
              <a:t>відновлюють</a:t>
            </a:r>
            <a:r>
              <a:rPr lang="ru-RU" sz="3600" b="1" dirty="0">
                <a:solidFill>
                  <a:srgbClr val="0000FF"/>
                </a:solidFill>
              </a:rPr>
              <a:t> свою </a:t>
            </a:r>
            <a:r>
              <a:rPr lang="ru-RU" sz="3600" b="1" dirty="0" err="1">
                <a:solidFill>
                  <a:srgbClr val="0000FF"/>
                </a:solidFill>
              </a:rPr>
              <a:t>активність</a:t>
            </a:r>
            <a:r>
              <a:rPr lang="ru-RU" sz="3600" b="1" dirty="0">
                <a:solidFill>
                  <a:srgbClr val="0000FF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4820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214282" y="1071546"/>
            <a:ext cx="8715436" cy="5078313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Рослини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захищають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себе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від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перегрівання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,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випаровуючи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воду через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продихи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. А коли води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недостатньо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в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ґрунті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? На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цей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випадок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у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рослин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також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є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пристосування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.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Наприклад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,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восковий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наліт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і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пухнасті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ворсинки на листках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чи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плодах,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зменшені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розміри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листкових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пластинок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тощо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.</a:t>
            </a:r>
            <a:r>
              <a:rPr lang="ru-RU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6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214283" y="333375"/>
            <a:ext cx="8389968" cy="1190625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 err="1">
                <a:solidFill>
                  <a:srgbClr val="C00000"/>
                </a:solidFill>
              </a:rPr>
              <a:t>Рослинам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err="1">
                <a:solidFill>
                  <a:srgbClr val="C00000"/>
                </a:solidFill>
              </a:rPr>
              <a:t>і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err="1">
                <a:solidFill>
                  <a:srgbClr val="C00000"/>
                </a:solidFill>
              </a:rPr>
              <a:t>тваринам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err="1">
                <a:solidFill>
                  <a:srgbClr val="C00000"/>
                </a:solidFill>
              </a:rPr>
              <a:t>потрібне</a:t>
            </a:r>
            <a:r>
              <a:rPr lang="ru-RU" sz="3600" b="1" dirty="0">
                <a:solidFill>
                  <a:srgbClr val="C00000"/>
                </a:solidFill>
              </a:rPr>
              <a:t> </a:t>
            </a:r>
            <a:r>
              <a:rPr lang="ru-RU" sz="3600" b="1" dirty="0" err="1">
                <a:solidFill>
                  <a:srgbClr val="C00000"/>
                </a:solidFill>
              </a:rPr>
              <a:t>повітря</a:t>
            </a:r>
            <a:r>
              <a:rPr lang="ru-RU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395288" y="2349500"/>
            <a:ext cx="8497887" cy="3970318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>
                <a:solidFill>
                  <a:srgbClr val="0000FF"/>
                </a:solidFill>
              </a:rPr>
              <a:t>В </a:t>
            </a:r>
            <a:r>
              <a:rPr lang="ru-RU" sz="3600" b="1" dirty="0" err="1">
                <a:solidFill>
                  <a:srgbClr val="0000FF"/>
                </a:solidFill>
              </a:rPr>
              <a:t>атмосфері</a:t>
            </a:r>
            <a:r>
              <a:rPr lang="ru-RU" sz="3600" b="1" dirty="0">
                <a:solidFill>
                  <a:srgbClr val="0000FF"/>
                </a:solidFill>
              </a:rPr>
              <a:t> для </a:t>
            </a:r>
            <a:r>
              <a:rPr lang="ru-RU" sz="3600" b="1" dirty="0" err="1">
                <a:solidFill>
                  <a:srgbClr val="0000FF"/>
                </a:solidFill>
              </a:rPr>
              <a:t>дихання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наземних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живих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істот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повітря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цілком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достатньо</a:t>
            </a:r>
            <a:r>
              <a:rPr lang="ru-RU" sz="3600" b="1" dirty="0">
                <a:solidFill>
                  <a:srgbClr val="0000FF"/>
                </a:solidFill>
              </a:rPr>
              <a:t>. А от у </a:t>
            </a:r>
            <a:r>
              <a:rPr lang="ru-RU" sz="3600" b="1" dirty="0" err="1">
                <a:solidFill>
                  <a:srgbClr val="0000FF"/>
                </a:solidFill>
              </a:rPr>
              <a:t>воді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його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значно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менше</a:t>
            </a:r>
            <a:r>
              <a:rPr lang="ru-RU" sz="3600" b="1" dirty="0">
                <a:solidFill>
                  <a:srgbClr val="0000FF"/>
                </a:solidFill>
              </a:rPr>
              <a:t>. Тому там </a:t>
            </a:r>
            <a:r>
              <a:rPr lang="ru-RU" sz="3600" b="1" dirty="0" err="1">
                <a:solidFill>
                  <a:srgbClr val="0000FF"/>
                </a:solidFill>
              </a:rPr>
              <a:t>мешкають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організми</a:t>
            </a:r>
            <a:r>
              <a:rPr lang="ru-RU" sz="3600" b="1" dirty="0">
                <a:solidFill>
                  <a:srgbClr val="0000FF"/>
                </a:solidFill>
              </a:rPr>
              <a:t>, </a:t>
            </a:r>
            <a:r>
              <a:rPr lang="ru-RU" sz="3600" b="1" dirty="0" err="1">
                <a:solidFill>
                  <a:srgbClr val="0000FF"/>
                </a:solidFill>
              </a:rPr>
              <a:t>які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змогли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пристосуватися</a:t>
            </a:r>
            <a:r>
              <a:rPr lang="ru-RU" sz="3600" b="1" dirty="0">
                <a:solidFill>
                  <a:srgbClr val="0000FF"/>
                </a:solidFill>
              </a:rPr>
              <a:t> до таких умов. </a:t>
            </a:r>
            <a:r>
              <a:rPr lang="ru-RU" sz="3600" b="1" dirty="0" err="1">
                <a:solidFill>
                  <a:srgbClr val="0000FF"/>
                </a:solidFill>
              </a:rPr>
              <a:t>Що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це</a:t>
            </a:r>
            <a:r>
              <a:rPr lang="ru-RU" sz="3600" b="1" dirty="0">
                <a:solidFill>
                  <a:srgbClr val="0000FF"/>
                </a:solidFill>
              </a:rPr>
              <a:t> за </a:t>
            </a:r>
            <a:r>
              <a:rPr lang="ru-RU" sz="3600" b="1" dirty="0" err="1">
                <a:solidFill>
                  <a:srgbClr val="0000FF"/>
                </a:solidFill>
              </a:rPr>
              <a:t>пристосування</a:t>
            </a:r>
            <a:r>
              <a:rPr lang="ru-RU" sz="3600" b="1" dirty="0">
                <a:solidFill>
                  <a:srgbClr val="0000FF"/>
                </a:solidFill>
              </a:rPr>
              <a:t>?</a:t>
            </a:r>
            <a:r>
              <a:rPr lang="ru-RU" b="1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5060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285721" y="333375"/>
            <a:ext cx="8389968" cy="1754326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 err="1">
                <a:solidFill>
                  <a:srgbClr val="0000FF"/>
                </a:solidFill>
              </a:rPr>
              <a:t>Пригадайте</a:t>
            </a:r>
            <a:r>
              <a:rPr lang="ru-RU" sz="3600" b="1" dirty="0">
                <a:solidFill>
                  <a:srgbClr val="0000FF"/>
                </a:solidFill>
              </a:rPr>
              <a:t>, </a:t>
            </a:r>
            <a:r>
              <a:rPr lang="ru-RU" sz="3600" b="1" dirty="0" err="1">
                <a:solidFill>
                  <a:srgbClr val="0000FF"/>
                </a:solidFill>
              </a:rPr>
              <a:t>що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риби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дихають</a:t>
            </a:r>
            <a:r>
              <a:rPr lang="ru-RU" sz="3600" b="1" dirty="0">
                <a:solidFill>
                  <a:srgbClr val="0000FF"/>
                </a:solidFill>
              </a:rPr>
              <a:t> за </a:t>
            </a:r>
            <a:r>
              <a:rPr lang="ru-RU" sz="3600" b="1" dirty="0" err="1">
                <a:solidFill>
                  <a:srgbClr val="0000FF"/>
                </a:solidFill>
              </a:rPr>
              <a:t>допомогою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зябер</a:t>
            </a:r>
            <a:r>
              <a:rPr lang="ru-RU" sz="3600" b="1" dirty="0">
                <a:solidFill>
                  <a:srgbClr val="0000FF"/>
                </a:solidFill>
              </a:rPr>
              <a:t>. А як </a:t>
            </a:r>
            <a:r>
              <a:rPr lang="ru-RU" sz="3600" b="1" dirty="0" err="1">
                <a:solidFill>
                  <a:srgbClr val="0000FF"/>
                </a:solidFill>
              </a:rPr>
              <a:t>дихають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ссавці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і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комахи</a:t>
            </a:r>
            <a:r>
              <a:rPr lang="ru-RU" sz="3600" b="1" dirty="0">
                <a:solidFill>
                  <a:srgbClr val="0000FF"/>
                </a:solidFill>
              </a:rPr>
              <a:t> - </a:t>
            </a:r>
            <a:r>
              <a:rPr lang="ru-RU" sz="3600" b="1" dirty="0" err="1">
                <a:solidFill>
                  <a:srgbClr val="0000FF"/>
                </a:solidFill>
              </a:rPr>
              <a:t>мешканці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водойм</a:t>
            </a:r>
            <a:r>
              <a:rPr lang="ru-RU" sz="3600" b="1" dirty="0">
                <a:solidFill>
                  <a:srgbClr val="0000FF"/>
                </a:solidFill>
              </a:rPr>
              <a:t>? </a:t>
            </a:r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395288" y="2205038"/>
            <a:ext cx="84978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428596" y="2500306"/>
            <a:ext cx="8424863" cy="4247317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 err="1">
                <a:solidFill>
                  <a:srgbClr val="0000FF"/>
                </a:solidFill>
              </a:rPr>
              <a:t>Тюлені</a:t>
            </a:r>
            <a:r>
              <a:rPr lang="ru-RU" sz="3600" b="1" dirty="0">
                <a:solidFill>
                  <a:srgbClr val="0000FF"/>
                </a:solidFill>
              </a:rPr>
              <a:t>, </a:t>
            </a:r>
            <a:r>
              <a:rPr lang="ru-RU" sz="3600" b="1" dirty="0" err="1">
                <a:solidFill>
                  <a:srgbClr val="0000FF"/>
                </a:solidFill>
              </a:rPr>
              <a:t>кити</a:t>
            </a:r>
            <a:r>
              <a:rPr lang="ru-RU" sz="3600" b="1" dirty="0">
                <a:solidFill>
                  <a:srgbClr val="0000FF"/>
                </a:solidFill>
              </a:rPr>
              <a:t> перед </a:t>
            </a:r>
            <a:r>
              <a:rPr lang="ru-RU" sz="3600" b="1" dirty="0" err="1">
                <a:solidFill>
                  <a:srgbClr val="0000FF"/>
                </a:solidFill>
              </a:rPr>
              <a:t>пірнанням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вдихають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велику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кількість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повітря</a:t>
            </a:r>
            <a:r>
              <a:rPr lang="ru-RU" sz="3600" b="1" dirty="0">
                <a:solidFill>
                  <a:srgbClr val="0000FF"/>
                </a:solidFill>
              </a:rPr>
              <a:t>. </a:t>
            </a:r>
            <a:r>
              <a:rPr lang="ru-RU" sz="3600" b="1" dirty="0" err="1">
                <a:solidFill>
                  <a:srgbClr val="0000FF"/>
                </a:solidFill>
              </a:rPr>
              <a:t>Його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вистачає</a:t>
            </a:r>
            <a:r>
              <a:rPr lang="ru-RU" sz="3600" b="1" dirty="0">
                <a:solidFill>
                  <a:srgbClr val="0000FF"/>
                </a:solidFill>
              </a:rPr>
              <a:t> на десятки </a:t>
            </a:r>
            <a:r>
              <a:rPr lang="ru-RU" sz="3600" b="1" dirty="0" err="1">
                <a:solidFill>
                  <a:srgbClr val="0000FF"/>
                </a:solidFill>
              </a:rPr>
              <a:t>хвилин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перебування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під</a:t>
            </a:r>
            <a:r>
              <a:rPr lang="ru-RU" sz="3600" b="1" dirty="0">
                <a:solidFill>
                  <a:srgbClr val="0000FF"/>
                </a:solidFill>
              </a:rPr>
              <a:t> водою. При </a:t>
            </a:r>
            <a:r>
              <a:rPr lang="ru-RU" sz="3600" b="1" dirty="0" err="1">
                <a:solidFill>
                  <a:srgbClr val="0000FF"/>
                </a:solidFill>
              </a:rPr>
              <a:t>цьому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кисень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економно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витрачається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клітинами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організму</a:t>
            </a:r>
            <a:r>
              <a:rPr lang="ru-RU" sz="3600" b="1" dirty="0">
                <a:solidFill>
                  <a:srgbClr val="0000FF"/>
                </a:solidFill>
              </a:rPr>
              <a:t>. </a:t>
            </a:r>
          </a:p>
          <a:p>
            <a:pPr>
              <a:spcBef>
                <a:spcPct val="50000"/>
              </a:spcBef>
            </a:pPr>
            <a:endParaRPr lang="ru-RU" sz="36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4036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395288" y="3357563"/>
            <a:ext cx="8351837" cy="283845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Жук-плавунець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,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хоча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і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мешкає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у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воді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,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дихає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атмосферним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повітрям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. На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кінчику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його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черевця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є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дихальця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.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Періодично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жук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піднімається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до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поверхні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і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тримає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його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над водою.</a:t>
            </a:r>
            <a:r>
              <a:rPr lang="ru-RU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</a:p>
        </p:txBody>
      </p:sp>
      <p:pic>
        <p:nvPicPr>
          <p:cNvPr id="44039" name="Picture 7" descr="plavunec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333375"/>
            <a:ext cx="4103687" cy="2824163"/>
          </a:xfrm>
          <a:prstGeom prst="rect">
            <a:avLst/>
          </a:prstGeom>
          <a:noFill/>
        </p:spPr>
      </p:pic>
      <p:pic>
        <p:nvPicPr>
          <p:cNvPr id="44041" name="Picture 9" descr="plavyne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7900" y="333375"/>
            <a:ext cx="3744913" cy="28209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4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500034" y="1428736"/>
            <a:ext cx="8031191" cy="5078313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>
                <a:solidFill>
                  <a:srgbClr val="0000FF"/>
                </a:solidFill>
              </a:rPr>
              <a:t>Є </a:t>
            </a:r>
            <a:r>
              <a:rPr lang="ru-RU" sz="3600" b="1" dirty="0" err="1">
                <a:solidFill>
                  <a:srgbClr val="0000FF"/>
                </a:solidFill>
              </a:rPr>
              <a:t>рослини</a:t>
            </a:r>
            <a:r>
              <a:rPr lang="ru-RU" sz="3600" b="1" dirty="0">
                <a:solidFill>
                  <a:srgbClr val="0000FF"/>
                </a:solidFill>
              </a:rPr>
              <a:t>, </a:t>
            </a:r>
            <a:r>
              <a:rPr lang="ru-RU" sz="3600" b="1" dirty="0" err="1">
                <a:solidFill>
                  <a:srgbClr val="0000FF"/>
                </a:solidFill>
              </a:rPr>
              <a:t>які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дуже</a:t>
            </a:r>
            <a:r>
              <a:rPr lang="ru-RU" sz="3600" b="1" dirty="0">
                <a:solidFill>
                  <a:srgbClr val="0000FF"/>
                </a:solidFill>
              </a:rPr>
              <a:t> дивно </a:t>
            </a:r>
            <a:r>
              <a:rPr lang="ru-RU" sz="3600" b="1" dirty="0" err="1">
                <a:solidFill>
                  <a:srgbClr val="0000FF"/>
                </a:solidFill>
              </a:rPr>
              <a:t>пристосувалися</a:t>
            </a:r>
            <a:r>
              <a:rPr lang="ru-RU" sz="3600" b="1" dirty="0">
                <a:solidFill>
                  <a:srgbClr val="0000FF"/>
                </a:solidFill>
              </a:rPr>
              <a:t> до </a:t>
            </a:r>
            <a:r>
              <a:rPr lang="ru-RU" sz="3600" b="1" dirty="0" err="1">
                <a:solidFill>
                  <a:srgbClr val="0000FF"/>
                </a:solidFill>
              </a:rPr>
              <a:t>нестачі</a:t>
            </a:r>
            <a:r>
              <a:rPr lang="ru-RU" sz="3600" b="1" dirty="0">
                <a:solidFill>
                  <a:srgbClr val="0000FF"/>
                </a:solidFill>
              </a:rPr>
              <a:t> в </a:t>
            </a:r>
            <a:r>
              <a:rPr lang="ru-RU" sz="3600" b="1" dirty="0" err="1">
                <a:solidFill>
                  <a:srgbClr val="0000FF"/>
                </a:solidFill>
              </a:rPr>
              <a:t>ґрунті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чи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воді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певних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речовин</a:t>
            </a:r>
            <a:r>
              <a:rPr lang="ru-RU" sz="3600" b="1" dirty="0">
                <a:solidFill>
                  <a:srgbClr val="0000FF"/>
                </a:solidFill>
              </a:rPr>
              <a:t>.  Вони стали </a:t>
            </a:r>
            <a:r>
              <a:rPr lang="ru-RU" sz="3600" b="1" dirty="0" err="1">
                <a:solidFill>
                  <a:srgbClr val="FF3300"/>
                </a:solidFill>
              </a:rPr>
              <a:t>хижаками</a:t>
            </a:r>
            <a:r>
              <a:rPr lang="ru-RU" sz="3600" b="1" dirty="0">
                <a:solidFill>
                  <a:srgbClr val="0000FF"/>
                </a:solidFill>
              </a:rPr>
              <a:t>. </a:t>
            </a:r>
            <a:r>
              <a:rPr lang="ru-RU" sz="3600" b="1" dirty="0" err="1">
                <a:solidFill>
                  <a:srgbClr val="0000FF"/>
                </a:solidFill>
              </a:rPr>
              <a:t>Наприклад</a:t>
            </a:r>
            <a:r>
              <a:rPr lang="ru-RU" sz="3600" b="1" dirty="0">
                <a:solidFill>
                  <a:srgbClr val="0000FF"/>
                </a:solidFill>
              </a:rPr>
              <a:t>, росичка - </a:t>
            </a:r>
            <a:r>
              <a:rPr lang="ru-RU" sz="3600" b="1" dirty="0" err="1">
                <a:solidFill>
                  <a:srgbClr val="0000FF"/>
                </a:solidFill>
              </a:rPr>
              <a:t>мешканка</a:t>
            </a:r>
            <a:r>
              <a:rPr lang="ru-RU" sz="3600" b="1" dirty="0">
                <a:solidFill>
                  <a:srgbClr val="0000FF"/>
                </a:solidFill>
              </a:rPr>
              <a:t> болот, </a:t>
            </a:r>
            <a:r>
              <a:rPr lang="ru-RU" sz="3600" b="1" dirty="0" err="1">
                <a:solidFill>
                  <a:srgbClr val="0000FF"/>
                </a:solidFill>
              </a:rPr>
              <a:t>навчилася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полювати</a:t>
            </a:r>
            <a:r>
              <a:rPr lang="ru-RU" sz="3600" b="1" dirty="0">
                <a:solidFill>
                  <a:srgbClr val="0000FF"/>
                </a:solidFill>
              </a:rPr>
              <a:t> на комах, </a:t>
            </a:r>
            <a:r>
              <a:rPr lang="ru-RU" sz="3600" b="1" dirty="0" err="1">
                <a:solidFill>
                  <a:srgbClr val="0000FF"/>
                </a:solidFill>
              </a:rPr>
              <a:t>павуків</a:t>
            </a:r>
            <a:r>
              <a:rPr lang="ru-RU" sz="3600" b="1" dirty="0">
                <a:solidFill>
                  <a:srgbClr val="0000FF"/>
                </a:solidFill>
              </a:rPr>
              <a:t>. Ворсинки </a:t>
            </a:r>
            <a:r>
              <a:rPr lang="ru-RU" sz="3600" b="1" dirty="0" err="1">
                <a:solidFill>
                  <a:srgbClr val="0000FF"/>
                </a:solidFill>
              </a:rPr>
              <a:t>її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листків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виділяють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прозору</a:t>
            </a:r>
            <a:r>
              <a:rPr lang="ru-RU" sz="3600" b="1" dirty="0">
                <a:solidFill>
                  <a:srgbClr val="0000FF"/>
                </a:solidFill>
              </a:rPr>
              <a:t> липку </a:t>
            </a:r>
            <a:r>
              <a:rPr lang="ru-RU" sz="3600" b="1" dirty="0" err="1">
                <a:solidFill>
                  <a:srgbClr val="0000FF"/>
                </a:solidFill>
              </a:rPr>
              <a:t>речовину</a:t>
            </a:r>
            <a:r>
              <a:rPr lang="ru-RU" sz="3600" b="1" dirty="0">
                <a:solidFill>
                  <a:srgbClr val="0000FF"/>
                </a:solidFill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2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74" name="Picture 6" descr="rosynak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42852"/>
            <a:ext cx="6264275" cy="4699000"/>
          </a:xfrm>
          <a:prstGeom prst="rect">
            <a:avLst/>
          </a:prstGeom>
          <a:noFill/>
        </p:spPr>
      </p:pic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142845" y="4941888"/>
            <a:ext cx="8677306" cy="156966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 b="1" dirty="0" err="1">
                <a:solidFill>
                  <a:srgbClr val="0000FF"/>
                </a:solidFill>
              </a:rPr>
              <a:t>Приваблена</a:t>
            </a:r>
            <a:r>
              <a:rPr lang="ru-RU" sz="3200" b="1" dirty="0">
                <a:solidFill>
                  <a:srgbClr val="0000FF"/>
                </a:solidFill>
              </a:rPr>
              <a:t> нею </a:t>
            </a:r>
            <a:r>
              <a:rPr lang="ru-RU" sz="3200" b="1" dirty="0" err="1">
                <a:solidFill>
                  <a:srgbClr val="0000FF"/>
                </a:solidFill>
              </a:rPr>
              <a:t>комаха</a:t>
            </a:r>
            <a:r>
              <a:rPr lang="ru-RU" sz="3200" b="1" dirty="0">
                <a:solidFill>
                  <a:srgbClr val="0000FF"/>
                </a:solidFill>
              </a:rPr>
              <a:t> </a:t>
            </a:r>
            <a:r>
              <a:rPr lang="ru-RU" sz="3200" b="1" dirty="0" err="1">
                <a:solidFill>
                  <a:srgbClr val="0000FF"/>
                </a:solidFill>
              </a:rPr>
              <a:t>в'язне</a:t>
            </a:r>
            <a:r>
              <a:rPr lang="ru-RU" sz="3200" b="1" dirty="0">
                <a:solidFill>
                  <a:srgbClr val="0000FF"/>
                </a:solidFill>
              </a:rPr>
              <a:t> у </a:t>
            </a:r>
            <a:r>
              <a:rPr lang="ru-RU" sz="3200" b="1" dirty="0" err="1">
                <a:solidFill>
                  <a:srgbClr val="0000FF"/>
                </a:solidFill>
              </a:rPr>
              <a:t>цій</a:t>
            </a:r>
            <a:r>
              <a:rPr lang="ru-RU" sz="3200" b="1" dirty="0">
                <a:solidFill>
                  <a:srgbClr val="0000FF"/>
                </a:solidFill>
              </a:rPr>
              <a:t> </a:t>
            </a:r>
            <a:r>
              <a:rPr lang="ru-RU" sz="3200" b="1" dirty="0" err="1">
                <a:solidFill>
                  <a:srgbClr val="0000FF"/>
                </a:solidFill>
              </a:rPr>
              <a:t>речовині</a:t>
            </a:r>
            <a:r>
              <a:rPr lang="ru-RU" sz="3200" b="1" dirty="0">
                <a:solidFill>
                  <a:srgbClr val="0000FF"/>
                </a:solidFill>
              </a:rPr>
              <a:t>, листок </a:t>
            </a:r>
            <a:r>
              <a:rPr lang="ru-RU" sz="3200" b="1" dirty="0" err="1">
                <a:solidFill>
                  <a:srgbClr val="0000FF"/>
                </a:solidFill>
              </a:rPr>
              <a:t>згортається</a:t>
            </a:r>
            <a:r>
              <a:rPr lang="ru-RU" sz="3200" b="1" dirty="0">
                <a:solidFill>
                  <a:srgbClr val="0000FF"/>
                </a:solidFill>
              </a:rPr>
              <a:t> </a:t>
            </a:r>
            <a:r>
              <a:rPr lang="ru-RU" sz="3200" b="1" dirty="0" err="1">
                <a:solidFill>
                  <a:srgbClr val="0000FF"/>
                </a:solidFill>
              </a:rPr>
              <a:t>і</a:t>
            </a:r>
            <a:r>
              <a:rPr lang="ru-RU" sz="3200" b="1" dirty="0">
                <a:solidFill>
                  <a:srgbClr val="0000FF"/>
                </a:solidFill>
              </a:rPr>
              <a:t> </a:t>
            </a:r>
            <a:r>
              <a:rPr lang="ru-RU" sz="3200" b="1" dirty="0" err="1">
                <a:solidFill>
                  <a:srgbClr val="0000FF"/>
                </a:solidFill>
              </a:rPr>
              <a:t>виділяє</a:t>
            </a:r>
            <a:r>
              <a:rPr lang="ru-RU" sz="3200" b="1" dirty="0">
                <a:solidFill>
                  <a:srgbClr val="0000FF"/>
                </a:solidFill>
              </a:rPr>
              <a:t> </a:t>
            </a:r>
            <a:r>
              <a:rPr lang="ru-RU" sz="3200" b="1" dirty="0" err="1">
                <a:solidFill>
                  <a:srgbClr val="0000FF"/>
                </a:solidFill>
              </a:rPr>
              <a:t>інші</a:t>
            </a:r>
            <a:r>
              <a:rPr lang="ru-RU" sz="3200" b="1" dirty="0">
                <a:solidFill>
                  <a:srgbClr val="0000FF"/>
                </a:solidFill>
              </a:rPr>
              <a:t> </a:t>
            </a:r>
            <a:r>
              <a:rPr lang="ru-RU" sz="3200" b="1" dirty="0" err="1">
                <a:solidFill>
                  <a:srgbClr val="0000FF"/>
                </a:solidFill>
              </a:rPr>
              <a:t>речовини</a:t>
            </a:r>
            <a:r>
              <a:rPr lang="ru-RU" sz="3200" b="1" dirty="0">
                <a:solidFill>
                  <a:srgbClr val="0000FF"/>
                </a:solidFill>
              </a:rPr>
              <a:t>, </a:t>
            </a:r>
            <a:r>
              <a:rPr lang="ru-RU" sz="3200" b="1" dirty="0" err="1">
                <a:solidFill>
                  <a:srgbClr val="0000FF"/>
                </a:solidFill>
              </a:rPr>
              <a:t>що</a:t>
            </a:r>
            <a:r>
              <a:rPr lang="ru-RU" sz="3200" b="1" dirty="0">
                <a:solidFill>
                  <a:srgbClr val="0000FF"/>
                </a:solidFill>
              </a:rPr>
              <a:t> </a:t>
            </a:r>
            <a:r>
              <a:rPr lang="ru-RU" sz="3200" b="1" dirty="0" err="1">
                <a:solidFill>
                  <a:srgbClr val="0000FF"/>
                </a:solidFill>
              </a:rPr>
              <a:t>перетравлюють</a:t>
            </a:r>
            <a:r>
              <a:rPr lang="ru-RU" sz="3200" b="1" dirty="0">
                <a:solidFill>
                  <a:srgbClr val="0000FF"/>
                </a:solidFill>
              </a:rPr>
              <a:t> </a:t>
            </a:r>
            <a:r>
              <a:rPr lang="ru-RU" sz="3200" b="1" dirty="0" err="1">
                <a:solidFill>
                  <a:srgbClr val="0000FF"/>
                </a:solidFill>
              </a:rPr>
              <a:t>комаху</a:t>
            </a:r>
            <a:r>
              <a:rPr lang="ru-RU" sz="3200" b="1" dirty="0">
                <a:solidFill>
                  <a:srgbClr val="0000FF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04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428596" y="2786058"/>
            <a:ext cx="8175655" cy="3970318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 err="1">
                <a:solidFill>
                  <a:srgbClr val="0000FF"/>
                </a:solidFill>
              </a:rPr>
              <a:t>Багато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птахів</a:t>
            </a:r>
            <a:r>
              <a:rPr lang="ru-RU" sz="3600" b="1" dirty="0">
                <a:solidFill>
                  <a:srgbClr val="0000FF"/>
                </a:solidFill>
              </a:rPr>
              <a:t> на зиму </a:t>
            </a:r>
            <a:r>
              <a:rPr lang="ru-RU" sz="3600" b="1" dirty="0" err="1">
                <a:solidFill>
                  <a:srgbClr val="0000FF"/>
                </a:solidFill>
              </a:rPr>
              <a:t>відлітають</a:t>
            </a:r>
            <a:r>
              <a:rPr lang="ru-RU" sz="3600" b="1" dirty="0">
                <a:solidFill>
                  <a:srgbClr val="0000FF"/>
                </a:solidFill>
              </a:rPr>
              <a:t> у </a:t>
            </a:r>
            <a:r>
              <a:rPr lang="ru-RU" sz="3600" b="1" dirty="0" err="1">
                <a:solidFill>
                  <a:srgbClr val="0000FF"/>
                </a:solidFill>
              </a:rPr>
              <a:t>теплі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краї</a:t>
            </a:r>
            <a:r>
              <a:rPr lang="ru-RU" sz="3600" b="1" dirty="0">
                <a:solidFill>
                  <a:srgbClr val="0000FF"/>
                </a:solidFill>
              </a:rPr>
              <a:t>. </a:t>
            </a:r>
            <a:r>
              <a:rPr lang="ru-RU" sz="3600" b="1" dirty="0" err="1">
                <a:solidFill>
                  <a:srgbClr val="0000FF"/>
                </a:solidFill>
              </a:rPr>
              <a:t>Вчені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пов'язують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це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з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тим</a:t>
            </a:r>
            <a:r>
              <a:rPr lang="ru-RU" sz="3600" b="1" dirty="0">
                <a:solidFill>
                  <a:srgbClr val="0000FF"/>
                </a:solidFill>
              </a:rPr>
              <a:t>, </a:t>
            </a:r>
            <a:r>
              <a:rPr lang="ru-RU" sz="3600" b="1" dirty="0" err="1">
                <a:solidFill>
                  <a:srgbClr val="0000FF"/>
                </a:solidFill>
              </a:rPr>
              <a:t>що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з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настанням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холодів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зникає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їхній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основний</a:t>
            </a:r>
            <a:r>
              <a:rPr lang="ru-RU" sz="3600" b="1" dirty="0">
                <a:solidFill>
                  <a:srgbClr val="0000FF"/>
                </a:solidFill>
              </a:rPr>
              <a:t> корм (</a:t>
            </a:r>
            <a:r>
              <a:rPr lang="ru-RU" sz="3600" b="1" dirty="0" err="1">
                <a:solidFill>
                  <a:srgbClr val="0000FF"/>
                </a:solidFill>
              </a:rPr>
              <a:t>черв'яки</a:t>
            </a:r>
            <a:r>
              <a:rPr lang="ru-RU" sz="3600" b="1" dirty="0">
                <a:solidFill>
                  <a:srgbClr val="0000FF"/>
                </a:solidFill>
              </a:rPr>
              <a:t>, </a:t>
            </a:r>
            <a:r>
              <a:rPr lang="ru-RU" sz="3600" b="1" dirty="0" err="1">
                <a:solidFill>
                  <a:srgbClr val="0000FF"/>
                </a:solidFill>
              </a:rPr>
              <a:t>комахи</a:t>
            </a:r>
            <a:r>
              <a:rPr lang="ru-RU" sz="3600" b="1" dirty="0">
                <a:solidFill>
                  <a:srgbClr val="0000FF"/>
                </a:solidFill>
              </a:rPr>
              <a:t>, </a:t>
            </a:r>
            <a:r>
              <a:rPr lang="ru-RU" sz="3600" b="1" dirty="0" err="1">
                <a:solidFill>
                  <a:srgbClr val="0000FF"/>
                </a:solidFill>
              </a:rPr>
              <a:t>насіння</a:t>
            </a:r>
            <a:r>
              <a:rPr lang="ru-RU" sz="3600" b="1" dirty="0">
                <a:solidFill>
                  <a:srgbClr val="0000FF"/>
                </a:solidFill>
              </a:rPr>
              <a:t>). </a:t>
            </a:r>
            <a:r>
              <a:rPr lang="ru-RU" sz="3600" b="1" dirty="0" err="1">
                <a:solidFill>
                  <a:srgbClr val="0000FF"/>
                </a:solidFill>
              </a:rPr>
              <a:t>Таке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пристосування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забезпечує</a:t>
            </a:r>
            <a:r>
              <a:rPr lang="ru-RU" sz="3600" b="1" dirty="0">
                <a:solidFill>
                  <a:srgbClr val="0000FF"/>
                </a:solidFill>
              </a:rPr>
              <a:t> птахам </a:t>
            </a:r>
            <a:r>
              <a:rPr lang="ru-RU" sz="3600" b="1" dirty="0" err="1">
                <a:solidFill>
                  <a:srgbClr val="0000FF"/>
                </a:solidFill>
              </a:rPr>
              <a:t>належне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живлення</a:t>
            </a:r>
            <a:r>
              <a:rPr lang="ru-RU" sz="3600" b="1" dirty="0"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solidFill>
                  <a:srgbClr val="0000FF"/>
                </a:solidFill>
              </a:rPr>
              <a:t>протягом</a:t>
            </a:r>
            <a:r>
              <a:rPr lang="ru-RU" sz="3600" b="1" dirty="0">
                <a:solidFill>
                  <a:srgbClr val="0000FF"/>
                </a:solidFill>
              </a:rPr>
              <a:t> року.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0180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357158" y="4357694"/>
            <a:ext cx="8424862" cy="2289175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Досить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поширеним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у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поведінці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тварин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є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чатування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на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здобич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,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об'єднання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у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зграї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та стада,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долання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великих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відстаней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у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пошуках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6">
                    <a:lumMod val="10000"/>
                  </a:schemeClr>
                </a:solidFill>
              </a:rPr>
              <a:t>їжі</a:t>
            </a:r>
            <a:r>
              <a:rPr lang="ru-RU" sz="3600" b="1" dirty="0">
                <a:solidFill>
                  <a:schemeClr val="accent6">
                    <a:lumMod val="10000"/>
                  </a:schemeClr>
                </a:solidFill>
              </a:rPr>
              <a:t>. </a:t>
            </a:r>
          </a:p>
        </p:txBody>
      </p:sp>
      <p:pic>
        <p:nvPicPr>
          <p:cNvPr id="7" name="Picture 6" descr="3255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214291"/>
            <a:ext cx="5849922" cy="40719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6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214282" y="642918"/>
            <a:ext cx="3571900" cy="7016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4000" b="1" dirty="0">
                <a:solidFill>
                  <a:srgbClr val="FF3300"/>
                </a:solidFill>
              </a:rPr>
              <a:t>Підсумок:</a:t>
            </a:r>
            <a:endParaRPr lang="ru-RU" sz="4000" b="1" dirty="0">
              <a:solidFill>
                <a:srgbClr val="FF3300"/>
              </a:solidFill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928662" y="2143116"/>
            <a:ext cx="7605737" cy="4359275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4000" dirty="0">
                <a:solidFill>
                  <a:schemeClr val="accent6">
                    <a:lumMod val="10000"/>
                  </a:schemeClr>
                </a:solidFill>
              </a:rPr>
              <a:t>*</a:t>
            </a:r>
            <a:r>
              <a:rPr lang="ru-RU" sz="4000" dirty="0">
                <a:solidFill>
                  <a:srgbClr val="0000FF"/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Умови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існування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- усе те, без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чого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життя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організмів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неможливе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. </a:t>
            </a:r>
          </a:p>
          <a:p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*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Основними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умовами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існування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живих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організмів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є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наявність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води,світла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, тепла,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повітря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,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продуктів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живлення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6" name="Picture 4" descr="89-9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214282" y="714356"/>
            <a:ext cx="3214710" cy="7016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sz="4000" b="1" dirty="0">
                <a:solidFill>
                  <a:srgbClr val="C00000"/>
                </a:solidFill>
              </a:rPr>
              <a:t>Підсумок</a:t>
            </a:r>
            <a:r>
              <a:rPr lang="uk-UA" sz="4000" b="1" dirty="0">
                <a:solidFill>
                  <a:srgbClr val="FF3300"/>
                </a:solidFill>
              </a:rPr>
              <a:t>:</a:t>
            </a:r>
            <a:endParaRPr lang="ru-RU" sz="4000" b="1" dirty="0">
              <a:solidFill>
                <a:srgbClr val="FF3300"/>
              </a:solidFill>
            </a:endParaRP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357158" y="1714488"/>
            <a:ext cx="8534430" cy="501675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*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Рослини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і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тварини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мають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різноманітні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пристосування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до умов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існування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.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Це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забезпечує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їм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виживання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і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розселення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. </a:t>
            </a:r>
          </a:p>
          <a:p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*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Поведінка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живих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істот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є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їх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пристосуванням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до умов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існування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та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змін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,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що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6">
                    <a:lumMod val="10000"/>
                  </a:schemeClr>
                </a:solidFill>
              </a:rPr>
              <a:t>відбуваються</a:t>
            </a:r>
            <a:r>
              <a:rPr lang="ru-RU" sz="4000" b="1" dirty="0">
                <a:solidFill>
                  <a:schemeClr val="accent6">
                    <a:lumMod val="10000"/>
                  </a:schemeClr>
                </a:solidFill>
              </a:rPr>
              <a:t> в них.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330</TotalTime>
  <Words>957</Words>
  <Application>Microsoft Office PowerPoint</Application>
  <PresentationFormat>Экран (4:3)</PresentationFormat>
  <Paragraphs>48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Литейная</vt:lpstr>
      <vt:lpstr>Слайд 1</vt:lpstr>
      <vt:lpstr>Слайд 2</vt:lpstr>
      <vt:lpstr>Слайд 3</vt:lpstr>
      <vt:lpstr>Слайд 4</vt:lpstr>
      <vt:lpstr>Слайд 5</vt:lpstr>
      <vt:lpstr>Пристосування до існування в умовах різного зволоження</vt:lpstr>
      <vt:lpstr>Він може перевищувати наземну частину у 50 разів і більше.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Елена</cp:lastModifiedBy>
  <cp:revision>28</cp:revision>
  <dcterms:created xsi:type="dcterms:W3CDTF">2011-10-20T17:43:46Z</dcterms:created>
  <dcterms:modified xsi:type="dcterms:W3CDTF">2012-11-08T19:20:14Z</dcterms:modified>
</cp:coreProperties>
</file>