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56"/>
    <p:sldId id="257" r:id="rId57"/>
    <p:sldId id="258" r:id="rId58"/>
    <p:sldId id="259" r:id="rId59"/>
    <p:sldId id="260" r:id="rId60"/>
    <p:sldId id="261" r:id="rId61"/>
    <p:sldId id="262" r:id="rId62"/>
    <p:sldId id="263" r:id="rId63"/>
    <p:sldId id="264" r:id="rId64"/>
    <p:sldId id="265" r:id="rId65"/>
    <p:sldId id="266" r:id="rId66"/>
    <p:sldId id="267" r:id="rId67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PT Serif" charset="1" panose="020A0603040505020204"/>
      <p:regular r:id="rId10"/>
    </p:embeddedFont>
    <p:embeddedFont>
      <p:font typeface="PT Serif Bold" charset="1" panose="020A0703040505020204"/>
      <p:regular r:id="rId11"/>
    </p:embeddedFont>
    <p:embeddedFont>
      <p:font typeface="PT Serif Italics" charset="1" panose="020A0603040505090204"/>
      <p:regular r:id="rId12"/>
    </p:embeddedFont>
    <p:embeddedFont>
      <p:font typeface="PT Serif Bold Italics" charset="1" panose="020A0703040505090204"/>
      <p:regular r:id="rId13"/>
    </p:embeddedFont>
    <p:embeddedFont>
      <p:font typeface="StoryBook" charset="1" panose="00000500000000000000"/>
      <p:regular r:id="rId14"/>
    </p:embeddedFont>
    <p:embeddedFont>
      <p:font typeface="StoryBook Bold" charset="1" panose="00000500000000000000"/>
      <p:regular r:id="rId15"/>
    </p:embeddedFont>
    <p:embeddedFont>
      <p:font typeface="StoryBook Italics" charset="1" panose="00000500000000000000"/>
      <p:regular r:id="rId16"/>
    </p:embeddedFont>
    <p:embeddedFont>
      <p:font typeface="StoryBook Bold Italics" charset="1" panose="00000500000000000000"/>
      <p:regular r:id="rId17"/>
    </p:embeddedFont>
    <p:embeddedFont>
      <p:font typeface="Cave Age" charset="1" panose="00000500000000000000"/>
      <p:regular r:id="rId18"/>
    </p:embeddedFont>
    <p:embeddedFont>
      <p:font typeface="Cave Age Italics" charset="1" panose="00000500000000000000"/>
      <p:regular r:id="rId19"/>
    </p:embeddedFont>
    <p:embeddedFont>
      <p:font typeface="Bobby Jones" charset="1" panose="00000000000000000000"/>
      <p:regular r:id="rId20"/>
    </p:embeddedFont>
    <p:embeddedFont>
      <p:font typeface="Marykate" charset="1" panose="00000000000000000000"/>
      <p:regular r:id="rId21"/>
    </p:embeddedFont>
    <p:embeddedFont>
      <p:font typeface="Comic Sans" charset="1" panose="03000702030302020204"/>
      <p:regular r:id="rId22"/>
    </p:embeddedFont>
    <p:embeddedFont>
      <p:font typeface="Comic Sans Bold" charset="1" panose="03000902030302020204"/>
      <p:regular r:id="rId23"/>
    </p:embeddedFont>
    <p:embeddedFont>
      <p:font typeface="Comic Sans Italics" charset="1" panose="03000702030302060204"/>
      <p:regular r:id="rId24"/>
    </p:embeddedFont>
    <p:embeddedFont>
      <p:font typeface="Comic Sans Bold Italics" charset="1" panose="03000902030302060204"/>
      <p:regular r:id="rId25"/>
    </p:embeddedFont>
    <p:embeddedFont>
      <p:font typeface="Noto Serif Display" charset="1" panose="02020502080505020204"/>
      <p:regular r:id="rId26"/>
    </p:embeddedFont>
    <p:embeddedFont>
      <p:font typeface="Noto Serif Display Bold" charset="1" panose="02020802080505020204"/>
      <p:regular r:id="rId27"/>
    </p:embeddedFont>
    <p:embeddedFont>
      <p:font typeface="Noto Serif Display Italics" charset="1" panose="02020502080505090204"/>
      <p:regular r:id="rId28"/>
    </p:embeddedFont>
    <p:embeddedFont>
      <p:font typeface="Noto Serif Display Bold Italics" charset="1" panose="02020802080505090204"/>
      <p:regular r:id="rId29"/>
    </p:embeddedFont>
    <p:embeddedFont>
      <p:font typeface="Noto Serif Display Thin" charset="1" panose="02020202080505020204"/>
      <p:regular r:id="rId30"/>
    </p:embeddedFont>
    <p:embeddedFont>
      <p:font typeface="Noto Serif Display Thin Italics" charset="1" panose="02020202080505090204"/>
      <p:regular r:id="rId31"/>
    </p:embeddedFont>
    <p:embeddedFont>
      <p:font typeface="Noto Serif Display Extra-Light" charset="1" panose="02020302080505020204"/>
      <p:regular r:id="rId32"/>
    </p:embeddedFont>
    <p:embeddedFont>
      <p:font typeface="Noto Serif Display Extra-Light Italics" charset="1" panose="02020302080505090204"/>
      <p:regular r:id="rId33"/>
    </p:embeddedFont>
    <p:embeddedFont>
      <p:font typeface="Noto Serif Display Light" charset="1" panose="02020402080505020204"/>
      <p:regular r:id="rId34"/>
    </p:embeddedFont>
    <p:embeddedFont>
      <p:font typeface="Noto Serif Display Light Italics" charset="1" panose="02020402080505090204"/>
      <p:regular r:id="rId35"/>
    </p:embeddedFont>
    <p:embeddedFont>
      <p:font typeface="Noto Serif Display Medium" charset="1" panose="02020602080505020204"/>
      <p:regular r:id="rId36"/>
    </p:embeddedFont>
    <p:embeddedFont>
      <p:font typeface="Noto Serif Display Medium Italics" charset="1" panose="02020602080505090204"/>
      <p:regular r:id="rId37"/>
    </p:embeddedFont>
    <p:embeddedFont>
      <p:font typeface="Noto Serif Display Semi-Bold" charset="1" panose="02020702080505020204"/>
      <p:regular r:id="rId38"/>
    </p:embeddedFont>
    <p:embeddedFont>
      <p:font typeface="Noto Serif Display Semi-Bold Italics" charset="1" panose="02020702080505090204"/>
      <p:regular r:id="rId39"/>
    </p:embeddedFont>
    <p:embeddedFont>
      <p:font typeface="Noto Serif Display Ultra-Bold" charset="1" panose="02020902080505020204"/>
      <p:regular r:id="rId40"/>
    </p:embeddedFont>
    <p:embeddedFont>
      <p:font typeface="Noto Serif Display Ultra-Bold Italics" charset="1" panose="02020902080505090204"/>
      <p:regular r:id="rId41"/>
    </p:embeddedFont>
    <p:embeddedFont>
      <p:font typeface="Noto Serif Display Heavy" charset="1" panose="02020A02080505020204"/>
      <p:regular r:id="rId42"/>
    </p:embeddedFont>
    <p:embeddedFont>
      <p:font typeface="Noto Serif Display Heavy Italics" charset="1" panose="02020A02080505090204"/>
      <p:regular r:id="rId43"/>
    </p:embeddedFont>
    <p:embeddedFont>
      <p:font typeface="Another Shabby" charset="1" panose="00000000000000000000"/>
      <p:regular r:id="rId44"/>
    </p:embeddedFont>
    <p:embeddedFont>
      <p:font typeface="Another Shabby Bold" charset="1" panose="00000000000000000000"/>
      <p:regular r:id="rId45"/>
    </p:embeddedFont>
    <p:embeddedFont>
      <p:font typeface="Another Shabby Light" charset="1" panose="00000000000000000000"/>
      <p:regular r:id="rId46"/>
    </p:embeddedFont>
    <p:embeddedFont>
      <p:font typeface="Another Shabby Heavy" charset="1" panose="00000000000000000000"/>
      <p:regular r:id="rId47"/>
    </p:embeddedFont>
    <p:embeddedFont>
      <p:font typeface="29LT Adir" charset="1" panose="00000506000000000000"/>
      <p:regular r:id="rId48"/>
    </p:embeddedFont>
    <p:embeddedFont>
      <p:font typeface="29LT Adir Bold" charset="1" panose="00000806000000000000"/>
      <p:regular r:id="rId49"/>
    </p:embeddedFont>
    <p:embeddedFont>
      <p:font typeface="29LT Adir Thin" charset="1" panose="00000206000000000000"/>
      <p:regular r:id="rId50"/>
    </p:embeddedFont>
    <p:embeddedFont>
      <p:font typeface="29LT Adir Extra-Light" charset="1" panose="00000306000000000000"/>
      <p:regular r:id="rId51"/>
    </p:embeddedFont>
    <p:embeddedFont>
      <p:font typeface="29LT Adir Light" charset="1" panose="00000406000000000000"/>
      <p:regular r:id="rId52"/>
    </p:embeddedFont>
    <p:embeddedFont>
      <p:font typeface="29LT Adir Medium" charset="1" panose="00000606000000000000"/>
      <p:regular r:id="rId53"/>
    </p:embeddedFont>
    <p:embeddedFont>
      <p:font typeface="29LT Adir Semi-Bold" charset="1" panose="00000706000000000000"/>
      <p:regular r:id="rId54"/>
    </p:embeddedFont>
    <p:embeddedFont>
      <p:font typeface="29LT Adir Ultra-Bold" charset="1" panose="00000906000000000000"/>
      <p:regular r:id="rId5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slides/slide1.xml" Type="http://schemas.openxmlformats.org/officeDocument/2006/relationships/slide"/><Relationship Id="rId57" Target="slides/slide2.xml" Type="http://schemas.openxmlformats.org/officeDocument/2006/relationships/slide"/><Relationship Id="rId58" Target="slides/slide3.xml" Type="http://schemas.openxmlformats.org/officeDocument/2006/relationships/slide"/><Relationship Id="rId59" Target="slides/slide4.xml" Type="http://schemas.openxmlformats.org/officeDocument/2006/relationships/slide"/><Relationship Id="rId6" Target="fonts/font6.fntdata" Type="http://schemas.openxmlformats.org/officeDocument/2006/relationships/font"/><Relationship Id="rId60" Target="slides/slide5.xml" Type="http://schemas.openxmlformats.org/officeDocument/2006/relationships/slide"/><Relationship Id="rId61" Target="slides/slide6.xml" Type="http://schemas.openxmlformats.org/officeDocument/2006/relationships/slide"/><Relationship Id="rId62" Target="slides/slide7.xml" Type="http://schemas.openxmlformats.org/officeDocument/2006/relationships/slide"/><Relationship Id="rId63" Target="slides/slide8.xml" Type="http://schemas.openxmlformats.org/officeDocument/2006/relationships/slide"/><Relationship Id="rId64" Target="slides/slide9.xml" Type="http://schemas.openxmlformats.org/officeDocument/2006/relationships/slide"/><Relationship Id="rId65" Target="slides/slide10.xml" Type="http://schemas.openxmlformats.org/officeDocument/2006/relationships/slide"/><Relationship Id="rId66" Target="slides/slide11.xml" Type="http://schemas.openxmlformats.org/officeDocument/2006/relationships/slide"/><Relationship Id="rId67" Target="slides/slide12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7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38.png" Type="http://schemas.openxmlformats.org/officeDocument/2006/relationships/image"/><Relationship Id="rId14" Target="../media/image39.svg" Type="http://schemas.openxmlformats.org/officeDocument/2006/relationships/image"/><Relationship Id="rId15" Target="../media/image40.png" Type="http://schemas.openxmlformats.org/officeDocument/2006/relationships/image"/><Relationship Id="rId16" Target="../media/image41.svg" Type="http://schemas.openxmlformats.org/officeDocument/2006/relationships/image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36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46.png" Type="http://schemas.openxmlformats.org/officeDocument/2006/relationships/image"/><Relationship Id="rId14" Target="../media/image47.svg" Type="http://schemas.openxmlformats.org/officeDocument/2006/relationships/image"/><Relationship Id="rId15" Target="../media/image48.png" Type="http://schemas.openxmlformats.org/officeDocument/2006/relationships/image"/><Relationship Id="rId16" Target="../media/image49.svg" Type="http://schemas.openxmlformats.org/officeDocument/2006/relationships/image"/><Relationship Id="rId17" Target="../media/image8.png" Type="http://schemas.openxmlformats.org/officeDocument/2006/relationships/image"/><Relationship Id="rId18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44.png" Type="http://schemas.openxmlformats.org/officeDocument/2006/relationships/image"/><Relationship Id="rId6" Target="../media/image45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52.png" Type="http://schemas.openxmlformats.org/officeDocument/2006/relationships/image"/><Relationship Id="rId12" Target="../media/image53.png" Type="http://schemas.openxmlformats.org/officeDocument/2006/relationships/image"/><Relationship Id="rId13" Target="../media/image54.svg" Type="http://schemas.openxmlformats.org/officeDocument/2006/relationships/image"/><Relationship Id="rId14" Target="../media/image55.png" Type="http://schemas.openxmlformats.org/officeDocument/2006/relationships/image"/><Relationship Id="rId15" Target="../media/image56.svg" Type="http://schemas.openxmlformats.org/officeDocument/2006/relationships/image"/><Relationship Id="rId16" Target="https://news.obozrevatel.com/ukr/tech/science/top-10-vinahodiv-lyudstva-yaki-nazavzhdi-zminili-svit.htm" TargetMode="External" Type="http://schemas.openxmlformats.org/officeDocument/2006/relationships/hyperlink"/><Relationship Id="rId17" Target="../media/image57.png" Type="http://schemas.openxmlformats.org/officeDocument/2006/relationships/image"/><Relationship Id="rId18" Target="../media/image58.svg" Type="http://schemas.openxmlformats.org/officeDocument/2006/relationships/image"/><Relationship Id="rId2" Target="../media/image1.jpeg" Type="http://schemas.openxmlformats.org/officeDocument/2006/relationships/image"/><Relationship Id="rId3" Target="../media/image50.png" Type="http://schemas.openxmlformats.org/officeDocument/2006/relationships/image"/><Relationship Id="rId4" Target="../media/image51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22.png" Type="http://schemas.openxmlformats.org/officeDocument/2006/relationships/image"/><Relationship Id="rId18" Target="../media/image23.svg" Type="http://schemas.openxmlformats.org/officeDocument/2006/relationships/image"/><Relationship Id="rId19" Target="../media/image65.png" Type="http://schemas.openxmlformats.org/officeDocument/2006/relationships/image"/><Relationship Id="rId2" Target="../media/image1.jpeg" Type="http://schemas.openxmlformats.org/officeDocument/2006/relationships/image"/><Relationship Id="rId3" Target="../media/image59.png" Type="http://schemas.openxmlformats.org/officeDocument/2006/relationships/image"/><Relationship Id="rId4" Target="../media/image60.svg" Type="http://schemas.openxmlformats.org/officeDocument/2006/relationships/image"/><Relationship Id="rId5" Target="../media/image61.png" Type="http://schemas.openxmlformats.org/officeDocument/2006/relationships/image"/><Relationship Id="rId6" Target="../media/image62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66.png" Type="http://schemas.openxmlformats.org/officeDocument/2006/relationships/image"/><Relationship Id="rId2" Target="../media/image1.jpeg" Type="http://schemas.openxmlformats.org/officeDocument/2006/relationships/image"/><Relationship Id="rId3" Target="../media/image50.png" Type="http://schemas.openxmlformats.org/officeDocument/2006/relationships/image"/><Relationship Id="rId4" Target="../media/image51.sv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67.png" Type="http://schemas.openxmlformats.org/officeDocument/2006/relationships/image"/><Relationship Id="rId12" Target="../media/image68.svg" Type="http://schemas.openxmlformats.org/officeDocument/2006/relationships/image"/><Relationship Id="rId13" Target="https://social.org.ua/16620-16-vinakhodiv-ideyi-yakikh-lyudi-zapozichili-u-tvarin.html" TargetMode="External" Type="http://schemas.openxmlformats.org/officeDocument/2006/relationships/hyperlink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69.png" Type="http://schemas.openxmlformats.org/officeDocument/2006/relationships/image"/><Relationship Id="rId12" Target="../media/image70.svg" Type="http://schemas.openxmlformats.org/officeDocument/2006/relationships/image"/><Relationship Id="rId13" Target="../media/image71.png" Type="http://schemas.openxmlformats.org/officeDocument/2006/relationships/image"/><Relationship Id="rId14" Target="http://iii.ua/uk/news/13-vinahodiv-yaki-zrobili-diti" TargetMode="External" Type="http://schemas.openxmlformats.org/officeDocument/2006/relationships/hyperlink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2.png" Type="http://schemas.openxmlformats.org/officeDocument/2006/relationships/image"/><Relationship Id="rId6" Target="../media/image73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74.png" Type="http://schemas.openxmlformats.org/officeDocument/2006/relationships/image"/><Relationship Id="rId3" Target="../media/image2.png" Type="http://schemas.openxmlformats.org/officeDocument/2006/relationships/image"/><Relationship Id="rId30" Target="../media/image75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33" Target="../media/image76.png" Type="http://schemas.openxmlformats.org/officeDocument/2006/relationships/image"/><Relationship Id="rId34" Target="../media/image77.svg" Type="http://schemas.openxmlformats.org/officeDocument/2006/relationships/image"/><Relationship Id="rId35" Target="../media/image78.png" Type="http://schemas.openxmlformats.org/officeDocument/2006/relationships/image"/><Relationship Id="rId36" Target="../media/image79.svg" Type="http://schemas.openxmlformats.org/officeDocument/2006/relationships/image"/><Relationship Id="rId37" Target="../media/image80.png" Type="http://schemas.openxmlformats.org/officeDocument/2006/relationships/image"/><Relationship Id="rId38" Target="../media/image81.svg" Type="http://schemas.openxmlformats.org/officeDocument/2006/relationships/image"/><Relationship Id="rId39" Target="../media/image82.png" Type="http://schemas.openxmlformats.org/officeDocument/2006/relationships/image"/><Relationship Id="rId4" Target="../media/image3.svg" Type="http://schemas.openxmlformats.org/officeDocument/2006/relationships/image"/><Relationship Id="rId40" Target="../media/image8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86.png" Type="http://schemas.openxmlformats.org/officeDocument/2006/relationships/image"/><Relationship Id="rId14" Target="../media/image87.svg" Type="http://schemas.openxmlformats.org/officeDocument/2006/relationships/image"/><Relationship Id="rId2" Target="../media/image1.jpeg" Type="http://schemas.openxmlformats.org/officeDocument/2006/relationships/image"/><Relationship Id="rId3" Target="../media/image50.png" Type="http://schemas.openxmlformats.org/officeDocument/2006/relationships/image"/><Relationship Id="rId4" Target="../media/image51.svg" Type="http://schemas.openxmlformats.org/officeDocument/2006/relationships/image"/><Relationship Id="rId5" Target="../media/image84.png" Type="http://schemas.openxmlformats.org/officeDocument/2006/relationships/image"/><Relationship Id="rId6" Target="../media/image85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36.png" Type="http://schemas.openxmlformats.org/officeDocument/2006/relationships/image"/><Relationship Id="rId14" Target="../media/image37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38.png" Type="http://schemas.openxmlformats.org/officeDocument/2006/relationships/image"/><Relationship Id="rId18" Target="../media/image39.svg" Type="http://schemas.openxmlformats.org/officeDocument/2006/relationships/image"/><Relationship Id="rId19" Target="../media/image40.png" Type="http://schemas.openxmlformats.org/officeDocument/2006/relationships/image"/><Relationship Id="rId2" Target="../media/image1.jpeg" Type="http://schemas.openxmlformats.org/officeDocument/2006/relationships/image"/><Relationship Id="rId20" Target="../media/image41.sv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88.png" Type="http://schemas.openxmlformats.org/officeDocument/2006/relationships/image"/><Relationship Id="rId6" Target="../media/image89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2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4198206" y="3508589"/>
            <a:ext cx="9891587" cy="1981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2"/>
              </a:lnSpc>
            </a:pPr>
            <a:r>
              <a:rPr lang="en-US" sz="8279" spc="339">
                <a:solidFill>
                  <a:srgbClr val="00AD9C"/>
                </a:solidFill>
                <a:latin typeface="Another Shabby Bold"/>
              </a:rPr>
              <a:t>ЯК СТАТИ ВИНАХІДНИКОМ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5264220" y="6627598"/>
            <a:ext cx="6495075" cy="782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71"/>
              </a:lnSpc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5 КЛАС</a:t>
            </a:r>
          </a:p>
          <a:p>
            <a:pPr algn="ctr">
              <a:lnSpc>
                <a:spcPts val="2971"/>
              </a:lnSpc>
              <a:spcBef>
                <a:spcPct val="0"/>
              </a:spcBef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ЛИТВИН-МАТІЙЧУК ІНГА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5" id="35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7" id="37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9" id="39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1" id="41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6" id="46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8" id="48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3" id="53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4" id="54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5" id="55"/>
          <p:cNvGrpSpPr/>
          <p:nvPr/>
        </p:nvGrpSpPr>
        <p:grpSpPr>
          <a:xfrm rot="0">
            <a:off x="17374128" y="5789409"/>
            <a:ext cx="208069" cy="208069"/>
            <a:chOff x="0" y="0"/>
            <a:chExt cx="6350000" cy="6350000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7" id="57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9" id="59"/>
          <p:cNvSpPr/>
          <p:nvPr/>
        </p:nvSpPr>
        <p:spPr>
          <a:xfrm flipH="false" flipV="false" rot="0">
            <a:off x="5565863" y="375966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0" id="60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1" id="61"/>
          <p:cNvGrpSpPr/>
          <p:nvPr/>
        </p:nvGrpSpPr>
        <p:grpSpPr>
          <a:xfrm rot="0">
            <a:off x="12018872" y="362559"/>
            <a:ext cx="252393" cy="252393"/>
            <a:chOff x="0" y="0"/>
            <a:chExt cx="6350000" cy="6350000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65C7E"/>
            </a:solid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544389" y="-859863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4634918" y="5251101"/>
            <a:ext cx="2941787" cy="4180834"/>
          </a:xfrm>
          <a:custGeom>
            <a:avLst/>
            <a:gdLst/>
            <a:ahLst/>
            <a:cxnLst/>
            <a:rect r="r" b="b" t="t" l="l"/>
            <a:pathLst>
              <a:path h="4180834" w="2941787">
                <a:moveTo>
                  <a:pt x="0" y="0"/>
                </a:moveTo>
                <a:lnTo>
                  <a:pt x="2941787" y="0"/>
                </a:lnTo>
                <a:lnTo>
                  <a:pt x="2941787" y="4180835"/>
                </a:lnTo>
                <a:lnTo>
                  <a:pt x="0" y="41808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816188">
            <a:off x="14692549" y="757774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3" id="23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7" id="27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9" id="29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1586985" y="1220421"/>
            <a:ext cx="11791745" cy="887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891"/>
              </a:lnSpc>
            </a:pPr>
            <a:r>
              <a:rPr lang="en-US" sz="6501" spc="214">
                <a:solidFill>
                  <a:srgbClr val="00AD9C"/>
                </a:solidFill>
                <a:latin typeface="Cave Age"/>
              </a:rPr>
              <a:t>ПРАВИЛА РОБОТИ НА УРОЦІ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894686" y="2831672"/>
            <a:ext cx="11996391" cy="5829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60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1.Мати гарний настрій.</a:t>
            </a:r>
          </a:p>
          <a:p>
            <a:pPr>
              <a:lnSpc>
                <a:spcPts val="660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2.Бути чемним та поважати один одного.</a:t>
            </a:r>
          </a:p>
          <a:p>
            <a:pPr>
              <a:lnSpc>
                <a:spcPts val="660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3.Вміти вислухати відповідь свого однокласника.</a:t>
            </a:r>
          </a:p>
          <a:p>
            <a:pPr>
              <a:lnSpc>
                <a:spcPts val="660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4.Працювати уважно.</a:t>
            </a:r>
          </a:p>
          <a:p>
            <a:pPr>
              <a:lnSpc>
                <a:spcPts val="660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5.Допомагати один одному.</a:t>
            </a:r>
          </a:p>
          <a:p>
            <a:pPr>
              <a:lnSpc>
                <a:spcPts val="660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2457529" y="1387425"/>
            <a:ext cx="4487043" cy="3116456"/>
          </a:xfrm>
          <a:custGeom>
            <a:avLst/>
            <a:gdLst/>
            <a:ahLst/>
            <a:cxnLst/>
            <a:rect r="r" b="b" t="t" l="l"/>
            <a:pathLst>
              <a:path h="3116456" w="4487043">
                <a:moveTo>
                  <a:pt x="0" y="0"/>
                </a:moveTo>
                <a:lnTo>
                  <a:pt x="4487043" y="0"/>
                </a:lnTo>
                <a:lnTo>
                  <a:pt x="4487043" y="3116455"/>
                </a:lnTo>
                <a:lnTo>
                  <a:pt x="0" y="31164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6972519" y="1024362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77576" y="3869729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202170" y="351596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1990763">
            <a:off x="7233387" y="1800473"/>
            <a:ext cx="498419" cy="262574"/>
            <a:chOff x="0" y="0"/>
            <a:chExt cx="1610360" cy="84836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428081" y="2435983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70"/>
                </a:lnTo>
                <a:lnTo>
                  <a:pt x="0" y="5096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3052269">
            <a:off x="1893529" y="1151388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-331895">
            <a:off x="12605449" y="6154147"/>
            <a:ext cx="1801985" cy="2095331"/>
          </a:xfrm>
          <a:custGeom>
            <a:avLst/>
            <a:gdLst/>
            <a:ahLst/>
            <a:cxnLst/>
            <a:rect r="r" b="b" t="t" l="l"/>
            <a:pathLst>
              <a:path h="2095331" w="1801985">
                <a:moveTo>
                  <a:pt x="0" y="0"/>
                </a:moveTo>
                <a:lnTo>
                  <a:pt x="1801985" y="0"/>
                </a:lnTo>
                <a:lnTo>
                  <a:pt x="1801985" y="2095331"/>
                </a:lnTo>
                <a:lnTo>
                  <a:pt x="0" y="20953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9341406" y="6419501"/>
            <a:ext cx="2374268" cy="2838799"/>
          </a:xfrm>
          <a:custGeom>
            <a:avLst/>
            <a:gdLst/>
            <a:ahLst/>
            <a:cxnLst/>
            <a:rect r="r" b="b" t="t" l="l"/>
            <a:pathLst>
              <a:path h="2838799" w="2374268">
                <a:moveTo>
                  <a:pt x="0" y="0"/>
                </a:moveTo>
                <a:lnTo>
                  <a:pt x="2374268" y="0"/>
                </a:lnTo>
                <a:lnTo>
                  <a:pt x="2374268" y="2838799"/>
                </a:lnTo>
                <a:lnTo>
                  <a:pt x="0" y="283879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-1056088">
            <a:off x="13921202" y="7285298"/>
            <a:ext cx="3735971" cy="1107206"/>
          </a:xfrm>
          <a:custGeom>
            <a:avLst/>
            <a:gdLst/>
            <a:ahLst/>
            <a:cxnLst/>
            <a:rect r="r" b="b" t="t" l="l"/>
            <a:pathLst>
              <a:path h="1107206" w="3735971">
                <a:moveTo>
                  <a:pt x="0" y="0"/>
                </a:moveTo>
                <a:lnTo>
                  <a:pt x="3735970" y="0"/>
                </a:lnTo>
                <a:lnTo>
                  <a:pt x="3735970" y="1107205"/>
                </a:lnTo>
                <a:lnTo>
                  <a:pt x="0" y="110720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4934760" y="681115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3274410" y="8786518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2158481" y="6419501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2204577" y="855048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1990763">
            <a:off x="16178558" y="8783478"/>
            <a:ext cx="498419" cy="262574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4" id="34"/>
          <p:cNvSpPr txBox="true"/>
          <p:nvPr/>
        </p:nvSpPr>
        <p:spPr>
          <a:xfrm rot="0">
            <a:off x="10749196" y="648015"/>
            <a:ext cx="480261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3933"/>
                </a:solidFill>
                <a:latin typeface="Comic Sans Bold"/>
              </a:rPr>
              <a:t>ПЛАН УРОКУ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582910" y="4739651"/>
            <a:ext cx="6047304" cy="778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1"/>
              </a:lnSpc>
              <a:spcBef>
                <a:spcPct val="0"/>
              </a:spcBef>
            </a:pPr>
            <a:r>
              <a:rPr lang="en-US" sz="4600" u="sng">
                <a:solidFill>
                  <a:srgbClr val="003933"/>
                </a:solidFill>
                <a:latin typeface="Comic Sans Bold"/>
              </a:rPr>
              <a:t>Очікувані результати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028700" y="6013440"/>
            <a:ext cx="7937289" cy="3136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38084" indent="-319042" lvl="1">
              <a:lnSpc>
                <a:spcPts val="4137"/>
              </a:lnSpc>
              <a:buFont typeface="Arial"/>
              <a:buChar char="•"/>
            </a:pPr>
            <a:r>
              <a:rPr lang="en-US" sz="2955">
                <a:solidFill>
                  <a:srgbClr val="000000"/>
                </a:solidFill>
                <a:latin typeface="Arimo Bold"/>
              </a:rPr>
              <a:t>пояснюють поняття «винахід», «винахідник»; </a:t>
            </a:r>
          </a:p>
          <a:p>
            <a:pPr marL="638084" indent="-319042" lvl="1">
              <a:lnSpc>
                <a:spcPts val="4137"/>
              </a:lnSpc>
              <a:buFont typeface="Arial"/>
              <a:buChar char="•"/>
            </a:pPr>
            <a:r>
              <a:rPr lang="en-US" sz="2955">
                <a:solidFill>
                  <a:srgbClr val="000000"/>
                </a:solidFill>
                <a:latin typeface="Arimo Bold"/>
              </a:rPr>
              <a:t>розповідають про винаходи людства</a:t>
            </a:r>
          </a:p>
          <a:p>
            <a:pPr marL="638084" indent="-319042" lvl="1">
              <a:lnSpc>
                <a:spcPts val="4137"/>
              </a:lnSpc>
              <a:buFont typeface="Arial"/>
              <a:buChar char="•"/>
            </a:pPr>
            <a:r>
              <a:rPr lang="en-US" sz="2955">
                <a:solidFill>
                  <a:srgbClr val="000000"/>
                </a:solidFill>
                <a:latin typeface="Arimo Bold"/>
              </a:rPr>
              <a:t> аналізують користь від винаходів;</a:t>
            </a:r>
          </a:p>
          <a:p>
            <a:pPr marL="638084" indent="-319042" lvl="1">
              <a:lnSpc>
                <a:spcPts val="4137"/>
              </a:lnSpc>
              <a:buFont typeface="Arial"/>
              <a:buChar char="•"/>
            </a:pPr>
            <a:r>
              <a:rPr lang="en-US" sz="2955">
                <a:solidFill>
                  <a:srgbClr val="000000"/>
                </a:solidFill>
                <a:latin typeface="Arimo Bold"/>
              </a:rPr>
              <a:t> наводять приклади винаходів, які людина запозичила у природи.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0153846" y="2014214"/>
            <a:ext cx="6554348" cy="2361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709" indent="-302354" lvl="1">
              <a:lnSpc>
                <a:spcPts val="4789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29LT Adir Semi-Bold"/>
              </a:rPr>
              <a:t> Що таке винахід</a:t>
            </a:r>
          </a:p>
          <a:p>
            <a:pPr marL="604709" indent="-302354" lvl="1">
              <a:lnSpc>
                <a:spcPts val="4789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29LT Adir Semi-Bold"/>
              </a:rPr>
              <a:t>Які бувають винаходи</a:t>
            </a:r>
          </a:p>
          <a:p>
            <a:pPr marL="604709" indent="-302354" lvl="1">
              <a:lnSpc>
                <a:spcPts val="4789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29LT Adir Semi-Bold"/>
              </a:rPr>
              <a:t> Що ми запозичили у природи</a:t>
            </a:r>
          </a:p>
          <a:p>
            <a:pPr marL="604709" indent="-302354" lvl="1">
              <a:lnSpc>
                <a:spcPts val="4789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29LT Adir Semi-Bold"/>
              </a:rPr>
              <a:t> Які винаходи зробили діти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3594573">
            <a:off x="14728533" y="1392322"/>
            <a:ext cx="2218029" cy="2584567"/>
          </a:xfrm>
          <a:custGeom>
            <a:avLst/>
            <a:gdLst/>
            <a:ahLst/>
            <a:cxnLst/>
            <a:rect r="r" b="b" t="t" l="l"/>
            <a:pathLst>
              <a:path h="2584567" w="2218029">
                <a:moveTo>
                  <a:pt x="0" y="0"/>
                </a:moveTo>
                <a:lnTo>
                  <a:pt x="2218028" y="0"/>
                </a:lnTo>
                <a:lnTo>
                  <a:pt x="2218028" y="2584567"/>
                </a:lnTo>
                <a:lnTo>
                  <a:pt x="0" y="25845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7717338" y="7093944"/>
            <a:ext cx="6446057" cy="2385041"/>
          </a:xfrm>
          <a:custGeom>
            <a:avLst/>
            <a:gdLst/>
            <a:ahLst/>
            <a:cxnLst/>
            <a:rect r="r" b="b" t="t" l="l"/>
            <a:pathLst>
              <a:path h="2385041" w="6446057">
                <a:moveTo>
                  <a:pt x="0" y="0"/>
                </a:moveTo>
                <a:lnTo>
                  <a:pt x="6446058" y="0"/>
                </a:lnTo>
                <a:lnTo>
                  <a:pt x="6446058" y="2385041"/>
                </a:lnTo>
                <a:lnTo>
                  <a:pt x="0" y="238504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276008" y="6050567"/>
            <a:ext cx="5585932" cy="2744089"/>
          </a:xfrm>
          <a:custGeom>
            <a:avLst/>
            <a:gdLst/>
            <a:ahLst/>
            <a:cxnLst/>
            <a:rect r="r" b="b" t="t" l="l"/>
            <a:pathLst>
              <a:path h="2744089" w="5585932">
                <a:moveTo>
                  <a:pt x="0" y="0"/>
                </a:moveTo>
                <a:lnTo>
                  <a:pt x="5585932" y="0"/>
                </a:lnTo>
                <a:lnTo>
                  <a:pt x="5585932" y="2744089"/>
                </a:lnTo>
                <a:lnTo>
                  <a:pt x="0" y="274408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2184085" y="2891282"/>
            <a:ext cx="4266335" cy="2053174"/>
          </a:xfrm>
          <a:custGeom>
            <a:avLst/>
            <a:gdLst/>
            <a:ahLst/>
            <a:cxnLst/>
            <a:rect r="r" b="b" t="t" l="l"/>
            <a:pathLst>
              <a:path h="2053174" w="4266335">
                <a:moveTo>
                  <a:pt x="0" y="0"/>
                </a:moveTo>
                <a:lnTo>
                  <a:pt x="4266336" y="0"/>
                </a:lnTo>
                <a:lnTo>
                  <a:pt x="4266336" y="2053174"/>
                </a:lnTo>
                <a:lnTo>
                  <a:pt x="0" y="205317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3788867" y="1065684"/>
            <a:ext cx="9599727" cy="1115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00"/>
              </a:lnSpc>
            </a:pPr>
            <a:r>
              <a:rPr lang="en-US" sz="8300" spc="273">
                <a:solidFill>
                  <a:srgbClr val="00AD9C"/>
                </a:solidFill>
                <a:latin typeface="Marykate"/>
              </a:rPr>
              <a:t>ЗБІР ІДЕЙ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7107646" y="3179570"/>
            <a:ext cx="7274885" cy="14649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>
                <a:solidFill>
                  <a:srgbClr val="000000"/>
                </a:solidFill>
                <a:latin typeface="Cave Age"/>
              </a:rPr>
              <a:t> Які винаходи людства змінили світ?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8204043" y="5378174"/>
            <a:ext cx="6489978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0000"/>
                </a:solidFill>
                <a:latin typeface="PT Serif Bold"/>
                <a:hlinkClick r:id="rId16" tooltip="https://news.obozrevatel.com/ukr/tech/science/top-10-vinahodiv-lyudstva-yaki-nazavzhdi-zminili-svit.htm"/>
              </a:rPr>
              <a:t>створюємо ТОП- 10</a:t>
            </a:r>
          </a:p>
        </p:txBody>
      </p:sp>
      <p:grpSp>
        <p:nvGrpSpPr>
          <p:cNvPr name="Group 37" id="37"/>
          <p:cNvGrpSpPr/>
          <p:nvPr/>
        </p:nvGrpSpPr>
        <p:grpSpPr>
          <a:xfrm rot="0">
            <a:off x="14984718" y="6463007"/>
            <a:ext cx="2385041" cy="2385041"/>
            <a:chOff x="0" y="0"/>
            <a:chExt cx="3180055" cy="3180055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3180055" cy="3180055"/>
            </a:xfrm>
            <a:custGeom>
              <a:avLst/>
              <a:gdLst/>
              <a:ahLst/>
              <a:cxnLst/>
              <a:rect r="r" b="b" t="t" l="l"/>
              <a:pathLst>
                <a:path h="3180055" w="3180055">
                  <a:moveTo>
                    <a:pt x="0" y="0"/>
                  </a:moveTo>
                  <a:lnTo>
                    <a:pt x="3180055" y="0"/>
                  </a:lnTo>
                  <a:lnTo>
                    <a:pt x="3180055" y="3180055"/>
                  </a:lnTo>
                  <a:lnTo>
                    <a:pt x="0" y="31800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1727521" y="1218454"/>
            <a:ext cx="738084" cy="1222730"/>
          </a:xfrm>
          <a:custGeom>
            <a:avLst/>
            <a:gdLst/>
            <a:ahLst/>
            <a:cxnLst/>
            <a:rect r="r" b="b" t="t" l="l"/>
            <a:pathLst>
              <a:path h="1222730" w="738084">
                <a:moveTo>
                  <a:pt x="0" y="0"/>
                </a:moveTo>
                <a:lnTo>
                  <a:pt x="738084" y="0"/>
                </a:lnTo>
                <a:lnTo>
                  <a:pt x="738084" y="1222730"/>
                </a:lnTo>
                <a:lnTo>
                  <a:pt x="0" y="12227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44862">
            <a:off x="1278020" y="3136304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788756">
            <a:off x="1717162" y="7070879"/>
            <a:ext cx="1191260" cy="2086602"/>
          </a:xfrm>
          <a:custGeom>
            <a:avLst/>
            <a:gdLst/>
            <a:ahLst/>
            <a:cxnLst/>
            <a:rect r="r" b="b" t="t" l="l"/>
            <a:pathLst>
              <a:path h="2086602" w="1191260">
                <a:moveTo>
                  <a:pt x="0" y="0"/>
                </a:moveTo>
                <a:lnTo>
                  <a:pt x="1191259" y="0"/>
                </a:lnTo>
                <a:lnTo>
                  <a:pt x="1191259" y="2086602"/>
                </a:lnTo>
                <a:lnTo>
                  <a:pt x="0" y="208660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858404">
            <a:off x="14787256" y="5819452"/>
            <a:ext cx="2657994" cy="3337664"/>
          </a:xfrm>
          <a:custGeom>
            <a:avLst/>
            <a:gdLst/>
            <a:ahLst/>
            <a:cxnLst/>
            <a:rect r="r" b="b" t="t" l="l"/>
            <a:pathLst>
              <a:path h="3337664" w="2657994">
                <a:moveTo>
                  <a:pt x="0" y="0"/>
                </a:moveTo>
                <a:lnTo>
                  <a:pt x="2657994" y="0"/>
                </a:lnTo>
                <a:lnTo>
                  <a:pt x="2657994" y="3337663"/>
                </a:lnTo>
                <a:lnTo>
                  <a:pt x="0" y="333766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5750986" y="915238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1"/>
                </a:lnTo>
                <a:lnTo>
                  <a:pt x="0" y="18291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450598">
            <a:off x="16339856" y="3127869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2705262" y="3858847"/>
            <a:ext cx="229651" cy="229651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-771795">
            <a:off x="717946" y="880355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263460" y="6430894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>
            <a:grpSpLocks noChangeAspect="true"/>
          </p:cNvGrpSpPr>
          <p:nvPr/>
        </p:nvGrpSpPr>
        <p:grpSpPr>
          <a:xfrm rot="-874149">
            <a:off x="2072612" y="897413"/>
            <a:ext cx="498419" cy="262574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907737" y="1484498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6" y="0"/>
                </a:lnTo>
                <a:lnTo>
                  <a:pt x="511826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17275074" y="5970988"/>
            <a:ext cx="229651" cy="229651"/>
            <a:chOff x="0" y="0"/>
            <a:chExt cx="6350000" cy="635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15391207" y="5143500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-771795">
            <a:off x="16785211" y="2124994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1"/>
                </a:lnTo>
                <a:lnTo>
                  <a:pt x="0" y="4116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6247457" y="74667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5" id="35"/>
          <p:cNvGrpSpPr>
            <a:grpSpLocks noChangeAspect="true"/>
          </p:cNvGrpSpPr>
          <p:nvPr/>
        </p:nvGrpSpPr>
        <p:grpSpPr>
          <a:xfrm rot="-874149">
            <a:off x="17140690" y="9008664"/>
            <a:ext cx="498419" cy="262574"/>
            <a:chOff x="0" y="0"/>
            <a:chExt cx="1610360" cy="84836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7" id="37"/>
          <p:cNvSpPr/>
          <p:nvPr/>
        </p:nvSpPr>
        <p:spPr>
          <a:xfrm flipH="false" flipV="false" rot="0">
            <a:off x="14879380" y="3514890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7" y="0"/>
                </a:lnTo>
                <a:lnTo>
                  <a:pt x="511827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9728798" y="5167682"/>
            <a:ext cx="3486431" cy="4641203"/>
          </a:xfrm>
          <a:custGeom>
            <a:avLst/>
            <a:gdLst/>
            <a:ahLst/>
            <a:cxnLst/>
            <a:rect r="r" b="b" t="t" l="l"/>
            <a:pathLst>
              <a:path h="4641203" w="3486431">
                <a:moveTo>
                  <a:pt x="0" y="0"/>
                </a:moveTo>
                <a:lnTo>
                  <a:pt x="3486431" y="0"/>
                </a:lnTo>
                <a:lnTo>
                  <a:pt x="3486431" y="4641203"/>
                </a:lnTo>
                <a:lnTo>
                  <a:pt x="0" y="4641203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0" r="0" b="-6124"/>
            </a:stretch>
          </a:blipFill>
        </p:spPr>
      </p:sp>
      <p:sp>
        <p:nvSpPr>
          <p:cNvPr name="TextBox 39" id="39"/>
          <p:cNvSpPr txBox="true"/>
          <p:nvPr/>
        </p:nvSpPr>
        <p:spPr>
          <a:xfrm rot="0">
            <a:off x="3501284" y="1184362"/>
            <a:ext cx="11344827" cy="11080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8000" spc="440">
                <a:solidFill>
                  <a:srgbClr val="00AD9C"/>
                </a:solidFill>
                <a:latin typeface="Another Shabby Bold"/>
              </a:rPr>
              <a:t> ЩО ТАКЕ ВИНАХІД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2465605" y="2375076"/>
            <a:ext cx="12925601" cy="2481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1"/>
              </a:lnSpc>
              <a:spcBef>
                <a:spcPct val="0"/>
              </a:spcBef>
            </a:pPr>
            <a:r>
              <a:rPr lang="en-US" sz="2800">
                <a:solidFill>
                  <a:srgbClr val="000000"/>
                </a:solidFill>
                <a:latin typeface="Arimo Bold"/>
              </a:rPr>
              <a:t>Винахід - це, передусім, щось нове. Якщо винахідник створює певний пристрій, він повинен бути впевнений, що ніхто такого не пропонував раніше. Винахід має бути корисним і таким, щоб його можна було виготовити (реалізувати ідею винаходу). Лише в такому разі новий пристрій є винаходом, а сама людина - винахідником.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3839516" y="5485645"/>
            <a:ext cx="5184432" cy="3887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37"/>
              </a:lnSpc>
              <a:spcBef>
                <a:spcPct val="0"/>
              </a:spcBef>
            </a:pPr>
            <a:r>
              <a:rPr lang="en-US" sz="2455">
                <a:solidFill>
                  <a:srgbClr val="000000"/>
                </a:solidFill>
                <a:latin typeface="29LT Adir Semi-Bold"/>
              </a:rPr>
              <a:t>Право на винахід набуває сили лише тоді, коли відповідна державна установа видасть творцю документ - патент, або авторське свідоцтво на винахід. Щоб отримати патент, винахід треба описати, оприлюднити і подати заявку на патент.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542064">
            <a:off x="756896" y="536471"/>
            <a:ext cx="2436139" cy="2838721"/>
          </a:xfrm>
          <a:custGeom>
            <a:avLst/>
            <a:gdLst/>
            <a:ahLst/>
            <a:cxnLst/>
            <a:rect r="r" b="b" t="t" l="l"/>
            <a:pathLst>
              <a:path h="2838721" w="2436139">
                <a:moveTo>
                  <a:pt x="0" y="0"/>
                </a:moveTo>
                <a:lnTo>
                  <a:pt x="2436139" y="0"/>
                </a:lnTo>
                <a:lnTo>
                  <a:pt x="2436139" y="2838721"/>
                </a:lnTo>
                <a:lnTo>
                  <a:pt x="0" y="28387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true" rot="-10325232">
            <a:off x="941980" y="6663713"/>
            <a:ext cx="2267922" cy="2267922"/>
          </a:xfrm>
          <a:custGeom>
            <a:avLst/>
            <a:gdLst/>
            <a:ahLst/>
            <a:cxnLst/>
            <a:rect r="r" b="b" t="t" l="l"/>
            <a:pathLst>
              <a:path h="2267922" w="2267922">
                <a:moveTo>
                  <a:pt x="0" y="2267922"/>
                </a:moveTo>
                <a:lnTo>
                  <a:pt x="2267922" y="2267922"/>
                </a:lnTo>
                <a:lnTo>
                  <a:pt x="2267922" y="0"/>
                </a:lnTo>
                <a:lnTo>
                  <a:pt x="0" y="0"/>
                </a:lnTo>
                <a:lnTo>
                  <a:pt x="0" y="226792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5119006" y="7150056"/>
            <a:ext cx="2717478" cy="2653247"/>
          </a:xfrm>
          <a:custGeom>
            <a:avLst/>
            <a:gdLst/>
            <a:ahLst/>
            <a:cxnLst/>
            <a:rect r="r" b="b" t="t" l="l"/>
            <a:pathLst>
              <a:path h="2653247" w="2717478">
                <a:moveTo>
                  <a:pt x="0" y="0"/>
                </a:moveTo>
                <a:lnTo>
                  <a:pt x="2717478" y="0"/>
                </a:lnTo>
                <a:lnTo>
                  <a:pt x="2717478" y="2653246"/>
                </a:lnTo>
                <a:lnTo>
                  <a:pt x="0" y="265324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34777">
            <a:off x="15770377" y="503404"/>
            <a:ext cx="1637282" cy="2904855"/>
          </a:xfrm>
          <a:custGeom>
            <a:avLst/>
            <a:gdLst/>
            <a:ahLst/>
            <a:cxnLst/>
            <a:rect r="r" b="b" t="t" l="l"/>
            <a:pathLst>
              <a:path h="2904855" w="1637282">
                <a:moveTo>
                  <a:pt x="0" y="0"/>
                </a:moveTo>
                <a:lnTo>
                  <a:pt x="1637282" y="0"/>
                </a:lnTo>
                <a:lnTo>
                  <a:pt x="1637282" y="2904855"/>
                </a:lnTo>
                <a:lnTo>
                  <a:pt x="0" y="290485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860140" y="4039872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717946" y="73101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1977585">
            <a:off x="3269116" y="9426276"/>
            <a:ext cx="498419" cy="262574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2030890" y="9258300"/>
            <a:ext cx="229651" cy="229651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857760" y="616768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9" id="29"/>
          <p:cNvGrpSpPr>
            <a:grpSpLocks noChangeAspect="true"/>
          </p:cNvGrpSpPr>
          <p:nvPr/>
        </p:nvGrpSpPr>
        <p:grpSpPr>
          <a:xfrm rot="-874149">
            <a:off x="1053712" y="5439604"/>
            <a:ext cx="498419" cy="262574"/>
            <a:chOff x="0" y="0"/>
            <a:chExt cx="1610360" cy="84836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3850273" y="79280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-2074858">
            <a:off x="15366099" y="2674126"/>
            <a:ext cx="229651" cy="229651"/>
            <a:chOff x="0" y="0"/>
            <a:chExt cx="6350000" cy="63500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4" id="34"/>
          <p:cNvSpPr/>
          <p:nvPr/>
        </p:nvSpPr>
        <p:spPr>
          <a:xfrm flipH="false" flipV="false" rot="-2074858">
            <a:off x="14586618" y="83955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-2846654">
            <a:off x="17042444" y="589882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-2074858">
            <a:off x="17279532" y="412989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>
            <a:grpSpLocks noChangeAspect="true"/>
          </p:cNvGrpSpPr>
          <p:nvPr/>
        </p:nvGrpSpPr>
        <p:grpSpPr>
          <a:xfrm rot="-2949008">
            <a:off x="15866380" y="4469518"/>
            <a:ext cx="498419" cy="262574"/>
            <a:chOff x="0" y="0"/>
            <a:chExt cx="1610360" cy="84836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9" id="39"/>
          <p:cNvGrpSpPr>
            <a:grpSpLocks noChangeAspect="true"/>
          </p:cNvGrpSpPr>
          <p:nvPr/>
        </p:nvGrpSpPr>
        <p:grpSpPr>
          <a:xfrm rot="-2949008">
            <a:off x="14359241" y="9446041"/>
            <a:ext cx="498419" cy="262574"/>
            <a:chOff x="0" y="0"/>
            <a:chExt cx="1610360" cy="84836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15738452" y="6288751"/>
            <a:ext cx="229651" cy="229651"/>
            <a:chOff x="0" y="0"/>
            <a:chExt cx="6350000" cy="63500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TextBox 43" id="43"/>
          <p:cNvSpPr txBox="true"/>
          <p:nvPr/>
        </p:nvSpPr>
        <p:spPr>
          <a:xfrm rot="0">
            <a:off x="3518326" y="2369655"/>
            <a:ext cx="10864216" cy="55276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1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Comic Sans Bold"/>
              </a:rPr>
              <a:t> Щороку з’являються винаходи (наведи приклади)</a:t>
            </a:r>
          </a:p>
          <a:p>
            <a:pPr algn="ctr">
              <a:lnSpc>
                <a:spcPts val="4761"/>
              </a:lnSpc>
              <a:spcBef>
                <a:spcPct val="0"/>
              </a:spcBef>
            </a:pP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 для нашої безпеки і здоров’я, </a:t>
            </a: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для навчання</a:t>
            </a: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новий транспорт, </a:t>
            </a: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зв’язок, </a:t>
            </a: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їжа,</a:t>
            </a: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 матеріали для одягу </a:t>
            </a: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 будівництва, </a:t>
            </a:r>
          </a:p>
          <a:p>
            <a:pPr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нові розваги</a:t>
            </a:r>
          </a:p>
        </p:txBody>
      </p:sp>
      <p:sp>
        <p:nvSpPr>
          <p:cNvPr name="Freeform 44" id="44"/>
          <p:cNvSpPr/>
          <p:nvPr/>
        </p:nvSpPr>
        <p:spPr>
          <a:xfrm flipH="false" flipV="false" rot="0">
            <a:off x="8411283" y="4387542"/>
            <a:ext cx="6746144" cy="3541726"/>
          </a:xfrm>
          <a:custGeom>
            <a:avLst/>
            <a:gdLst/>
            <a:ahLst/>
            <a:cxnLst/>
            <a:rect r="r" b="b" t="t" l="l"/>
            <a:pathLst>
              <a:path h="3541726" w="6746144">
                <a:moveTo>
                  <a:pt x="0" y="0"/>
                </a:moveTo>
                <a:lnTo>
                  <a:pt x="6746144" y="0"/>
                </a:lnTo>
                <a:lnTo>
                  <a:pt x="6746144" y="3541725"/>
                </a:lnTo>
                <a:lnTo>
                  <a:pt x="0" y="3541725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45" id="45"/>
          <p:cNvSpPr txBox="true"/>
          <p:nvPr/>
        </p:nvSpPr>
        <p:spPr>
          <a:xfrm rot="0">
            <a:off x="3446733" y="1245541"/>
            <a:ext cx="11874481" cy="960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78"/>
              </a:lnSpc>
            </a:pPr>
            <a:r>
              <a:rPr lang="en-US" sz="6200" spc="204">
                <a:solidFill>
                  <a:srgbClr val="00AD9C"/>
                </a:solidFill>
                <a:latin typeface="Another Shabby Bold"/>
              </a:rPr>
              <a:t> ЯКІ БУВАЮТЬ ВИНАХОДИ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3400803" y="8309615"/>
            <a:ext cx="11469959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Comic Sans Bold"/>
              </a:rPr>
              <a:t>Які проблеми у майбутньому будут виришувати винахідники та науковці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46637">
            <a:off x="842164" y="3867500"/>
            <a:ext cx="2096672" cy="2995246"/>
          </a:xfrm>
          <a:custGeom>
            <a:avLst/>
            <a:gdLst/>
            <a:ahLst/>
            <a:cxnLst/>
            <a:rect r="r" b="b" t="t" l="l"/>
            <a:pathLst>
              <a:path h="2995246" w="2096672">
                <a:moveTo>
                  <a:pt x="0" y="0"/>
                </a:moveTo>
                <a:lnTo>
                  <a:pt x="2096673" y="0"/>
                </a:lnTo>
                <a:lnTo>
                  <a:pt x="2096673" y="2995246"/>
                </a:lnTo>
                <a:lnTo>
                  <a:pt x="0" y="29952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910566" y="1448276"/>
            <a:ext cx="1548530" cy="1511929"/>
          </a:xfrm>
          <a:custGeom>
            <a:avLst/>
            <a:gdLst/>
            <a:ahLst/>
            <a:cxnLst/>
            <a:rect r="r" b="b" t="t" l="l"/>
            <a:pathLst>
              <a:path h="1511929" w="1548530">
                <a:moveTo>
                  <a:pt x="0" y="0"/>
                </a:moveTo>
                <a:lnTo>
                  <a:pt x="1548531" y="0"/>
                </a:lnTo>
                <a:lnTo>
                  <a:pt x="1548531" y="1511929"/>
                </a:lnTo>
                <a:lnTo>
                  <a:pt x="0" y="15119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14869285" y="6109787"/>
            <a:ext cx="2734834" cy="2734834"/>
            <a:chOff x="0" y="0"/>
            <a:chExt cx="3646445" cy="3646445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3646445" cy="3646445"/>
            </a:xfrm>
            <a:custGeom>
              <a:avLst/>
              <a:gdLst/>
              <a:ahLst/>
              <a:cxnLst/>
              <a:rect r="r" b="b" t="t" l="l"/>
              <a:pathLst>
                <a:path h="3646445" w="3646445">
                  <a:moveTo>
                    <a:pt x="0" y="0"/>
                  </a:moveTo>
                  <a:lnTo>
                    <a:pt x="3646445" y="0"/>
                  </a:lnTo>
                  <a:lnTo>
                    <a:pt x="3646445" y="3646445"/>
                  </a:lnTo>
                  <a:lnTo>
                    <a:pt x="0" y="36464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aphicFrame>
        <p:nvGraphicFramePr>
          <p:cNvPr name="Table 24" id="24"/>
          <p:cNvGraphicFramePr>
            <a:graphicFrameLocks noGrp="true"/>
          </p:cNvGraphicFramePr>
          <p:nvPr/>
        </p:nvGraphicFramePr>
        <p:xfrm>
          <a:off x="3646498" y="5957967"/>
          <a:ext cx="10727480" cy="3171825"/>
        </p:xfrm>
        <a:graphic>
          <a:graphicData uri="http://schemas.openxmlformats.org/drawingml/2006/table">
            <a:tbl>
              <a:tblPr/>
              <a:tblGrid>
                <a:gridCol w="3626754"/>
                <a:gridCol w="7100725"/>
              </a:tblGrid>
              <a:tr h="1158312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29LT Adir Bold"/>
                        </a:rPr>
                        <a:t>ТВАРИНА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AC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059"/>
                        </a:lnSpc>
                        <a:defRPr/>
                      </a:pPr>
                      <a:r>
                        <a:rPr lang="en-US" sz="2899">
                          <a:solidFill>
                            <a:srgbClr val="000000"/>
                          </a:solidFill>
                          <a:latin typeface="Bobby Jones"/>
                        </a:rPr>
                        <a:t>ВИНАХІД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ACFF"/>
                    </a:solidFill>
                  </a:tcPr>
                </a:tc>
              </a:tr>
              <a:tr h="100675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8FF"/>
                    </a:solidFill>
                  </a:tcPr>
                </a:tc>
              </a:tr>
              <a:tr h="100675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8FF"/>
                    </a:solidFill>
                  </a:tcPr>
                </a:tc>
              </a:tr>
            </a:tbl>
          </a:graphicData>
        </a:graphic>
      </p:graphicFrame>
      <p:sp>
        <p:nvSpPr>
          <p:cNvPr name="TextBox 25" id="25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ЩО МИ ЗАПОЗИЧИЛИ У ПРИРОДИ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239566" y="3819350"/>
            <a:ext cx="58682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 Bold"/>
              </a:rPr>
              <a:t>працюємо з інформацією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2728395" y="2147090"/>
            <a:ext cx="14875724" cy="1253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1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Arimo Bold"/>
              </a:rPr>
              <a:t>Біоніка - прикладна наука про застосування в технічних пристроях і системах принципів організації, властивостей, функцій і структур живої природи, тобто форми живого в природі і їх промислові аналоги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4167784" y="4809007"/>
            <a:ext cx="10011827" cy="6394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1"/>
              </a:lnSpc>
              <a:spcBef>
                <a:spcPct val="0"/>
              </a:spcBef>
            </a:pPr>
            <a:r>
              <a:rPr lang="en-US" sz="3700" u="sng">
                <a:solidFill>
                  <a:srgbClr val="000000"/>
                </a:solidFill>
                <a:latin typeface="StoryBook Bold"/>
                <a:hlinkClick r:id="rId13" tooltip="https://social.org.ua/16620-16-vinakhodiv-ideyi-yakikh-lyudi-zapozichili-u-tvarin.html"/>
              </a:rPr>
              <a:t>16 винаходів, ідеї яких люди запозичили у тварин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46637">
            <a:off x="842164" y="3867500"/>
            <a:ext cx="2096672" cy="2995246"/>
          </a:xfrm>
          <a:custGeom>
            <a:avLst/>
            <a:gdLst/>
            <a:ahLst/>
            <a:cxnLst/>
            <a:rect r="r" b="b" t="t" l="l"/>
            <a:pathLst>
              <a:path h="2995246" w="2096672">
                <a:moveTo>
                  <a:pt x="0" y="0"/>
                </a:moveTo>
                <a:lnTo>
                  <a:pt x="2096673" y="0"/>
                </a:lnTo>
                <a:lnTo>
                  <a:pt x="2096673" y="2995246"/>
                </a:lnTo>
                <a:lnTo>
                  <a:pt x="0" y="29952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910566" y="1448276"/>
            <a:ext cx="1548530" cy="1511929"/>
          </a:xfrm>
          <a:custGeom>
            <a:avLst/>
            <a:gdLst/>
            <a:ahLst/>
            <a:cxnLst/>
            <a:rect r="r" b="b" t="t" l="l"/>
            <a:pathLst>
              <a:path h="1511929" w="1548530">
                <a:moveTo>
                  <a:pt x="0" y="0"/>
                </a:moveTo>
                <a:lnTo>
                  <a:pt x="1548531" y="0"/>
                </a:lnTo>
                <a:lnTo>
                  <a:pt x="1548531" y="1511929"/>
                </a:lnTo>
                <a:lnTo>
                  <a:pt x="0" y="15119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Table 22" id="22"/>
          <p:cNvGraphicFramePr>
            <a:graphicFrameLocks noGrp="true"/>
          </p:cNvGraphicFramePr>
          <p:nvPr/>
        </p:nvGraphicFramePr>
        <p:xfrm>
          <a:off x="3578079" y="5441821"/>
          <a:ext cx="10727480" cy="3171825"/>
        </p:xfrm>
        <a:graphic>
          <a:graphicData uri="http://schemas.openxmlformats.org/drawingml/2006/table">
            <a:tbl>
              <a:tblPr/>
              <a:tblGrid>
                <a:gridCol w="3626754"/>
                <a:gridCol w="7100725"/>
              </a:tblGrid>
              <a:tr h="1158312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29LT Adir Bold"/>
                        </a:rPr>
                        <a:t>ДИТИНА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AC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059"/>
                        </a:lnSpc>
                        <a:defRPr/>
                      </a:pPr>
                      <a:r>
                        <a:rPr lang="en-US" sz="2899">
                          <a:solidFill>
                            <a:srgbClr val="000000"/>
                          </a:solidFill>
                          <a:latin typeface="Bobby Jones"/>
                        </a:rPr>
                        <a:t>ВИНАХІД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ACFF"/>
                    </a:solidFill>
                  </a:tcPr>
                </a:tc>
              </a:tr>
              <a:tr h="100675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8FF"/>
                    </a:solidFill>
                  </a:tcPr>
                </a:tc>
              </a:tr>
              <a:tr h="100675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6FF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10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99A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8FF"/>
                    </a:solidFill>
                  </a:tcPr>
                </a:tc>
              </a:tr>
            </a:tbl>
          </a:graphicData>
        </a:graphic>
      </p:graphicFrame>
      <p:grpSp>
        <p:nvGrpSpPr>
          <p:cNvPr name="Group 23" id="23"/>
          <p:cNvGrpSpPr/>
          <p:nvPr/>
        </p:nvGrpSpPr>
        <p:grpSpPr>
          <a:xfrm rot="0">
            <a:off x="14783552" y="6358716"/>
            <a:ext cx="2703179" cy="2703179"/>
            <a:chOff x="0" y="0"/>
            <a:chExt cx="3604238" cy="3604238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604238" cy="3604238"/>
            </a:xfrm>
            <a:custGeom>
              <a:avLst/>
              <a:gdLst/>
              <a:ahLst/>
              <a:cxnLst/>
              <a:rect r="r" b="b" t="t" l="l"/>
              <a:pathLst>
                <a:path h="3604238" w="3604238">
                  <a:moveTo>
                    <a:pt x="0" y="0"/>
                  </a:moveTo>
                  <a:lnTo>
                    <a:pt x="3604238" y="0"/>
                  </a:lnTo>
                  <a:lnTo>
                    <a:pt x="3604238" y="3604238"/>
                  </a:lnTo>
                  <a:lnTo>
                    <a:pt x="0" y="3604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25" id="25"/>
          <p:cNvSpPr/>
          <p:nvPr/>
        </p:nvSpPr>
        <p:spPr>
          <a:xfrm flipH="false" flipV="false" rot="0">
            <a:off x="13574453" y="2101731"/>
            <a:ext cx="3912278" cy="2848501"/>
          </a:xfrm>
          <a:custGeom>
            <a:avLst/>
            <a:gdLst/>
            <a:ahLst/>
            <a:cxnLst/>
            <a:rect r="r" b="b" t="t" l="l"/>
            <a:pathLst>
              <a:path h="2848501" w="3912278">
                <a:moveTo>
                  <a:pt x="0" y="0"/>
                </a:moveTo>
                <a:lnTo>
                  <a:pt x="3912278" y="0"/>
                </a:lnTo>
                <a:lnTo>
                  <a:pt x="3912278" y="2848501"/>
                </a:lnTo>
                <a:lnTo>
                  <a:pt x="0" y="284850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ЯКІ ВИНАХОДИ ЗРОБИЛИ ДІТИ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5662489" y="2137565"/>
            <a:ext cx="586826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 Bold"/>
              </a:rPr>
              <a:t>працюємо з інформацією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3578079" y="3945547"/>
            <a:ext cx="9567666" cy="5378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  <a:spcBef>
                <a:spcPct val="0"/>
              </a:spcBef>
            </a:pPr>
            <a:r>
              <a:rPr lang="en-US" sz="3200" u="sng">
                <a:solidFill>
                  <a:srgbClr val="000000"/>
                </a:solidFill>
                <a:latin typeface="Comic Sans Bold"/>
                <a:hlinkClick r:id="rId14" tooltip="http://iii.ua/uk/news/13-vinahodiv-yaki-zrobili-diti"/>
              </a:rPr>
              <a:t>13 ВИНАХОДІВ, ЯКІ ЗРОБИЛИ ДІТИ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890500" y="1095177"/>
            <a:ext cx="15108706" cy="988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6300" spc="107">
                <a:solidFill>
                  <a:srgbClr val="00AD9C"/>
                </a:solidFill>
                <a:latin typeface="Another Shabby Bold"/>
              </a:rPr>
              <a:t>КОРОТКО ПРО ГОЛОВНЕ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746637">
            <a:off x="1411650" y="4452385"/>
            <a:ext cx="2403101" cy="3433002"/>
          </a:xfrm>
          <a:custGeom>
            <a:avLst/>
            <a:gdLst/>
            <a:ahLst/>
            <a:cxnLst/>
            <a:rect r="r" b="b" t="t" l="l"/>
            <a:pathLst>
              <a:path h="3433002" w="2403101">
                <a:moveTo>
                  <a:pt x="0" y="0"/>
                </a:moveTo>
                <a:lnTo>
                  <a:pt x="2403101" y="0"/>
                </a:lnTo>
                <a:lnTo>
                  <a:pt x="2403101" y="3433002"/>
                </a:lnTo>
                <a:lnTo>
                  <a:pt x="0" y="343300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9137809">
            <a:off x="4429355" y="7166250"/>
            <a:ext cx="1625250" cy="1575015"/>
          </a:xfrm>
          <a:custGeom>
            <a:avLst/>
            <a:gdLst/>
            <a:ahLst/>
            <a:cxnLst/>
            <a:rect r="r" b="b" t="t" l="l"/>
            <a:pathLst>
              <a:path h="1575015" w="1625250">
                <a:moveTo>
                  <a:pt x="0" y="0"/>
                </a:moveTo>
                <a:lnTo>
                  <a:pt x="1625250" y="0"/>
                </a:lnTo>
                <a:lnTo>
                  <a:pt x="1625250" y="1575015"/>
                </a:lnTo>
                <a:lnTo>
                  <a:pt x="0" y="15750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33267" y="2085160"/>
            <a:ext cx="1959868" cy="1913544"/>
          </a:xfrm>
          <a:custGeom>
            <a:avLst/>
            <a:gdLst/>
            <a:ahLst/>
            <a:cxnLst/>
            <a:rect r="r" b="b" t="t" l="l"/>
            <a:pathLst>
              <a:path h="1913544" w="1959868">
                <a:moveTo>
                  <a:pt x="0" y="0"/>
                </a:moveTo>
                <a:lnTo>
                  <a:pt x="1959868" y="0"/>
                </a:lnTo>
                <a:lnTo>
                  <a:pt x="1959868" y="1913544"/>
                </a:lnTo>
                <a:lnTo>
                  <a:pt x="0" y="191354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651884" y="8910755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6067464" y="2721433"/>
            <a:ext cx="10931743" cy="71583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29LT Adir Semi-Bold"/>
              </a:rPr>
              <a:t> Винахід - це новий, корисний у господарській діяльності пристрій (речовина, технологія), який можна використати на практиці.</a:t>
            </a:r>
          </a:p>
          <a:p>
            <a:pPr algn="ctr">
              <a:lnSpc>
                <a:spcPts val="4061"/>
              </a:lnSpc>
            </a:pPr>
          </a:p>
          <a:p>
            <a:pPr algn="ctr"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29LT Adir Semi-Bold"/>
              </a:rPr>
              <a:t>Патент - це виключне право на винахід. Щоб отримати патент, винахід треба описати, оприлюднити і подати заявку на патент.</a:t>
            </a:r>
          </a:p>
          <a:p>
            <a:pPr algn="ctr">
              <a:lnSpc>
                <a:spcPts val="4061"/>
              </a:lnSpc>
            </a:pPr>
          </a:p>
          <a:p>
            <a:pPr algn="ctr"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29LT Adir Semi-Bold"/>
              </a:rPr>
              <a:t>Щоб зробити відкриття, уважно вивчай природу. Природа є джерелом натхнення та ідей для винаходів у різноманітних галузях. Наслідуючи природу, ми можемо зробити кращою нашу планету і наше життя.</a:t>
            </a:r>
          </a:p>
          <a:p>
            <a:pPr algn="ctr">
              <a:lnSpc>
                <a:spcPts val="3781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3" id="33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5" id="35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9" id="39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0" id="40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2" id="42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6" id="46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8" id="48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3" id="53"/>
          <p:cNvGrpSpPr/>
          <p:nvPr/>
        </p:nvGrpSpPr>
        <p:grpSpPr>
          <a:xfrm rot="0">
            <a:off x="17823320" y="5426640"/>
            <a:ext cx="208069" cy="208069"/>
            <a:chOff x="0" y="0"/>
            <a:chExt cx="6350000" cy="63500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5" id="55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6" id="56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7" id="57"/>
          <p:cNvSpPr/>
          <p:nvPr/>
        </p:nvSpPr>
        <p:spPr>
          <a:xfrm flipH="false" flipV="false" rot="0">
            <a:off x="5565863" y="407424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9" id="59"/>
          <p:cNvGrpSpPr/>
          <p:nvPr/>
        </p:nvGrpSpPr>
        <p:grpSpPr>
          <a:xfrm rot="0">
            <a:off x="12145068" y="653113"/>
            <a:ext cx="252393" cy="252393"/>
            <a:chOff x="0" y="0"/>
            <a:chExt cx="6350000" cy="63500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61" id="61"/>
          <p:cNvSpPr/>
          <p:nvPr/>
        </p:nvSpPr>
        <p:spPr>
          <a:xfrm flipH="false" flipV="false" rot="0">
            <a:off x="2449032" y="3157753"/>
            <a:ext cx="3665023" cy="3600885"/>
          </a:xfrm>
          <a:custGeom>
            <a:avLst/>
            <a:gdLst/>
            <a:ahLst/>
            <a:cxnLst/>
            <a:rect r="r" b="b" t="t" l="l"/>
            <a:pathLst>
              <a:path h="3600885" w="3665023">
                <a:moveTo>
                  <a:pt x="0" y="0"/>
                </a:moveTo>
                <a:lnTo>
                  <a:pt x="3665023" y="0"/>
                </a:lnTo>
                <a:lnTo>
                  <a:pt x="3665023" y="3600885"/>
                </a:lnTo>
                <a:lnTo>
                  <a:pt x="0" y="3600885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2" id="62"/>
          <p:cNvSpPr/>
          <p:nvPr/>
        </p:nvSpPr>
        <p:spPr>
          <a:xfrm flipH="false" flipV="false" rot="0">
            <a:off x="7375311" y="2760076"/>
            <a:ext cx="3685922" cy="3423300"/>
          </a:xfrm>
          <a:custGeom>
            <a:avLst/>
            <a:gdLst/>
            <a:ahLst/>
            <a:cxnLst/>
            <a:rect r="r" b="b" t="t" l="l"/>
            <a:pathLst>
              <a:path h="3423300" w="3685922">
                <a:moveTo>
                  <a:pt x="0" y="0"/>
                </a:moveTo>
                <a:lnTo>
                  <a:pt x="3685922" y="0"/>
                </a:lnTo>
                <a:lnTo>
                  <a:pt x="3685922" y="3423301"/>
                </a:lnTo>
                <a:lnTo>
                  <a:pt x="0" y="3423301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3" id="63"/>
          <p:cNvSpPr/>
          <p:nvPr/>
        </p:nvSpPr>
        <p:spPr>
          <a:xfrm flipH="false" flipV="false" rot="0">
            <a:off x="7485457" y="6344082"/>
            <a:ext cx="3064940" cy="3324886"/>
          </a:xfrm>
          <a:custGeom>
            <a:avLst/>
            <a:gdLst/>
            <a:ahLst/>
            <a:cxnLst/>
            <a:rect r="r" b="b" t="t" l="l"/>
            <a:pathLst>
              <a:path h="3324886" w="3064940">
                <a:moveTo>
                  <a:pt x="0" y="0"/>
                </a:moveTo>
                <a:lnTo>
                  <a:pt x="3064941" y="0"/>
                </a:lnTo>
                <a:lnTo>
                  <a:pt x="3064941" y="3324886"/>
                </a:lnTo>
                <a:lnTo>
                  <a:pt x="0" y="3324886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4" id="64"/>
          <p:cNvSpPr/>
          <p:nvPr/>
        </p:nvSpPr>
        <p:spPr>
          <a:xfrm flipH="false" flipV="false" rot="0">
            <a:off x="12058237" y="3676004"/>
            <a:ext cx="3400610" cy="3501272"/>
          </a:xfrm>
          <a:custGeom>
            <a:avLst/>
            <a:gdLst/>
            <a:ahLst/>
            <a:cxnLst/>
            <a:rect r="r" b="b" t="t" l="l"/>
            <a:pathLst>
              <a:path h="3501272" w="3400610">
                <a:moveTo>
                  <a:pt x="0" y="0"/>
                </a:moveTo>
                <a:lnTo>
                  <a:pt x="3400611" y="0"/>
                </a:lnTo>
                <a:lnTo>
                  <a:pt x="3400611" y="3501272"/>
                </a:lnTo>
                <a:lnTo>
                  <a:pt x="0" y="3501272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5" id="65"/>
          <p:cNvSpPr txBox="true"/>
          <p:nvPr/>
        </p:nvSpPr>
        <p:spPr>
          <a:xfrm rot="0">
            <a:off x="3421926" y="1769355"/>
            <a:ext cx="11592694" cy="9907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29"/>
              </a:lnSpc>
            </a:pPr>
            <a:r>
              <a:rPr lang="en-US" sz="7129" spc="213">
                <a:solidFill>
                  <a:srgbClr val="00AD9C"/>
                </a:solidFill>
                <a:latin typeface="Another Shabby Bold"/>
              </a:rPr>
              <a:t> «ЗАКІНЧИ РЕЧЕННЯ»</a:t>
            </a:r>
          </a:p>
        </p:txBody>
      </p:sp>
      <p:sp>
        <p:nvSpPr>
          <p:cNvPr name="TextBox 66" id="66"/>
          <p:cNvSpPr txBox="true"/>
          <p:nvPr/>
        </p:nvSpPr>
        <p:spPr>
          <a:xfrm rot="559036">
            <a:off x="2906401" y="4522830"/>
            <a:ext cx="2939518" cy="1296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1"/>
              </a:lnSpc>
              <a:spcBef>
                <a:spcPct val="0"/>
              </a:spcBef>
            </a:pPr>
            <a:r>
              <a:rPr lang="en-US" sz="3700">
                <a:solidFill>
                  <a:srgbClr val="000000"/>
                </a:solidFill>
                <a:latin typeface="Comic Sans Bold"/>
              </a:rPr>
              <a:t>сьогодні я дізнався…</a:t>
            </a:r>
          </a:p>
        </p:txBody>
      </p:sp>
      <p:sp>
        <p:nvSpPr>
          <p:cNvPr name="TextBox 67" id="67"/>
          <p:cNvSpPr txBox="true"/>
          <p:nvPr/>
        </p:nvSpPr>
        <p:spPr>
          <a:xfrm rot="489577">
            <a:off x="7795602" y="3874066"/>
            <a:ext cx="2707401" cy="138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1"/>
              </a:lnSpc>
              <a:spcBef>
                <a:spcPct val="0"/>
              </a:spcBef>
            </a:pPr>
            <a:r>
              <a:rPr lang="en-US" sz="4000">
                <a:solidFill>
                  <a:srgbClr val="000000"/>
                </a:solidFill>
                <a:latin typeface="Comic Sans Bold"/>
              </a:rPr>
              <a:t>мені було цікаво…</a:t>
            </a:r>
          </a:p>
        </p:txBody>
      </p:sp>
      <p:sp>
        <p:nvSpPr>
          <p:cNvPr name="TextBox 68" id="68"/>
          <p:cNvSpPr txBox="true"/>
          <p:nvPr/>
        </p:nvSpPr>
        <p:spPr>
          <a:xfrm rot="183830">
            <a:off x="12028655" y="4744741"/>
            <a:ext cx="3400610" cy="1348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1"/>
              </a:lnSpc>
              <a:spcBef>
                <a:spcPct val="0"/>
              </a:spcBef>
            </a:pPr>
            <a:r>
              <a:rPr lang="en-US" sz="3900">
                <a:solidFill>
                  <a:srgbClr val="000000"/>
                </a:solidFill>
                <a:latin typeface="Comic Sans Bold"/>
              </a:rPr>
              <a:t>я зрозумів, що…</a:t>
            </a:r>
          </a:p>
        </p:txBody>
      </p:sp>
      <p:sp>
        <p:nvSpPr>
          <p:cNvPr name="TextBox 69" id="69"/>
          <p:cNvSpPr txBox="true"/>
          <p:nvPr/>
        </p:nvSpPr>
        <p:spPr>
          <a:xfrm rot="343115">
            <a:off x="7877884" y="7638015"/>
            <a:ext cx="2538044" cy="12160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1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Comic Sans Bold"/>
              </a:rPr>
              <a:t>мене здивувало…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3712110" y="1798129"/>
            <a:ext cx="9599727" cy="886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00"/>
              </a:lnSpc>
            </a:pPr>
            <a:r>
              <a:rPr lang="en-US" sz="6400" spc="211">
                <a:solidFill>
                  <a:srgbClr val="00AD9C"/>
                </a:solidFill>
                <a:latin typeface="Another Shabby"/>
              </a:rPr>
              <a:t>САМООЦІНЮВАННЯ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3594573">
            <a:off x="14728533" y="1392322"/>
            <a:ext cx="2218029" cy="2584567"/>
          </a:xfrm>
          <a:custGeom>
            <a:avLst/>
            <a:gdLst/>
            <a:ahLst/>
            <a:cxnLst/>
            <a:rect r="r" b="b" t="t" l="l"/>
            <a:pathLst>
              <a:path h="2584567" w="2218029">
                <a:moveTo>
                  <a:pt x="0" y="0"/>
                </a:moveTo>
                <a:lnTo>
                  <a:pt x="2218028" y="0"/>
                </a:lnTo>
                <a:lnTo>
                  <a:pt x="2218028" y="2584567"/>
                </a:lnTo>
                <a:lnTo>
                  <a:pt x="0" y="25845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954746">
            <a:off x="15144550" y="5669874"/>
            <a:ext cx="2729989" cy="2729989"/>
          </a:xfrm>
          <a:custGeom>
            <a:avLst/>
            <a:gdLst/>
            <a:ahLst/>
            <a:cxnLst/>
            <a:rect r="r" b="b" t="t" l="l"/>
            <a:pathLst>
              <a:path h="2729989" w="2729989">
                <a:moveTo>
                  <a:pt x="0" y="0"/>
                </a:moveTo>
                <a:lnTo>
                  <a:pt x="2729989" y="0"/>
                </a:lnTo>
                <a:lnTo>
                  <a:pt x="2729989" y="2729989"/>
                </a:lnTo>
                <a:lnTo>
                  <a:pt x="0" y="27299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5295910" y="7936327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7527603">
            <a:off x="16590283" y="6554557"/>
            <a:ext cx="583271" cy="307275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6" id="36"/>
          <p:cNvSpPr/>
          <p:nvPr/>
        </p:nvSpPr>
        <p:spPr>
          <a:xfrm flipH="false" flipV="false" rot="0">
            <a:off x="10172124" y="3250526"/>
            <a:ext cx="4729512" cy="4729512"/>
          </a:xfrm>
          <a:custGeom>
            <a:avLst/>
            <a:gdLst/>
            <a:ahLst/>
            <a:cxnLst/>
            <a:rect r="r" b="b" t="t" l="l"/>
            <a:pathLst>
              <a:path h="4729512" w="4729512">
                <a:moveTo>
                  <a:pt x="0" y="0"/>
                </a:moveTo>
                <a:lnTo>
                  <a:pt x="4729512" y="0"/>
                </a:lnTo>
                <a:lnTo>
                  <a:pt x="4729512" y="4729512"/>
                </a:lnTo>
                <a:lnTo>
                  <a:pt x="0" y="472951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1460732" y="2995926"/>
            <a:ext cx="8501841" cy="49404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54792" indent="-377396" lvl="1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000000"/>
                </a:solidFill>
                <a:latin typeface="Cave Age"/>
              </a:rPr>
              <a:t>можу пояснити</a:t>
            </a:r>
            <a:r>
              <a:rPr lang="en-US" sz="3496">
                <a:solidFill>
                  <a:srgbClr val="000000"/>
                </a:solidFill>
                <a:latin typeface="Cave Age"/>
              </a:rPr>
              <a:t> поняття «винахід», «винахідник»; </a:t>
            </a:r>
          </a:p>
          <a:p>
            <a:pPr marL="754792" indent="-377396" lvl="1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000000"/>
                </a:solidFill>
                <a:latin typeface="Cave Age"/>
              </a:rPr>
              <a:t>можу розповісти про винаходи людства</a:t>
            </a:r>
          </a:p>
          <a:p>
            <a:pPr marL="754792" indent="-377396" lvl="1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000000"/>
                </a:solidFill>
                <a:latin typeface="Cave Age"/>
              </a:rPr>
              <a:t> розумію користь від винаходів;</a:t>
            </a:r>
          </a:p>
          <a:p>
            <a:pPr marL="754792" indent="-377396" lvl="1">
              <a:lnSpc>
                <a:spcPts val="4894"/>
              </a:lnSpc>
              <a:buFont typeface="Arial"/>
              <a:buChar char="•"/>
            </a:pPr>
            <a:r>
              <a:rPr lang="en-US" sz="3496">
                <a:solidFill>
                  <a:srgbClr val="000000"/>
                </a:solidFill>
                <a:latin typeface="Cave Age"/>
              </a:rPr>
              <a:t> можу навести приклади винаходів, які людина запозичила у природи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428795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692549" y="757774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1654327" y="4757458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9"/>
                </a:lnTo>
                <a:lnTo>
                  <a:pt x="0" y="27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028700" y="1307857"/>
            <a:ext cx="10334638" cy="9460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7"/>
              </a:lnSpc>
            </a:pPr>
            <a:r>
              <a:rPr lang="en-US" sz="6601" spc="217">
                <a:solidFill>
                  <a:srgbClr val="00AD9C"/>
                </a:solidFill>
                <a:latin typeface="Another Shabby"/>
              </a:rPr>
              <a:t>ДОМАШНЄ ЗАВДАННЯ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758454" y="2608977"/>
            <a:ext cx="8875130" cy="56290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34246" indent="-367123" lvl="1">
              <a:lnSpc>
                <a:spcPts val="6223"/>
              </a:lnSpc>
              <a:buFont typeface="Arial"/>
              <a:buChar char="•"/>
            </a:pPr>
            <a:r>
              <a:rPr lang="en-US" sz="3400" spc="27">
                <a:solidFill>
                  <a:srgbClr val="000000"/>
                </a:solidFill>
                <a:latin typeface="Arimo Bold"/>
              </a:rPr>
              <a:t>Опрацювати матеріал уроку</a:t>
            </a:r>
          </a:p>
          <a:p>
            <a:pPr marL="734246" indent="-367123" lvl="1">
              <a:lnSpc>
                <a:spcPts val="6223"/>
              </a:lnSpc>
              <a:buFont typeface="Arial"/>
              <a:buChar char="•"/>
            </a:pPr>
            <a:r>
              <a:rPr lang="en-US" sz="3400" spc="27">
                <a:solidFill>
                  <a:srgbClr val="000000"/>
                </a:solidFill>
                <a:latin typeface="Arimo Bold"/>
              </a:rPr>
              <a:t>Доопрацювати таблиці</a:t>
            </a:r>
          </a:p>
          <a:p>
            <a:pPr marL="734246" indent="-367123" lvl="1">
              <a:lnSpc>
                <a:spcPts val="6223"/>
              </a:lnSpc>
              <a:buFont typeface="Arial"/>
              <a:buChar char="•"/>
            </a:pPr>
            <a:r>
              <a:rPr lang="en-US" sz="3400" spc="27">
                <a:solidFill>
                  <a:srgbClr val="000000"/>
                </a:solidFill>
                <a:latin typeface="Arimo Bold"/>
              </a:rPr>
              <a:t>Навчальний проєкт «Цифровий світ»</a:t>
            </a:r>
          </a:p>
          <a:p>
            <a:pPr algn="ctr">
              <a:lnSpc>
                <a:spcPts val="4027"/>
              </a:lnSpc>
            </a:pPr>
            <a:r>
              <a:rPr lang="en-US" sz="2200" spc="17">
                <a:solidFill>
                  <a:srgbClr val="000000"/>
                </a:solidFill>
                <a:latin typeface="Arimo Bold"/>
              </a:rPr>
              <a:t>Проаналізуйте можливості свого мобільного телефону. Складіть дерево об’єднання різних пристроїв та технологій у сучасному смартфоні.</a:t>
            </a:r>
          </a:p>
          <a:p>
            <a:pPr algn="ctr">
              <a:lnSpc>
                <a:spcPts val="8602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DAForOJ1sks</dc:identifier>
  <dcterms:modified xsi:type="dcterms:W3CDTF">2011-08-01T06:04:30Z</dcterms:modified>
  <cp:revision>1</cp:revision>
  <dc:title>Як стати винахідником, 5 клас</dc:title>
</cp:coreProperties>
</file>