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40"/>
    <p:sldId id="257" r:id="rId41"/>
    <p:sldId id="258" r:id="rId42"/>
    <p:sldId id="259" r:id="rId43"/>
    <p:sldId id="260" r:id="rId44"/>
    <p:sldId id="261" r:id="rId45"/>
    <p:sldId id="262" r:id="rId46"/>
    <p:sldId id="263" r:id="rId47"/>
    <p:sldId id="264" r:id="rId48"/>
    <p:sldId id="265" r:id="rId49"/>
    <p:sldId id="266" r:id="rId50"/>
    <p:sldId id="267" r:id="rId51"/>
    <p:sldId id="268" r:id="rId52"/>
    <p:sldId id="269" r:id="rId53"/>
    <p:sldId id="270" r:id="rId54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PT Serif" charset="1" panose="020A0603040505020204"/>
      <p:regular r:id="rId10"/>
    </p:embeddedFont>
    <p:embeddedFont>
      <p:font typeface="PT Serif Bold" charset="1" panose="020A0703040505020204"/>
      <p:regular r:id="rId11"/>
    </p:embeddedFont>
    <p:embeddedFont>
      <p:font typeface="PT Serif Italics" charset="1" panose="020A0603040505090204"/>
      <p:regular r:id="rId12"/>
    </p:embeddedFont>
    <p:embeddedFont>
      <p:font typeface="PT Serif Bold Italics" charset="1" panose="020A0703040505090204"/>
      <p:regular r:id="rId13"/>
    </p:embeddedFont>
    <p:embeddedFont>
      <p:font typeface="Cave Age" charset="1" panose="00000500000000000000"/>
      <p:regular r:id="rId14"/>
    </p:embeddedFont>
    <p:embeddedFont>
      <p:font typeface="Cave Age Italics" charset="1" panose="00000500000000000000"/>
      <p:regular r:id="rId15"/>
    </p:embeddedFont>
    <p:embeddedFont>
      <p:font typeface="Bobby Jones" charset="1" panose="00000000000000000000"/>
      <p:regular r:id="rId16"/>
    </p:embeddedFont>
    <p:embeddedFont>
      <p:font typeface="Comic Sans" charset="1" panose="03000702030302020204"/>
      <p:regular r:id="rId17"/>
    </p:embeddedFont>
    <p:embeddedFont>
      <p:font typeface="Comic Sans Bold" charset="1" panose="03000902030302020204"/>
      <p:regular r:id="rId18"/>
    </p:embeddedFont>
    <p:embeddedFont>
      <p:font typeface="Comic Sans Italics" charset="1" panose="03000702030302060204"/>
      <p:regular r:id="rId19"/>
    </p:embeddedFont>
    <p:embeddedFont>
      <p:font typeface="Comic Sans Bold Italics" charset="1" panose="03000902030302060204"/>
      <p:regular r:id="rId20"/>
    </p:embeddedFont>
    <p:embeddedFont>
      <p:font typeface="Another Shabby" charset="1" panose="00000000000000000000"/>
      <p:regular r:id="rId21"/>
    </p:embeddedFont>
    <p:embeddedFont>
      <p:font typeface="Another Shabby Bold" charset="1" panose="00000000000000000000"/>
      <p:regular r:id="rId22"/>
    </p:embeddedFont>
    <p:embeddedFont>
      <p:font typeface="Another Shabby Light" charset="1" panose="00000000000000000000"/>
      <p:regular r:id="rId23"/>
    </p:embeddedFont>
    <p:embeddedFont>
      <p:font typeface="Another Shabby Heavy" charset="1" panose="00000000000000000000"/>
      <p:regular r:id="rId24"/>
    </p:embeddedFont>
    <p:embeddedFont>
      <p:font typeface="29LT Adir" charset="1" panose="00000506000000000000"/>
      <p:regular r:id="rId25"/>
    </p:embeddedFont>
    <p:embeddedFont>
      <p:font typeface="29LT Adir Bold" charset="1" panose="00000806000000000000"/>
      <p:regular r:id="rId26"/>
    </p:embeddedFont>
    <p:embeddedFont>
      <p:font typeface="29LT Adir Thin" charset="1" panose="00000206000000000000"/>
      <p:regular r:id="rId27"/>
    </p:embeddedFont>
    <p:embeddedFont>
      <p:font typeface="29LT Adir Extra-Light" charset="1" panose="00000306000000000000"/>
      <p:regular r:id="rId28"/>
    </p:embeddedFont>
    <p:embeddedFont>
      <p:font typeface="29LT Adir Light" charset="1" panose="00000406000000000000"/>
      <p:regular r:id="rId29"/>
    </p:embeddedFont>
    <p:embeddedFont>
      <p:font typeface="29LT Adir Medium" charset="1" panose="00000606000000000000"/>
      <p:regular r:id="rId30"/>
    </p:embeddedFont>
    <p:embeddedFont>
      <p:font typeface="29LT Adir Semi-Bold" charset="1" panose="00000706000000000000"/>
      <p:regular r:id="rId31"/>
    </p:embeddedFont>
    <p:embeddedFont>
      <p:font typeface="29LT Adir Ultra-Bold" charset="1" panose="00000906000000000000"/>
      <p:regular r:id="rId32"/>
    </p:embeddedFont>
    <p:embeddedFont>
      <p:font typeface="Dosis" charset="1" panose="02010503020202060003"/>
      <p:regular r:id="rId33"/>
    </p:embeddedFont>
    <p:embeddedFont>
      <p:font typeface="Dosis Bold" charset="1" panose="02010803020202060003"/>
      <p:regular r:id="rId34"/>
    </p:embeddedFont>
    <p:embeddedFont>
      <p:font typeface="Dosis Extra-Light" charset="1" panose="02010203020202060003"/>
      <p:regular r:id="rId35"/>
    </p:embeddedFont>
    <p:embeddedFont>
      <p:font typeface="Dosis Light" charset="1" panose="02010803020202060003"/>
      <p:regular r:id="rId36"/>
    </p:embeddedFont>
    <p:embeddedFont>
      <p:font typeface="Dosis Medium" charset="1" panose="02010603020202060003"/>
      <p:regular r:id="rId37"/>
    </p:embeddedFont>
    <p:embeddedFont>
      <p:font typeface="Dosis Semi-Bold" charset="1" panose="02010703020202060003"/>
      <p:regular r:id="rId38"/>
    </p:embeddedFont>
    <p:embeddedFont>
      <p:font typeface="Dosis Ultra-Bold" charset="1" panose="02010903020202060003"/>
      <p:regular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slides/slide1.xml" Type="http://schemas.openxmlformats.org/officeDocument/2006/relationships/slide"/><Relationship Id="rId41" Target="slides/slide2.xml" Type="http://schemas.openxmlformats.org/officeDocument/2006/relationships/slide"/><Relationship Id="rId42" Target="slides/slide3.xml" Type="http://schemas.openxmlformats.org/officeDocument/2006/relationships/slide"/><Relationship Id="rId43" Target="slides/slide4.xml" Type="http://schemas.openxmlformats.org/officeDocument/2006/relationships/slide"/><Relationship Id="rId44" Target="slides/slide5.xml" Type="http://schemas.openxmlformats.org/officeDocument/2006/relationships/slide"/><Relationship Id="rId45" Target="slides/slide6.xml" Type="http://schemas.openxmlformats.org/officeDocument/2006/relationships/slide"/><Relationship Id="rId46" Target="slides/slide7.xml" Type="http://schemas.openxmlformats.org/officeDocument/2006/relationships/slide"/><Relationship Id="rId47" Target="slides/slide8.xml" Type="http://schemas.openxmlformats.org/officeDocument/2006/relationships/slide"/><Relationship Id="rId48" Target="slides/slide9.xml" Type="http://schemas.openxmlformats.org/officeDocument/2006/relationships/slide"/><Relationship Id="rId49" Target="slides/slide10.xml" Type="http://schemas.openxmlformats.org/officeDocument/2006/relationships/slide"/><Relationship Id="rId5" Target="tableStyles.xml" Type="http://schemas.openxmlformats.org/officeDocument/2006/relationships/tableStyles"/><Relationship Id="rId50" Target="slides/slide11.xml" Type="http://schemas.openxmlformats.org/officeDocument/2006/relationships/slide"/><Relationship Id="rId51" Target="slides/slide12.xml" Type="http://schemas.openxmlformats.org/officeDocument/2006/relationships/slide"/><Relationship Id="rId52" Target="slides/slide13.xml" Type="http://schemas.openxmlformats.org/officeDocument/2006/relationships/slide"/><Relationship Id="rId53" Target="slides/slide14.xml" Type="http://schemas.openxmlformats.org/officeDocument/2006/relationships/slide"/><Relationship Id="rId54" Target="slides/slide15.xml" Type="http://schemas.openxmlformats.org/officeDocument/2006/relationships/slide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28.png" Type="http://schemas.openxmlformats.org/officeDocument/2006/relationships/image"/><Relationship Id="rId3" Target="../media/image2.png" Type="http://schemas.openxmlformats.org/officeDocument/2006/relationships/image"/><Relationship Id="rId30" Target="../media/image29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38.png" Type="http://schemas.openxmlformats.org/officeDocument/2006/relationships/image"/><Relationship Id="rId12" Target="../media/image39.svg" Type="http://schemas.openxmlformats.org/officeDocument/2006/relationships/image"/><Relationship Id="rId13" Target="../media/image40.png" Type="http://schemas.openxmlformats.org/officeDocument/2006/relationships/image"/><Relationship Id="rId14" Target="../media/image41.svg" Type="http://schemas.openxmlformats.org/officeDocument/2006/relationships/image"/><Relationship Id="rId2" Target="../media/image1.jpe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Relationship Id="rId8" Target="../media/image37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46.png" Type="http://schemas.openxmlformats.org/officeDocument/2006/relationships/image"/><Relationship Id="rId14" Target="../media/image47.svg" Type="http://schemas.openxmlformats.org/officeDocument/2006/relationships/image"/><Relationship Id="rId15" Target="../media/image48.png" Type="http://schemas.openxmlformats.org/officeDocument/2006/relationships/image"/><Relationship Id="rId16" Target="../media/image49.svg" Type="http://schemas.openxmlformats.org/officeDocument/2006/relationships/image"/><Relationship Id="rId17" Target="../media/image8.png" Type="http://schemas.openxmlformats.org/officeDocument/2006/relationships/image"/><Relationship Id="rId18" Target="../media/image9.svg" Type="http://schemas.openxmlformats.org/officeDocument/2006/relationships/image"/><Relationship Id="rId2" Target="../media/image1.jpeg" Type="http://schemas.openxmlformats.org/officeDocument/2006/relationships/image"/><Relationship Id="rId3" Target="../media/image42.png" Type="http://schemas.openxmlformats.org/officeDocument/2006/relationships/image"/><Relationship Id="rId4" Target="../media/image43.svg" Type="http://schemas.openxmlformats.org/officeDocument/2006/relationships/image"/><Relationship Id="rId5" Target="../media/image44.png" Type="http://schemas.openxmlformats.org/officeDocument/2006/relationships/image"/><Relationship Id="rId6" Target="../media/image45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1.svg" Type="http://schemas.openxmlformats.org/officeDocument/2006/relationships/image"/><Relationship Id="rId11" Target="../media/image52.png" Type="http://schemas.openxmlformats.org/officeDocument/2006/relationships/image"/><Relationship Id="rId12" Target="../media/image53.svg" Type="http://schemas.openxmlformats.org/officeDocument/2006/relationships/image"/><Relationship Id="rId2" Target="../media/image1.jpeg" Type="http://schemas.openxmlformats.org/officeDocument/2006/relationships/image"/><Relationship Id="rId3" Target="../media/image18.png" Type="http://schemas.openxmlformats.org/officeDocument/2006/relationships/image"/><Relationship Id="rId4" Target="../media/image19.sv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22.png" Type="http://schemas.openxmlformats.org/officeDocument/2006/relationships/image"/><Relationship Id="rId8" Target="../media/image23.svg" Type="http://schemas.openxmlformats.org/officeDocument/2006/relationships/image"/><Relationship Id="rId9" Target="../media/image50.pn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9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22.png" Type="http://schemas.openxmlformats.org/officeDocument/2006/relationships/image"/><Relationship Id="rId18" Target="../media/image23.svg" Type="http://schemas.openxmlformats.org/officeDocument/2006/relationships/image"/><Relationship Id="rId19" Target="../media/image60.png" Type="http://schemas.openxmlformats.org/officeDocument/2006/relationships/image"/><Relationship Id="rId2" Target="../media/image1.jpeg" Type="http://schemas.openxmlformats.org/officeDocument/2006/relationships/image"/><Relationship Id="rId3" Target="../media/image54.png" Type="http://schemas.openxmlformats.org/officeDocument/2006/relationships/image"/><Relationship Id="rId4" Target="../media/image55.svg" Type="http://schemas.openxmlformats.org/officeDocument/2006/relationships/image"/><Relationship Id="rId5" Target="../media/image56.png" Type="http://schemas.openxmlformats.org/officeDocument/2006/relationships/image"/><Relationship Id="rId6" Target="../media/image57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58.pn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svg" Type="http://schemas.openxmlformats.org/officeDocument/2006/relationships/image"/><Relationship Id="rId11" Target="../media/image18.png" Type="http://schemas.openxmlformats.org/officeDocument/2006/relationships/image"/><Relationship Id="rId12" Target="../media/image19.svg" Type="http://schemas.openxmlformats.org/officeDocument/2006/relationships/image"/><Relationship Id="rId13" Target="../media/image16.png" Type="http://schemas.openxmlformats.org/officeDocument/2006/relationships/image"/><Relationship Id="rId14" Target="../media/image17.svg" Type="http://schemas.openxmlformats.org/officeDocument/2006/relationships/image"/><Relationship Id="rId15" Target="../media/image22.png" Type="http://schemas.openxmlformats.org/officeDocument/2006/relationships/image"/><Relationship Id="rId16" Target="../media/image23.svg" Type="http://schemas.openxmlformats.org/officeDocument/2006/relationships/image"/><Relationship Id="rId17" Target="../media/image61.png" Type="http://schemas.openxmlformats.org/officeDocument/2006/relationships/image"/><Relationship Id="rId2" Target="../media/image1.jpeg" Type="http://schemas.openxmlformats.org/officeDocument/2006/relationships/image"/><Relationship Id="rId3" Target="../media/image54.png" Type="http://schemas.openxmlformats.org/officeDocument/2006/relationships/image"/><Relationship Id="rId4" Target="../media/image55.svg" Type="http://schemas.openxmlformats.org/officeDocument/2006/relationships/image"/><Relationship Id="rId5" Target="../media/image56.png" Type="http://schemas.openxmlformats.org/officeDocument/2006/relationships/image"/><Relationship Id="rId6" Target="../media/image57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18.png" Type="http://schemas.openxmlformats.org/officeDocument/2006/relationships/image"/><Relationship Id="rId12" Target="../media/image19.svg" Type="http://schemas.openxmlformats.org/officeDocument/2006/relationships/image"/><Relationship Id="rId13" Target="../media/image64.png" Type="http://schemas.openxmlformats.org/officeDocument/2006/relationships/image"/><Relationship Id="rId2" Target="../media/image1.jpeg" Type="http://schemas.openxmlformats.org/officeDocument/2006/relationships/image"/><Relationship Id="rId3" Target="../media/image62.png" Type="http://schemas.openxmlformats.org/officeDocument/2006/relationships/image"/><Relationship Id="rId4" Target="../media/image63.svg" Type="http://schemas.openxmlformats.org/officeDocument/2006/relationships/image"/><Relationship Id="rId5" Target="../media/image14.png" Type="http://schemas.openxmlformats.org/officeDocument/2006/relationships/image"/><Relationship Id="rId6" Target="../media/image15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8.svg" Type="http://schemas.openxmlformats.org/officeDocument/2006/relationships/image"/><Relationship Id="rId11" Target="../media/image69.png" Type="http://schemas.openxmlformats.org/officeDocument/2006/relationships/image"/><Relationship Id="rId2" Target="../media/image1.jpeg" Type="http://schemas.openxmlformats.org/officeDocument/2006/relationships/image"/><Relationship Id="rId3" Target="../media/image18.png" Type="http://schemas.openxmlformats.org/officeDocument/2006/relationships/image"/><Relationship Id="rId4" Target="../media/image19.svg" Type="http://schemas.openxmlformats.org/officeDocument/2006/relationships/image"/><Relationship Id="rId5" Target="../media/image22.png" Type="http://schemas.openxmlformats.org/officeDocument/2006/relationships/image"/><Relationship Id="rId6" Target="../media/image23.svg" Type="http://schemas.openxmlformats.org/officeDocument/2006/relationships/image"/><Relationship Id="rId7" Target="../media/image65.png" Type="http://schemas.openxmlformats.org/officeDocument/2006/relationships/image"/><Relationship Id="rId8" Target="../media/image66.svg" Type="http://schemas.openxmlformats.org/officeDocument/2006/relationships/image"/><Relationship Id="rId9" Target="../media/image67.pn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osvitoria.media/experience/5-doslidiv-iz-predmetu-ya-doslidzhuyu-svit-yakym-zradiyut-dity-pid-chas-onlajn-navchannya/" TargetMode="External" Type="http://schemas.openxmlformats.org/officeDocument/2006/relationships/hyperlink"/><Relationship Id="rId11" Target="../media/image73.png" Type="http://schemas.openxmlformats.org/officeDocument/2006/relationships/image"/><Relationship Id="rId12" Target="../media/image74.svg" Type="http://schemas.openxmlformats.org/officeDocument/2006/relationships/image"/><Relationship Id="rId2" Target="../media/image1.jpeg" Type="http://schemas.openxmlformats.org/officeDocument/2006/relationships/image"/><Relationship Id="rId3" Target="../media/image18.png" Type="http://schemas.openxmlformats.org/officeDocument/2006/relationships/image"/><Relationship Id="rId4" Target="../media/image19.svg" Type="http://schemas.openxmlformats.org/officeDocument/2006/relationships/image"/><Relationship Id="rId5" Target="../media/image22.png" Type="http://schemas.openxmlformats.org/officeDocument/2006/relationships/image"/><Relationship Id="rId6" Target="../media/image23.svg" Type="http://schemas.openxmlformats.org/officeDocument/2006/relationships/image"/><Relationship Id="rId7" Target="../media/image70.png" Type="http://schemas.openxmlformats.org/officeDocument/2006/relationships/image"/><Relationship Id="rId8" Target="../media/image71.png" Type="http://schemas.openxmlformats.org/officeDocument/2006/relationships/image"/><Relationship Id="rId9" Target="../media/image72.sv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8.png" Type="http://schemas.openxmlformats.org/officeDocument/2006/relationships/image"/><Relationship Id="rId4" Target="../media/image19.svg" Type="http://schemas.openxmlformats.org/officeDocument/2006/relationships/image"/><Relationship Id="rId5" Target="../media/image22.png" Type="http://schemas.openxmlformats.org/officeDocument/2006/relationships/image"/><Relationship Id="rId6" Target="../media/image23.svg" Type="http://schemas.openxmlformats.org/officeDocument/2006/relationships/image"/><Relationship Id="rId7" Target="../media/image75.pn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svg" Type="http://schemas.openxmlformats.org/officeDocument/2006/relationships/image"/><Relationship Id="rId11" Target="../media/image18.png" Type="http://schemas.openxmlformats.org/officeDocument/2006/relationships/image"/><Relationship Id="rId12" Target="../media/image19.svg" Type="http://schemas.openxmlformats.org/officeDocument/2006/relationships/image"/><Relationship Id="rId13" Target="../media/image16.png" Type="http://schemas.openxmlformats.org/officeDocument/2006/relationships/image"/><Relationship Id="rId14" Target="../media/image17.svg" Type="http://schemas.openxmlformats.org/officeDocument/2006/relationships/image"/><Relationship Id="rId15" Target="../media/image22.png" Type="http://schemas.openxmlformats.org/officeDocument/2006/relationships/image"/><Relationship Id="rId16" Target="../media/image23.svg" Type="http://schemas.openxmlformats.org/officeDocument/2006/relationships/image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76.png" Type="http://schemas.openxmlformats.org/officeDocument/2006/relationships/image"/><Relationship Id="rId6" Target="../media/image77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0.png" Type="http://schemas.openxmlformats.org/officeDocument/2006/relationships/image"/><Relationship Id="rId6" Target="../media/image11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78.png" Type="http://schemas.openxmlformats.org/officeDocument/2006/relationships/image"/><Relationship Id="rId3" Target="../media/image2.png" Type="http://schemas.openxmlformats.org/officeDocument/2006/relationships/image"/><Relationship Id="rId30" Target="../media/image79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33" Target="../media/image80.png" Type="http://schemas.openxmlformats.org/officeDocument/2006/relationships/image"/><Relationship Id="rId34" Target="../media/image81.svg" Type="http://schemas.openxmlformats.org/officeDocument/2006/relationships/image"/><Relationship Id="rId35" Target="../media/image82.png" Type="http://schemas.openxmlformats.org/officeDocument/2006/relationships/image"/><Relationship Id="rId36" Target="../media/image83.svg" Type="http://schemas.openxmlformats.org/officeDocument/2006/relationships/image"/><Relationship Id="rId37" Target="../media/image84.png" Type="http://schemas.openxmlformats.org/officeDocument/2006/relationships/image"/><Relationship Id="rId38" Target="../media/image85.svg" Type="http://schemas.openxmlformats.org/officeDocument/2006/relationships/image"/><Relationship Id="rId39" Target="../media/image86.png" Type="http://schemas.openxmlformats.org/officeDocument/2006/relationships/image"/><Relationship Id="rId4" Target="../media/image3.svg" Type="http://schemas.openxmlformats.org/officeDocument/2006/relationships/image"/><Relationship Id="rId40" Target="../media/image87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90.png" Type="http://schemas.openxmlformats.org/officeDocument/2006/relationships/image"/><Relationship Id="rId14" Target="../media/image91.svg" Type="http://schemas.openxmlformats.org/officeDocument/2006/relationships/image"/><Relationship Id="rId2" Target="../media/image1.jpeg" Type="http://schemas.openxmlformats.org/officeDocument/2006/relationships/image"/><Relationship Id="rId3" Target="../media/image62.png" Type="http://schemas.openxmlformats.org/officeDocument/2006/relationships/image"/><Relationship Id="rId4" Target="../media/image63.svg" Type="http://schemas.openxmlformats.org/officeDocument/2006/relationships/image"/><Relationship Id="rId5" Target="../media/image88.png" Type="http://schemas.openxmlformats.org/officeDocument/2006/relationships/image"/><Relationship Id="rId6" Target="../media/image89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36.png" Type="http://schemas.openxmlformats.org/officeDocument/2006/relationships/image"/><Relationship Id="rId14" Target="../media/image37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38.png" Type="http://schemas.openxmlformats.org/officeDocument/2006/relationships/image"/><Relationship Id="rId18" Target="../media/image39.svg" Type="http://schemas.openxmlformats.org/officeDocument/2006/relationships/image"/><Relationship Id="rId19" Target="../media/image40.png" Type="http://schemas.openxmlformats.org/officeDocument/2006/relationships/image"/><Relationship Id="rId2" Target="../media/image1.jpeg" Type="http://schemas.openxmlformats.org/officeDocument/2006/relationships/image"/><Relationship Id="rId20" Target="../media/image41.sv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92.png" Type="http://schemas.openxmlformats.org/officeDocument/2006/relationships/image"/><Relationship Id="rId6" Target="../media/image93.svg" Type="http://schemas.openxmlformats.org/officeDocument/2006/relationships/image"/><Relationship Id="rId7" Target="../media/image34.png" Type="http://schemas.openxmlformats.org/officeDocument/2006/relationships/image"/><Relationship Id="rId8" Target="../media/image35.svg" Type="http://schemas.openxmlformats.org/officeDocument/2006/relationships/image"/><Relationship Id="rId9" Target="../media/image2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3620064" y="2852121"/>
            <a:ext cx="10567136" cy="29034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02"/>
              </a:lnSpc>
            </a:pPr>
            <a:r>
              <a:rPr lang="en-US" sz="8279" spc="339">
                <a:solidFill>
                  <a:srgbClr val="00AD9C"/>
                </a:solidFill>
                <a:latin typeface="Another Shabby Bold"/>
              </a:rPr>
              <a:t>ЯК ШУКАТИ ВІДПОВІДІ НА ЗАПИТАННЯ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-4590959">
            <a:off x="15997142" y="3573304"/>
            <a:ext cx="2538932" cy="2538932"/>
          </a:xfrm>
          <a:custGeom>
            <a:avLst/>
            <a:gdLst/>
            <a:ahLst/>
            <a:cxnLst/>
            <a:rect r="r" b="b" t="t" l="l"/>
            <a:pathLst>
              <a:path h="2538932" w="2538932">
                <a:moveTo>
                  <a:pt x="0" y="0"/>
                </a:moveTo>
                <a:lnTo>
                  <a:pt x="2538932" y="0"/>
                </a:lnTo>
                <a:lnTo>
                  <a:pt x="2538932" y="2538932"/>
                </a:lnTo>
                <a:lnTo>
                  <a:pt x="0" y="25389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true" rot="-10325232">
            <a:off x="-735485" y="106452"/>
            <a:ext cx="2815623" cy="2815623"/>
          </a:xfrm>
          <a:custGeom>
            <a:avLst/>
            <a:gdLst/>
            <a:ahLst/>
            <a:cxnLst/>
            <a:rect r="r" b="b" t="t" l="l"/>
            <a:pathLst>
              <a:path h="2815623" w="2815623">
                <a:moveTo>
                  <a:pt x="0" y="2815623"/>
                </a:moveTo>
                <a:lnTo>
                  <a:pt x="2815623" y="2815623"/>
                </a:lnTo>
                <a:lnTo>
                  <a:pt x="2815623" y="0"/>
                </a:lnTo>
                <a:lnTo>
                  <a:pt x="0" y="0"/>
                </a:lnTo>
                <a:lnTo>
                  <a:pt x="0" y="281562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2049497">
            <a:off x="125050" y="6657359"/>
            <a:ext cx="2053555" cy="2933651"/>
          </a:xfrm>
          <a:custGeom>
            <a:avLst/>
            <a:gdLst/>
            <a:ahLst/>
            <a:cxnLst/>
            <a:rect r="r" b="b" t="t" l="l"/>
            <a:pathLst>
              <a:path h="2933651" w="2053555">
                <a:moveTo>
                  <a:pt x="0" y="0"/>
                </a:moveTo>
                <a:lnTo>
                  <a:pt x="2053556" y="0"/>
                </a:lnTo>
                <a:lnTo>
                  <a:pt x="2053556" y="2933650"/>
                </a:lnTo>
                <a:lnTo>
                  <a:pt x="0" y="29336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-2245013">
            <a:off x="1141207" y="2386216"/>
            <a:ext cx="880607" cy="1841573"/>
          </a:xfrm>
          <a:custGeom>
            <a:avLst/>
            <a:gdLst/>
            <a:ahLst/>
            <a:cxnLst/>
            <a:rect r="r" b="b" t="t" l="l"/>
            <a:pathLst>
              <a:path h="1841573" w="880607">
                <a:moveTo>
                  <a:pt x="0" y="0"/>
                </a:moveTo>
                <a:lnTo>
                  <a:pt x="880606" y="0"/>
                </a:lnTo>
                <a:lnTo>
                  <a:pt x="880606" y="1841573"/>
                </a:lnTo>
                <a:lnTo>
                  <a:pt x="0" y="18415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1254325">
            <a:off x="-2461" y="4984554"/>
            <a:ext cx="2288606" cy="678260"/>
          </a:xfrm>
          <a:custGeom>
            <a:avLst/>
            <a:gdLst/>
            <a:ahLst/>
            <a:cxnLst/>
            <a:rect r="r" b="b" t="t" l="l"/>
            <a:pathLst>
              <a:path h="678260" w="2288606">
                <a:moveTo>
                  <a:pt x="0" y="0"/>
                </a:moveTo>
                <a:lnTo>
                  <a:pt x="2288606" y="0"/>
                </a:lnTo>
                <a:lnTo>
                  <a:pt x="2288606" y="678260"/>
                </a:lnTo>
                <a:lnTo>
                  <a:pt x="0" y="678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6156784" y="6407053"/>
            <a:ext cx="2131216" cy="2080842"/>
          </a:xfrm>
          <a:custGeom>
            <a:avLst/>
            <a:gdLst/>
            <a:ahLst/>
            <a:cxnLst/>
            <a:rect r="r" b="b" t="t" l="l"/>
            <a:pathLst>
              <a:path h="2080842" w="2131216">
                <a:moveTo>
                  <a:pt x="0" y="0"/>
                </a:moveTo>
                <a:lnTo>
                  <a:pt x="2131216" y="0"/>
                </a:lnTo>
                <a:lnTo>
                  <a:pt x="2131216" y="2080842"/>
                </a:lnTo>
                <a:lnTo>
                  <a:pt x="0" y="20808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1052783">
            <a:off x="15429461" y="420538"/>
            <a:ext cx="1171974" cy="2052821"/>
          </a:xfrm>
          <a:custGeom>
            <a:avLst/>
            <a:gdLst/>
            <a:ahLst/>
            <a:cxnLst/>
            <a:rect r="r" b="b" t="t" l="l"/>
            <a:pathLst>
              <a:path h="2052821" w="1171974">
                <a:moveTo>
                  <a:pt x="0" y="0"/>
                </a:moveTo>
                <a:lnTo>
                  <a:pt x="1171974" y="0"/>
                </a:lnTo>
                <a:lnTo>
                  <a:pt x="1171974" y="2052821"/>
                </a:lnTo>
                <a:lnTo>
                  <a:pt x="0" y="20528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1612873">
            <a:off x="16578786" y="2115729"/>
            <a:ext cx="1078345" cy="1913193"/>
          </a:xfrm>
          <a:custGeom>
            <a:avLst/>
            <a:gdLst/>
            <a:ahLst/>
            <a:cxnLst/>
            <a:rect r="r" b="b" t="t" l="l"/>
            <a:pathLst>
              <a:path h="1913193" w="1078345">
                <a:moveTo>
                  <a:pt x="0" y="0"/>
                </a:moveTo>
                <a:lnTo>
                  <a:pt x="1078345" y="0"/>
                </a:lnTo>
                <a:lnTo>
                  <a:pt x="1078345" y="1913193"/>
                </a:lnTo>
                <a:lnTo>
                  <a:pt x="0" y="191319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5264220" y="6627598"/>
            <a:ext cx="6495075" cy="7826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71"/>
              </a:lnSpc>
            </a:pPr>
            <a:r>
              <a:rPr lang="en-US" sz="2971" spc="374">
                <a:solidFill>
                  <a:srgbClr val="00030A"/>
                </a:solidFill>
                <a:latin typeface="Bobby Jones"/>
              </a:rPr>
              <a:t>5 КЛАС</a:t>
            </a:r>
          </a:p>
          <a:p>
            <a:pPr algn="ctr">
              <a:lnSpc>
                <a:spcPts val="2971"/>
              </a:lnSpc>
              <a:spcBef>
                <a:spcPct val="0"/>
              </a:spcBef>
            </a:pPr>
            <a:r>
              <a:rPr lang="en-US" sz="2971" spc="374">
                <a:solidFill>
                  <a:srgbClr val="00030A"/>
                </a:solidFill>
                <a:latin typeface="Bobby Jones"/>
              </a:rPr>
              <a:t>ЛИТВИН-МАТІЙЧУК ІНГА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984971" y="634408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7402703" y="8895672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8" id="28"/>
          <p:cNvGrpSpPr>
            <a:grpSpLocks noChangeAspect="true"/>
          </p:cNvGrpSpPr>
          <p:nvPr/>
        </p:nvGrpSpPr>
        <p:grpSpPr>
          <a:xfrm rot="1977585">
            <a:off x="17291502" y="858834"/>
            <a:ext cx="512498" cy="269991"/>
            <a:chOff x="0" y="0"/>
            <a:chExt cx="1610360" cy="84836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2030890" y="4603934"/>
            <a:ext cx="229651" cy="229651"/>
            <a:chOff x="0" y="0"/>
            <a:chExt cx="6350000" cy="6350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2" id="32"/>
          <p:cNvSpPr/>
          <p:nvPr/>
        </p:nvSpPr>
        <p:spPr>
          <a:xfrm flipH="false" flipV="false" rot="0">
            <a:off x="399457" y="351276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16814686" y="1469307"/>
            <a:ext cx="451922" cy="405086"/>
          </a:xfrm>
          <a:custGeom>
            <a:avLst/>
            <a:gdLst/>
            <a:ahLst/>
            <a:cxnLst/>
            <a:rect r="r" b="b" t="t" l="l"/>
            <a:pathLst>
              <a:path h="405086" w="451922">
                <a:moveTo>
                  <a:pt x="0" y="0"/>
                </a:moveTo>
                <a:lnTo>
                  <a:pt x="451922" y="0"/>
                </a:lnTo>
                <a:lnTo>
                  <a:pt x="451922" y="405086"/>
                </a:lnTo>
                <a:lnTo>
                  <a:pt x="0" y="40508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5694641" y="3085316"/>
            <a:ext cx="420451" cy="427445"/>
          </a:xfrm>
          <a:custGeom>
            <a:avLst/>
            <a:gdLst/>
            <a:ahLst/>
            <a:cxnLst/>
            <a:rect r="r" b="b" t="t" l="l"/>
            <a:pathLst>
              <a:path h="427445" w="420451">
                <a:moveTo>
                  <a:pt x="0" y="0"/>
                </a:moveTo>
                <a:lnTo>
                  <a:pt x="420451" y="0"/>
                </a:lnTo>
                <a:lnTo>
                  <a:pt x="420451" y="427445"/>
                </a:lnTo>
                <a:lnTo>
                  <a:pt x="0" y="42744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5" id="35"/>
          <p:cNvGrpSpPr/>
          <p:nvPr/>
        </p:nvGrpSpPr>
        <p:grpSpPr>
          <a:xfrm rot="0">
            <a:off x="2490694" y="9376318"/>
            <a:ext cx="229651" cy="229651"/>
            <a:chOff x="0" y="0"/>
            <a:chExt cx="6350000" cy="63500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7" id="37"/>
          <p:cNvSpPr/>
          <p:nvPr/>
        </p:nvSpPr>
        <p:spPr>
          <a:xfrm flipH="false" flipV="false" rot="-771795">
            <a:off x="2865448" y="164752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4678159">
            <a:off x="15159154" y="375441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9" id="39"/>
          <p:cNvGrpSpPr>
            <a:grpSpLocks noChangeAspect="true"/>
          </p:cNvGrpSpPr>
          <p:nvPr/>
        </p:nvGrpSpPr>
        <p:grpSpPr>
          <a:xfrm rot="1977585">
            <a:off x="3370855" y="9474682"/>
            <a:ext cx="498419" cy="262574"/>
            <a:chOff x="0" y="0"/>
            <a:chExt cx="1610360" cy="84836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1" id="41"/>
          <p:cNvSpPr/>
          <p:nvPr/>
        </p:nvSpPr>
        <p:spPr>
          <a:xfrm flipH="false" flipV="false" rot="0">
            <a:off x="2748353" y="788814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2" id="42"/>
          <p:cNvGrpSpPr/>
          <p:nvPr/>
        </p:nvGrpSpPr>
        <p:grpSpPr>
          <a:xfrm rot="0">
            <a:off x="14170004" y="614952"/>
            <a:ext cx="252393" cy="252393"/>
            <a:chOff x="0" y="0"/>
            <a:chExt cx="6350000" cy="6350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4" id="44"/>
          <p:cNvGrpSpPr/>
          <p:nvPr/>
        </p:nvGrpSpPr>
        <p:grpSpPr>
          <a:xfrm rot="0">
            <a:off x="2102176" y="1987440"/>
            <a:ext cx="229651" cy="229651"/>
            <a:chOff x="0" y="0"/>
            <a:chExt cx="6350000" cy="63500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6" id="46"/>
          <p:cNvGrpSpPr>
            <a:grpSpLocks noChangeAspect="true"/>
          </p:cNvGrpSpPr>
          <p:nvPr/>
        </p:nvGrpSpPr>
        <p:grpSpPr>
          <a:xfrm rot="-921396">
            <a:off x="16540798" y="9558525"/>
            <a:ext cx="547777" cy="288577"/>
            <a:chOff x="0" y="0"/>
            <a:chExt cx="1610360" cy="84836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8" id="48"/>
          <p:cNvSpPr/>
          <p:nvPr/>
        </p:nvSpPr>
        <p:spPr>
          <a:xfrm flipH="false" flipV="false" rot="432686">
            <a:off x="2912608" y="-670724"/>
            <a:ext cx="2225071" cy="2156296"/>
          </a:xfrm>
          <a:custGeom>
            <a:avLst/>
            <a:gdLst/>
            <a:ahLst/>
            <a:cxnLst/>
            <a:rect r="r" b="b" t="t" l="l"/>
            <a:pathLst>
              <a:path h="2156296" w="2225071">
                <a:moveTo>
                  <a:pt x="0" y="0"/>
                </a:moveTo>
                <a:lnTo>
                  <a:pt x="2225071" y="0"/>
                </a:lnTo>
                <a:lnTo>
                  <a:pt x="2225071" y="2156296"/>
                </a:lnTo>
                <a:lnTo>
                  <a:pt x="0" y="2156296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9" id="49"/>
          <p:cNvSpPr/>
          <p:nvPr/>
        </p:nvSpPr>
        <p:spPr>
          <a:xfrm flipH="false" flipV="false" rot="1153974">
            <a:off x="15418170" y="8432300"/>
            <a:ext cx="635916" cy="2347340"/>
          </a:xfrm>
          <a:custGeom>
            <a:avLst/>
            <a:gdLst/>
            <a:ahLst/>
            <a:cxnLst/>
            <a:rect r="r" b="b" t="t" l="l"/>
            <a:pathLst>
              <a:path h="2347340" w="635916">
                <a:moveTo>
                  <a:pt x="0" y="0"/>
                </a:moveTo>
                <a:lnTo>
                  <a:pt x="635916" y="0"/>
                </a:lnTo>
                <a:lnTo>
                  <a:pt x="635916" y="2347339"/>
                </a:lnTo>
                <a:lnTo>
                  <a:pt x="0" y="2347339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0" id="50"/>
          <p:cNvSpPr/>
          <p:nvPr/>
        </p:nvSpPr>
        <p:spPr>
          <a:xfrm flipH="false" flipV="false" rot="-842482">
            <a:off x="3931404" y="8366112"/>
            <a:ext cx="1054904" cy="2072133"/>
          </a:xfrm>
          <a:custGeom>
            <a:avLst/>
            <a:gdLst/>
            <a:ahLst/>
            <a:cxnLst/>
            <a:rect r="r" b="b" t="t" l="l"/>
            <a:pathLst>
              <a:path h="2072133" w="1054904">
                <a:moveTo>
                  <a:pt x="0" y="0"/>
                </a:moveTo>
                <a:lnTo>
                  <a:pt x="1054904" y="0"/>
                </a:lnTo>
                <a:lnTo>
                  <a:pt x="1054904" y="2072132"/>
                </a:lnTo>
                <a:lnTo>
                  <a:pt x="0" y="207213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1" id="51"/>
          <p:cNvSpPr/>
          <p:nvPr/>
        </p:nvSpPr>
        <p:spPr>
          <a:xfrm flipH="false" flipV="false" rot="0">
            <a:off x="5649993" y="934707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2" id="52"/>
          <p:cNvSpPr/>
          <p:nvPr/>
        </p:nvSpPr>
        <p:spPr>
          <a:xfrm flipH="false" flipV="false" rot="-684765">
            <a:off x="13333465" y="8957720"/>
            <a:ext cx="850155" cy="1508339"/>
          </a:xfrm>
          <a:custGeom>
            <a:avLst/>
            <a:gdLst/>
            <a:ahLst/>
            <a:cxnLst/>
            <a:rect r="r" b="b" t="t" l="l"/>
            <a:pathLst>
              <a:path h="1508339" w="850155">
                <a:moveTo>
                  <a:pt x="0" y="0"/>
                </a:moveTo>
                <a:lnTo>
                  <a:pt x="850155" y="0"/>
                </a:lnTo>
                <a:lnTo>
                  <a:pt x="850155" y="1508339"/>
                </a:lnTo>
                <a:lnTo>
                  <a:pt x="0" y="150833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3" id="53"/>
          <p:cNvSpPr/>
          <p:nvPr/>
        </p:nvSpPr>
        <p:spPr>
          <a:xfrm flipH="false" flipV="false" rot="0">
            <a:off x="280356" y="914028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6"/>
                </a:lnTo>
                <a:lnTo>
                  <a:pt x="0" y="23603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4" id="54"/>
          <p:cNvSpPr/>
          <p:nvPr/>
        </p:nvSpPr>
        <p:spPr>
          <a:xfrm flipH="false" flipV="false" rot="0">
            <a:off x="14550558" y="120006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5" id="55"/>
          <p:cNvGrpSpPr/>
          <p:nvPr/>
        </p:nvGrpSpPr>
        <p:grpSpPr>
          <a:xfrm rot="0">
            <a:off x="17374128" y="5789409"/>
            <a:ext cx="208069" cy="208069"/>
            <a:chOff x="0" y="0"/>
            <a:chExt cx="6350000" cy="6350000"/>
          </a:xfrm>
        </p:grpSpPr>
        <p:sp>
          <p:nvSpPr>
            <p:cNvPr name="Freeform 56" id="5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57" id="57"/>
          <p:cNvSpPr/>
          <p:nvPr/>
        </p:nvSpPr>
        <p:spPr>
          <a:xfrm flipH="false" flipV="false" rot="0">
            <a:off x="14599093" y="8855697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8" id="58"/>
          <p:cNvSpPr/>
          <p:nvPr/>
        </p:nvSpPr>
        <p:spPr>
          <a:xfrm flipH="false" flipV="false" rot="-9414156">
            <a:off x="12901159" y="-655176"/>
            <a:ext cx="938638" cy="1962931"/>
          </a:xfrm>
          <a:custGeom>
            <a:avLst/>
            <a:gdLst/>
            <a:ahLst/>
            <a:cxnLst/>
            <a:rect r="r" b="b" t="t" l="l"/>
            <a:pathLst>
              <a:path h="1962931" w="938638">
                <a:moveTo>
                  <a:pt x="0" y="0"/>
                </a:moveTo>
                <a:lnTo>
                  <a:pt x="938638" y="0"/>
                </a:lnTo>
                <a:lnTo>
                  <a:pt x="938638" y="1962931"/>
                </a:lnTo>
                <a:lnTo>
                  <a:pt x="0" y="196293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9" id="59"/>
          <p:cNvSpPr/>
          <p:nvPr/>
        </p:nvSpPr>
        <p:spPr>
          <a:xfrm flipH="false" flipV="false" rot="0">
            <a:off x="5565863" y="375966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0" id="60"/>
          <p:cNvSpPr/>
          <p:nvPr/>
        </p:nvSpPr>
        <p:spPr>
          <a:xfrm flipH="false" flipV="false" rot="4678159">
            <a:off x="12300890" y="9540296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1" id="61"/>
          <p:cNvGrpSpPr/>
          <p:nvPr/>
        </p:nvGrpSpPr>
        <p:grpSpPr>
          <a:xfrm rot="0">
            <a:off x="12018872" y="362559"/>
            <a:ext cx="252393" cy="252393"/>
            <a:chOff x="0" y="0"/>
            <a:chExt cx="6350000" cy="6350000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65C7E"/>
            </a:solid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3389293" y="5297170"/>
            <a:ext cx="4445598" cy="6318033"/>
          </a:xfrm>
          <a:custGeom>
            <a:avLst/>
            <a:gdLst/>
            <a:ahLst/>
            <a:cxnLst/>
            <a:rect r="r" b="b" t="t" l="l"/>
            <a:pathLst>
              <a:path h="6318033" w="4445598">
                <a:moveTo>
                  <a:pt x="0" y="0"/>
                </a:moveTo>
                <a:lnTo>
                  <a:pt x="4445597" y="0"/>
                </a:lnTo>
                <a:lnTo>
                  <a:pt x="4445597" y="6318033"/>
                </a:lnTo>
                <a:lnTo>
                  <a:pt x="0" y="63180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6816188">
            <a:off x="14692549" y="757774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17144474" y="913874"/>
            <a:ext cx="229651" cy="229651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0" id="20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17144474" y="4746486"/>
            <a:ext cx="229651" cy="229651"/>
            <a:chOff x="0" y="0"/>
            <a:chExt cx="6350000" cy="6350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6" id="26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8" id="28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0" id="30"/>
          <p:cNvSpPr txBox="true"/>
          <p:nvPr/>
        </p:nvSpPr>
        <p:spPr>
          <a:xfrm rot="0">
            <a:off x="1302921" y="1238776"/>
            <a:ext cx="12588155" cy="9835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527"/>
              </a:lnSpc>
            </a:pPr>
            <a:r>
              <a:rPr lang="en-US" sz="7101" spc="234">
                <a:solidFill>
                  <a:srgbClr val="00AD9C"/>
                </a:solidFill>
                <a:latin typeface="Cave Age"/>
              </a:rPr>
              <a:t>ПРАВИЛА РОБОТИ НА УРОЦІ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302921" y="2473209"/>
            <a:ext cx="12063335" cy="58292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631"/>
              </a:lnSpc>
            </a:pPr>
            <a:r>
              <a:rPr lang="en-US" sz="3900">
                <a:solidFill>
                  <a:srgbClr val="000000"/>
                </a:solidFill>
                <a:latin typeface="Arimo Bold"/>
              </a:rPr>
              <a:t>1.Мати гарний настрій.</a:t>
            </a:r>
          </a:p>
          <a:p>
            <a:pPr>
              <a:lnSpc>
                <a:spcPts val="6631"/>
              </a:lnSpc>
            </a:pPr>
            <a:r>
              <a:rPr lang="en-US" sz="3900">
                <a:solidFill>
                  <a:srgbClr val="000000"/>
                </a:solidFill>
                <a:latin typeface="Arimo Bold"/>
              </a:rPr>
              <a:t>2.Бути чемним та поважати один одного.</a:t>
            </a:r>
          </a:p>
          <a:p>
            <a:pPr>
              <a:lnSpc>
                <a:spcPts val="6631"/>
              </a:lnSpc>
            </a:pPr>
            <a:r>
              <a:rPr lang="en-US" sz="3900">
                <a:solidFill>
                  <a:srgbClr val="000000"/>
                </a:solidFill>
                <a:latin typeface="Arimo Bold"/>
              </a:rPr>
              <a:t>3.Вміти вислухати відповідь свого однокласника.</a:t>
            </a:r>
          </a:p>
          <a:p>
            <a:pPr>
              <a:lnSpc>
                <a:spcPts val="6631"/>
              </a:lnSpc>
            </a:pPr>
            <a:r>
              <a:rPr lang="en-US" sz="3900">
                <a:solidFill>
                  <a:srgbClr val="000000"/>
                </a:solidFill>
                <a:latin typeface="Arimo Bold"/>
              </a:rPr>
              <a:t>4.Працювати уважно.</a:t>
            </a:r>
          </a:p>
          <a:p>
            <a:pPr>
              <a:lnSpc>
                <a:spcPts val="6631"/>
              </a:lnSpc>
            </a:pPr>
            <a:r>
              <a:rPr lang="en-US" sz="3900">
                <a:solidFill>
                  <a:srgbClr val="000000"/>
                </a:solidFill>
                <a:latin typeface="Arimo Bold"/>
              </a:rPr>
              <a:t>5.Допомагати один одному.</a:t>
            </a:r>
          </a:p>
          <a:p>
            <a:pPr>
              <a:lnSpc>
                <a:spcPts val="6631"/>
              </a:lnSpc>
            </a:pPr>
            <a:r>
              <a:rPr lang="en-US" sz="3900">
                <a:solidFill>
                  <a:srgbClr val="000000"/>
                </a:solidFill>
                <a:latin typeface="Arimo Bold"/>
              </a:rPr>
              <a:t>6.Дарувати позитивний настрій.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0">
            <a:off x="2457529" y="1387425"/>
            <a:ext cx="4487043" cy="3116456"/>
          </a:xfrm>
          <a:custGeom>
            <a:avLst/>
            <a:gdLst/>
            <a:ahLst/>
            <a:cxnLst/>
            <a:rect r="r" b="b" t="t" l="l"/>
            <a:pathLst>
              <a:path h="3116456" w="4487043">
                <a:moveTo>
                  <a:pt x="0" y="0"/>
                </a:moveTo>
                <a:lnTo>
                  <a:pt x="4487043" y="0"/>
                </a:lnTo>
                <a:lnTo>
                  <a:pt x="4487043" y="3116455"/>
                </a:lnTo>
                <a:lnTo>
                  <a:pt x="0" y="31164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6972519" y="1024362"/>
            <a:ext cx="229651" cy="229651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877576" y="3869729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7202170" y="351596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>
            <a:grpSpLocks noChangeAspect="true"/>
          </p:cNvGrpSpPr>
          <p:nvPr/>
        </p:nvGrpSpPr>
        <p:grpSpPr>
          <a:xfrm rot="1990763">
            <a:off x="7233387" y="1800473"/>
            <a:ext cx="498419" cy="262574"/>
            <a:chOff x="0" y="0"/>
            <a:chExt cx="1610360" cy="84836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428081" y="2435983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70"/>
                </a:lnTo>
                <a:lnTo>
                  <a:pt x="0" y="5096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3052269">
            <a:off x="1893529" y="1151388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-331895">
            <a:off x="12605449" y="6154147"/>
            <a:ext cx="1801985" cy="2095331"/>
          </a:xfrm>
          <a:custGeom>
            <a:avLst/>
            <a:gdLst/>
            <a:ahLst/>
            <a:cxnLst/>
            <a:rect r="r" b="b" t="t" l="l"/>
            <a:pathLst>
              <a:path h="2095331" w="1801985">
                <a:moveTo>
                  <a:pt x="0" y="0"/>
                </a:moveTo>
                <a:lnTo>
                  <a:pt x="1801985" y="0"/>
                </a:lnTo>
                <a:lnTo>
                  <a:pt x="1801985" y="2095331"/>
                </a:lnTo>
                <a:lnTo>
                  <a:pt x="0" y="209533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9341406" y="6419501"/>
            <a:ext cx="2374268" cy="2838799"/>
          </a:xfrm>
          <a:custGeom>
            <a:avLst/>
            <a:gdLst/>
            <a:ahLst/>
            <a:cxnLst/>
            <a:rect r="r" b="b" t="t" l="l"/>
            <a:pathLst>
              <a:path h="2838799" w="2374268">
                <a:moveTo>
                  <a:pt x="0" y="0"/>
                </a:moveTo>
                <a:lnTo>
                  <a:pt x="2374268" y="0"/>
                </a:lnTo>
                <a:lnTo>
                  <a:pt x="2374268" y="2838799"/>
                </a:lnTo>
                <a:lnTo>
                  <a:pt x="0" y="283879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-1056088">
            <a:off x="13921202" y="7285298"/>
            <a:ext cx="3735971" cy="1107206"/>
          </a:xfrm>
          <a:custGeom>
            <a:avLst/>
            <a:gdLst/>
            <a:ahLst/>
            <a:cxnLst/>
            <a:rect r="r" b="b" t="t" l="l"/>
            <a:pathLst>
              <a:path h="1107206" w="3735971">
                <a:moveTo>
                  <a:pt x="0" y="0"/>
                </a:moveTo>
                <a:lnTo>
                  <a:pt x="3735970" y="0"/>
                </a:lnTo>
                <a:lnTo>
                  <a:pt x="3735970" y="1107205"/>
                </a:lnTo>
                <a:lnTo>
                  <a:pt x="0" y="110720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4934760" y="681115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3274410" y="8786518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2158481" y="6419501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2204577" y="855048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>
            <a:grpSpLocks noChangeAspect="true"/>
          </p:cNvGrpSpPr>
          <p:nvPr/>
        </p:nvGrpSpPr>
        <p:grpSpPr>
          <a:xfrm rot="1990763">
            <a:off x="16178558" y="8783478"/>
            <a:ext cx="498419" cy="262574"/>
            <a:chOff x="0" y="0"/>
            <a:chExt cx="1610360" cy="84836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4" id="34"/>
          <p:cNvSpPr txBox="true"/>
          <p:nvPr/>
        </p:nvSpPr>
        <p:spPr>
          <a:xfrm rot="0">
            <a:off x="10528540" y="648015"/>
            <a:ext cx="480261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u="sng">
                <a:solidFill>
                  <a:srgbClr val="003933"/>
                </a:solidFill>
                <a:latin typeface="Comic Sans Bold"/>
              </a:rPr>
              <a:t>ПЛАН УРОКУ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582910" y="4739651"/>
            <a:ext cx="6047304" cy="7784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1"/>
              </a:lnSpc>
              <a:spcBef>
                <a:spcPct val="0"/>
              </a:spcBef>
            </a:pPr>
            <a:r>
              <a:rPr lang="en-US" sz="4600" u="sng">
                <a:solidFill>
                  <a:srgbClr val="003933"/>
                </a:solidFill>
                <a:latin typeface="Comic Sans Bold"/>
              </a:rPr>
              <a:t>Очікувані результати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115547" y="5977936"/>
            <a:ext cx="7740083" cy="30702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539941" indent="-269970" lvl="1">
              <a:lnSpc>
                <a:spcPts val="3501"/>
              </a:lnSpc>
              <a:buFont typeface="Arial"/>
              <a:buChar char="•"/>
            </a:pPr>
            <a:r>
              <a:rPr lang="en-US" sz="2500">
                <a:solidFill>
                  <a:srgbClr val="000000"/>
                </a:solidFill>
                <a:latin typeface="29LT Adir Semi-Bold"/>
              </a:rPr>
              <a:t> називає методи дослідження природи; </a:t>
            </a:r>
          </a:p>
          <a:p>
            <a:pPr marL="539941" indent="-269970" lvl="1">
              <a:lnSpc>
                <a:spcPts val="3501"/>
              </a:lnSpc>
              <a:buFont typeface="Arial"/>
              <a:buChar char="•"/>
            </a:pPr>
            <a:r>
              <a:rPr lang="en-US" sz="2500">
                <a:solidFill>
                  <a:srgbClr val="000000"/>
                </a:solidFill>
                <a:latin typeface="29LT Adir Semi-Bold"/>
              </a:rPr>
              <a:t>розуміє визначення: «спостереження», «моделювання», «експеримент»,</a:t>
            </a:r>
          </a:p>
          <a:p>
            <a:pPr marL="539941" indent="-269970" lvl="1">
              <a:lnSpc>
                <a:spcPts val="3501"/>
              </a:lnSpc>
              <a:buFont typeface="Arial"/>
              <a:buChar char="•"/>
            </a:pPr>
            <a:r>
              <a:rPr lang="en-US" sz="2500">
                <a:solidFill>
                  <a:srgbClr val="000000"/>
                </a:solidFill>
                <a:latin typeface="29LT Adir Semi-Bold"/>
              </a:rPr>
              <a:t> формулює припущення і перевіряє їх у ході дослідження; </a:t>
            </a:r>
          </a:p>
          <a:p>
            <a:pPr marL="539941" indent="-269970" lvl="1">
              <a:lnSpc>
                <a:spcPts val="3501"/>
              </a:lnSpc>
              <a:buFont typeface="Arial"/>
              <a:buChar char="•"/>
            </a:pPr>
            <a:r>
              <a:rPr lang="en-US" sz="2500">
                <a:solidFill>
                  <a:srgbClr val="000000"/>
                </a:solidFill>
                <a:latin typeface="29LT Adir Semi-Bold"/>
              </a:rPr>
              <a:t>вміє працювати у спільноті, дотримується правил.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9580159" y="2057616"/>
            <a:ext cx="7852564" cy="16903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91067" indent="-345533" lvl="1">
              <a:lnSpc>
                <a:spcPts val="4481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Arimo Bold"/>
              </a:rPr>
              <a:t>Що таке дослідницький метод</a:t>
            </a:r>
          </a:p>
          <a:p>
            <a:pPr marL="691067" indent="-345533" lvl="1">
              <a:lnSpc>
                <a:spcPts val="4481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Arimo Bold"/>
              </a:rPr>
              <a:t> Гіпотеза</a:t>
            </a:r>
          </a:p>
          <a:p>
            <a:pPr marL="691067" indent="-345533" lvl="1">
              <a:lnSpc>
                <a:spcPts val="4481"/>
              </a:lnSpc>
              <a:buFont typeface="Arial"/>
              <a:buChar char="•"/>
            </a:pPr>
            <a:r>
              <a:rPr lang="en-US" sz="3200">
                <a:solidFill>
                  <a:srgbClr val="000000"/>
                </a:solidFill>
                <a:latin typeface="Arimo Bold"/>
              </a:rPr>
              <a:t>Як перевірити гіпотезу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771795">
            <a:off x="16825736" y="8834083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5"/>
                </a:lnTo>
                <a:lnTo>
                  <a:pt x="0" y="3764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045483" y="514350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14473103" y="4644516"/>
            <a:ext cx="220918" cy="220918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7259300" y="1132026"/>
            <a:ext cx="220918" cy="220918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-771795">
            <a:off x="13775394" y="1065726"/>
            <a:ext cx="372482" cy="353519"/>
          </a:xfrm>
          <a:custGeom>
            <a:avLst/>
            <a:gdLst/>
            <a:ahLst/>
            <a:cxnLst/>
            <a:rect r="r" b="b" t="t" l="l"/>
            <a:pathLst>
              <a:path h="353519" w="372482">
                <a:moveTo>
                  <a:pt x="0" y="0"/>
                </a:moveTo>
                <a:lnTo>
                  <a:pt x="372481" y="0"/>
                </a:lnTo>
                <a:lnTo>
                  <a:pt x="372481" y="353519"/>
                </a:lnTo>
                <a:lnTo>
                  <a:pt x="0" y="3535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2003708" y="2475409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6"/>
                </a:lnTo>
                <a:lnTo>
                  <a:pt x="0" y="3764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734751" y="896135"/>
            <a:ext cx="449334" cy="456809"/>
          </a:xfrm>
          <a:custGeom>
            <a:avLst/>
            <a:gdLst/>
            <a:ahLst/>
            <a:cxnLst/>
            <a:rect r="r" b="b" t="t" l="l"/>
            <a:pathLst>
              <a:path h="456809" w="449334">
                <a:moveTo>
                  <a:pt x="0" y="0"/>
                </a:moveTo>
                <a:lnTo>
                  <a:pt x="449334" y="0"/>
                </a:lnTo>
                <a:lnTo>
                  <a:pt x="449334" y="456809"/>
                </a:lnTo>
                <a:lnTo>
                  <a:pt x="0" y="4568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981679" y="3510678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6" id="26"/>
          <p:cNvGrpSpPr>
            <a:grpSpLocks noChangeAspect="true"/>
          </p:cNvGrpSpPr>
          <p:nvPr/>
        </p:nvGrpSpPr>
        <p:grpSpPr>
          <a:xfrm rot="7527603">
            <a:off x="690044" y="1755614"/>
            <a:ext cx="583271" cy="307275"/>
            <a:chOff x="0" y="0"/>
            <a:chExt cx="1610360" cy="84836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3110749" y="1456271"/>
            <a:ext cx="220918" cy="220918"/>
            <a:chOff x="0" y="0"/>
            <a:chExt cx="6350000" cy="6350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0" id="30"/>
          <p:cNvSpPr/>
          <p:nvPr/>
        </p:nvSpPr>
        <p:spPr>
          <a:xfrm flipH="false" flipV="false" rot="0">
            <a:off x="14323987" y="6463007"/>
            <a:ext cx="3027121" cy="2819007"/>
          </a:xfrm>
          <a:custGeom>
            <a:avLst/>
            <a:gdLst/>
            <a:ahLst/>
            <a:cxnLst/>
            <a:rect r="r" b="b" t="t" l="l"/>
            <a:pathLst>
              <a:path h="2819007" w="3027121">
                <a:moveTo>
                  <a:pt x="0" y="0"/>
                </a:moveTo>
                <a:lnTo>
                  <a:pt x="3027121" y="0"/>
                </a:lnTo>
                <a:lnTo>
                  <a:pt x="3027121" y="2819006"/>
                </a:lnTo>
                <a:lnTo>
                  <a:pt x="0" y="281900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981679" y="1028700"/>
            <a:ext cx="2729065" cy="2445925"/>
          </a:xfrm>
          <a:custGeom>
            <a:avLst/>
            <a:gdLst/>
            <a:ahLst/>
            <a:cxnLst/>
            <a:rect r="r" b="b" t="t" l="l"/>
            <a:pathLst>
              <a:path h="2445925" w="2729065">
                <a:moveTo>
                  <a:pt x="0" y="0"/>
                </a:moveTo>
                <a:lnTo>
                  <a:pt x="2729066" y="0"/>
                </a:lnTo>
                <a:lnTo>
                  <a:pt x="2729066" y="2445925"/>
                </a:lnTo>
                <a:lnTo>
                  <a:pt x="0" y="244592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/>
          <p:nvPr/>
        </p:nvGrpSpPr>
        <p:grpSpPr>
          <a:xfrm rot="0">
            <a:off x="7324957" y="5199449"/>
            <a:ext cx="3086100" cy="2025253"/>
            <a:chOff x="0" y="0"/>
            <a:chExt cx="812800" cy="5334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  <p:sp>
          <p:nvSpPr>
            <p:cNvPr name="TextBox 34" id="34"/>
            <p:cNvSpPr txBox="true"/>
            <p:nvPr/>
          </p:nvSpPr>
          <p:spPr>
            <a:xfrm>
              <a:off x="38100" y="3175"/>
              <a:ext cx="736600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901"/>
                </a:lnSpc>
              </a:pPr>
              <a:r>
                <a:rPr lang="en-US" sz="3500">
                  <a:solidFill>
                    <a:srgbClr val="000000"/>
                  </a:solidFill>
                  <a:latin typeface="29LT Adir Semi-Bold"/>
                </a:rPr>
                <a:t>ДЕ?</a:t>
              </a: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1823217" y="4386983"/>
            <a:ext cx="3086100" cy="2025253"/>
            <a:chOff x="0" y="0"/>
            <a:chExt cx="812800" cy="5334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  <p:sp>
          <p:nvSpPr>
            <p:cNvPr name="TextBox 37" id="37"/>
            <p:cNvSpPr txBox="true"/>
            <p:nvPr/>
          </p:nvSpPr>
          <p:spPr>
            <a:xfrm>
              <a:off x="38100" y="22225"/>
              <a:ext cx="736600" cy="434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481"/>
                </a:lnSpc>
              </a:pPr>
              <a:r>
                <a:rPr lang="en-US" sz="3200">
                  <a:solidFill>
                    <a:srgbClr val="000000"/>
                  </a:solidFill>
                  <a:latin typeface="29LT Adir Semi-Bold"/>
                </a:rPr>
                <a:t>КОЛИ?</a:t>
              </a: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9812612" y="7224702"/>
            <a:ext cx="3086100" cy="2025253"/>
            <a:chOff x="0" y="0"/>
            <a:chExt cx="812800" cy="5334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  <p:sp>
          <p:nvSpPr>
            <p:cNvPr name="TextBox 40" id="40"/>
            <p:cNvSpPr txBox="true"/>
            <p:nvPr/>
          </p:nvSpPr>
          <p:spPr>
            <a:xfrm>
              <a:off x="38100" y="3175"/>
              <a:ext cx="736600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881"/>
                </a:lnSpc>
              </a:pPr>
              <a:r>
                <a:rPr lang="en-US" sz="4200">
                  <a:solidFill>
                    <a:srgbClr val="000000"/>
                  </a:solidFill>
                  <a:latin typeface="29LT Adir Semi-Bold"/>
                </a:rPr>
                <a:t>ЯК?</a:t>
              </a: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4667250" y="6997052"/>
            <a:ext cx="3086100" cy="2025253"/>
            <a:chOff x="0" y="0"/>
            <a:chExt cx="812800" cy="5334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  <p:sp>
          <p:nvSpPr>
            <p:cNvPr name="TextBox 43" id="43"/>
            <p:cNvSpPr txBox="true"/>
            <p:nvPr/>
          </p:nvSpPr>
          <p:spPr>
            <a:xfrm>
              <a:off x="38100" y="12700"/>
              <a:ext cx="7366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041"/>
                </a:lnSpc>
              </a:pPr>
              <a:r>
                <a:rPr lang="en-US" sz="3600">
                  <a:solidFill>
                    <a:srgbClr val="000000"/>
                  </a:solidFill>
                  <a:latin typeface="29LT Adir Semi-Bold"/>
                </a:rPr>
                <a:t>ЩО?</a:t>
              </a: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1523316" y="4865434"/>
            <a:ext cx="3086100" cy="2025253"/>
            <a:chOff x="0" y="0"/>
            <a:chExt cx="812800" cy="5334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  <p:sp>
          <p:nvSpPr>
            <p:cNvPr name="TextBox 46" id="46"/>
            <p:cNvSpPr txBox="true"/>
            <p:nvPr/>
          </p:nvSpPr>
          <p:spPr>
            <a:xfrm>
              <a:off x="38100" y="22225"/>
              <a:ext cx="736600" cy="434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481"/>
                </a:lnSpc>
              </a:pPr>
              <a:r>
                <a:rPr lang="en-US" sz="3200">
                  <a:solidFill>
                    <a:srgbClr val="000000"/>
                  </a:solidFill>
                  <a:latin typeface="29LT Adir Semi-Bold"/>
                </a:rPr>
                <a:t>ЧОМУ?</a:t>
              </a:r>
            </a:p>
          </p:txBody>
        </p:sp>
      </p:grpSp>
      <p:sp>
        <p:nvSpPr>
          <p:cNvPr name="TextBox 47" id="47"/>
          <p:cNvSpPr txBox="true"/>
          <p:nvPr/>
        </p:nvSpPr>
        <p:spPr>
          <a:xfrm rot="0">
            <a:off x="4344136" y="1042215"/>
            <a:ext cx="9599727" cy="1153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00"/>
              </a:lnSpc>
            </a:pPr>
            <a:r>
              <a:rPr lang="en-US" sz="8300" spc="273">
                <a:solidFill>
                  <a:srgbClr val="00AD9C"/>
                </a:solidFill>
                <a:latin typeface="Another Shabby"/>
              </a:rPr>
              <a:t>ЗБІР ІДЕЙ</a:t>
            </a:r>
          </a:p>
        </p:txBody>
      </p:sp>
      <p:sp>
        <p:nvSpPr>
          <p:cNvPr name="TextBox 48" id="48"/>
          <p:cNvSpPr txBox="true"/>
          <p:nvPr/>
        </p:nvSpPr>
        <p:spPr>
          <a:xfrm rot="0">
            <a:off x="4131435" y="2340732"/>
            <a:ext cx="11362354" cy="8045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79"/>
              </a:lnSpc>
            </a:pPr>
            <a:r>
              <a:rPr lang="en-US" sz="4699">
                <a:solidFill>
                  <a:srgbClr val="000000"/>
                </a:solidFill>
                <a:latin typeface="Cave Age"/>
              </a:rPr>
              <a:t> З чого починається дослідження?</a:t>
            </a:r>
          </a:p>
        </p:txBody>
      </p:sp>
      <p:sp>
        <p:nvSpPr>
          <p:cNvPr name="TextBox 49" id="49"/>
          <p:cNvSpPr txBox="true"/>
          <p:nvPr/>
        </p:nvSpPr>
        <p:spPr>
          <a:xfrm rot="0">
            <a:off x="7753350" y="3757421"/>
            <a:ext cx="2968347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T Serif Bold"/>
              </a:rPr>
              <a:t>Підказка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0">
            <a:off x="2268014" y="1079587"/>
            <a:ext cx="1104148" cy="1829161"/>
          </a:xfrm>
          <a:custGeom>
            <a:avLst/>
            <a:gdLst/>
            <a:ahLst/>
            <a:cxnLst/>
            <a:rect r="r" b="b" t="t" l="l"/>
            <a:pathLst>
              <a:path h="1829161" w="1104148">
                <a:moveTo>
                  <a:pt x="0" y="0"/>
                </a:moveTo>
                <a:lnTo>
                  <a:pt x="1104148" y="0"/>
                </a:lnTo>
                <a:lnTo>
                  <a:pt x="1104148" y="1829160"/>
                </a:lnTo>
                <a:lnTo>
                  <a:pt x="0" y="18291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644862">
            <a:off x="1278020" y="3136304"/>
            <a:ext cx="743325" cy="2743818"/>
          </a:xfrm>
          <a:custGeom>
            <a:avLst/>
            <a:gdLst/>
            <a:ahLst/>
            <a:cxnLst/>
            <a:rect r="r" b="b" t="t" l="l"/>
            <a:pathLst>
              <a:path h="2743818" w="743325">
                <a:moveTo>
                  <a:pt x="0" y="0"/>
                </a:moveTo>
                <a:lnTo>
                  <a:pt x="743325" y="0"/>
                </a:lnTo>
                <a:lnTo>
                  <a:pt x="743325" y="2743818"/>
                </a:lnTo>
                <a:lnTo>
                  <a:pt x="0" y="27438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788756">
            <a:off x="1211351" y="5956162"/>
            <a:ext cx="1930671" cy="3381749"/>
          </a:xfrm>
          <a:custGeom>
            <a:avLst/>
            <a:gdLst/>
            <a:ahLst/>
            <a:cxnLst/>
            <a:rect r="r" b="b" t="t" l="l"/>
            <a:pathLst>
              <a:path h="3381749" w="1930671">
                <a:moveTo>
                  <a:pt x="0" y="0"/>
                </a:moveTo>
                <a:lnTo>
                  <a:pt x="1930671" y="0"/>
                </a:lnTo>
                <a:lnTo>
                  <a:pt x="1930671" y="3381749"/>
                </a:lnTo>
                <a:lnTo>
                  <a:pt x="0" y="338174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858404">
            <a:off x="15415836" y="5898828"/>
            <a:ext cx="2657994" cy="3337664"/>
          </a:xfrm>
          <a:custGeom>
            <a:avLst/>
            <a:gdLst/>
            <a:ahLst/>
            <a:cxnLst/>
            <a:rect r="r" b="b" t="t" l="l"/>
            <a:pathLst>
              <a:path h="3337664" w="2657994">
                <a:moveTo>
                  <a:pt x="0" y="0"/>
                </a:moveTo>
                <a:lnTo>
                  <a:pt x="2657994" y="0"/>
                </a:lnTo>
                <a:lnTo>
                  <a:pt x="2657994" y="3337664"/>
                </a:lnTo>
                <a:lnTo>
                  <a:pt x="0" y="333766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4892333" y="1079587"/>
            <a:ext cx="1104148" cy="1829161"/>
          </a:xfrm>
          <a:custGeom>
            <a:avLst/>
            <a:gdLst/>
            <a:ahLst/>
            <a:cxnLst/>
            <a:rect r="r" b="b" t="t" l="l"/>
            <a:pathLst>
              <a:path h="1829161" w="1104148">
                <a:moveTo>
                  <a:pt x="0" y="0"/>
                </a:moveTo>
                <a:lnTo>
                  <a:pt x="1104148" y="0"/>
                </a:lnTo>
                <a:lnTo>
                  <a:pt x="1104148" y="1829160"/>
                </a:lnTo>
                <a:lnTo>
                  <a:pt x="0" y="18291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450598">
            <a:off x="16339856" y="3127869"/>
            <a:ext cx="743325" cy="2743818"/>
          </a:xfrm>
          <a:custGeom>
            <a:avLst/>
            <a:gdLst/>
            <a:ahLst/>
            <a:cxnLst/>
            <a:rect r="r" b="b" t="t" l="l"/>
            <a:pathLst>
              <a:path h="2743818" w="743325">
                <a:moveTo>
                  <a:pt x="0" y="0"/>
                </a:moveTo>
                <a:lnTo>
                  <a:pt x="743325" y="0"/>
                </a:lnTo>
                <a:lnTo>
                  <a:pt x="743325" y="2743818"/>
                </a:lnTo>
                <a:lnTo>
                  <a:pt x="0" y="27438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2705262" y="3858847"/>
            <a:ext cx="229651" cy="229651"/>
            <a:chOff x="0" y="0"/>
            <a:chExt cx="6350000" cy="6350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558467" y="4269523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-771795">
            <a:off x="717946" y="8803556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1263460" y="6430894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7" id="27"/>
          <p:cNvGrpSpPr>
            <a:grpSpLocks noChangeAspect="true"/>
          </p:cNvGrpSpPr>
          <p:nvPr/>
        </p:nvGrpSpPr>
        <p:grpSpPr>
          <a:xfrm rot="-874149">
            <a:off x="2072612" y="897413"/>
            <a:ext cx="498419" cy="262574"/>
            <a:chOff x="0" y="0"/>
            <a:chExt cx="1610360" cy="84836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907737" y="1484498"/>
            <a:ext cx="511826" cy="458783"/>
          </a:xfrm>
          <a:custGeom>
            <a:avLst/>
            <a:gdLst/>
            <a:ahLst/>
            <a:cxnLst/>
            <a:rect r="r" b="b" t="t" l="l"/>
            <a:pathLst>
              <a:path h="458783" w="511826">
                <a:moveTo>
                  <a:pt x="0" y="0"/>
                </a:moveTo>
                <a:lnTo>
                  <a:pt x="511826" y="0"/>
                </a:lnTo>
                <a:lnTo>
                  <a:pt x="511826" y="458782"/>
                </a:lnTo>
                <a:lnTo>
                  <a:pt x="0" y="458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0" id="30"/>
          <p:cNvGrpSpPr/>
          <p:nvPr/>
        </p:nvGrpSpPr>
        <p:grpSpPr>
          <a:xfrm rot="0">
            <a:off x="17275074" y="5970988"/>
            <a:ext cx="229651" cy="229651"/>
            <a:chOff x="0" y="0"/>
            <a:chExt cx="6350000" cy="6350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2" id="32"/>
          <p:cNvSpPr/>
          <p:nvPr/>
        </p:nvSpPr>
        <p:spPr>
          <a:xfrm flipH="false" flipV="false" rot="0">
            <a:off x="15391207" y="5143500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-771795">
            <a:off x="16785211" y="2124994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1"/>
                </a:lnTo>
                <a:lnTo>
                  <a:pt x="0" y="41163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6247457" y="74667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5" id="35"/>
          <p:cNvGrpSpPr>
            <a:grpSpLocks noChangeAspect="true"/>
          </p:cNvGrpSpPr>
          <p:nvPr/>
        </p:nvGrpSpPr>
        <p:grpSpPr>
          <a:xfrm rot="-874149">
            <a:off x="17140690" y="9008664"/>
            <a:ext cx="498419" cy="262574"/>
            <a:chOff x="0" y="0"/>
            <a:chExt cx="1610360" cy="84836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7" id="37"/>
          <p:cNvSpPr/>
          <p:nvPr/>
        </p:nvSpPr>
        <p:spPr>
          <a:xfrm flipH="false" flipV="false" rot="0">
            <a:off x="14879380" y="3514890"/>
            <a:ext cx="511826" cy="458783"/>
          </a:xfrm>
          <a:custGeom>
            <a:avLst/>
            <a:gdLst/>
            <a:ahLst/>
            <a:cxnLst/>
            <a:rect r="r" b="b" t="t" l="l"/>
            <a:pathLst>
              <a:path h="458783" w="511826">
                <a:moveTo>
                  <a:pt x="0" y="0"/>
                </a:moveTo>
                <a:lnTo>
                  <a:pt x="511827" y="0"/>
                </a:lnTo>
                <a:lnTo>
                  <a:pt x="511827" y="458782"/>
                </a:lnTo>
                <a:lnTo>
                  <a:pt x="0" y="458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3124804" y="4748546"/>
            <a:ext cx="12382828" cy="1682348"/>
          </a:xfrm>
          <a:custGeom>
            <a:avLst/>
            <a:gdLst/>
            <a:ahLst/>
            <a:cxnLst/>
            <a:rect r="r" b="b" t="t" l="l"/>
            <a:pathLst>
              <a:path h="1682348" w="12382828">
                <a:moveTo>
                  <a:pt x="0" y="0"/>
                </a:moveTo>
                <a:lnTo>
                  <a:pt x="12382829" y="0"/>
                </a:lnTo>
                <a:lnTo>
                  <a:pt x="12382829" y="1682348"/>
                </a:lnTo>
                <a:lnTo>
                  <a:pt x="0" y="1682348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l="0" t="-6053" r="0" b="0"/>
            </a:stretch>
          </a:blipFill>
        </p:spPr>
      </p:sp>
      <p:sp>
        <p:nvSpPr>
          <p:cNvPr name="TextBox 39" id="39"/>
          <p:cNvSpPr txBox="true"/>
          <p:nvPr/>
        </p:nvSpPr>
        <p:spPr>
          <a:xfrm rot="0">
            <a:off x="3501284" y="1146262"/>
            <a:ext cx="11344827" cy="14014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00"/>
              </a:lnSpc>
            </a:pPr>
            <a:r>
              <a:rPr lang="en-US" sz="5300" spc="291">
                <a:solidFill>
                  <a:srgbClr val="00AD9C"/>
                </a:solidFill>
                <a:latin typeface="Another Shabby Bold"/>
              </a:rPr>
              <a:t>ЩО ТАКЕ ДОСЛІДНИЦЬКИЙ МЕТОД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3501284" y="3103950"/>
            <a:ext cx="10790333" cy="10216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1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ставити запитання і шукати відповіді на них, щоб відрізнити факти від здогадок, правду від вигадки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3740104" y="7421609"/>
            <a:ext cx="11152229" cy="10216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1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29LT Adir Semi-Bold"/>
              </a:rPr>
              <a:t>Скористайся піктограмами і розкажи, як шукати відповіді на запитання.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0">
            <a:off x="2268014" y="1079587"/>
            <a:ext cx="1104148" cy="1829161"/>
          </a:xfrm>
          <a:custGeom>
            <a:avLst/>
            <a:gdLst/>
            <a:ahLst/>
            <a:cxnLst/>
            <a:rect r="r" b="b" t="t" l="l"/>
            <a:pathLst>
              <a:path h="1829161" w="1104148">
                <a:moveTo>
                  <a:pt x="0" y="0"/>
                </a:moveTo>
                <a:lnTo>
                  <a:pt x="1104148" y="0"/>
                </a:lnTo>
                <a:lnTo>
                  <a:pt x="1104148" y="1829160"/>
                </a:lnTo>
                <a:lnTo>
                  <a:pt x="0" y="18291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644862">
            <a:off x="1278020" y="3136304"/>
            <a:ext cx="743325" cy="2743818"/>
          </a:xfrm>
          <a:custGeom>
            <a:avLst/>
            <a:gdLst/>
            <a:ahLst/>
            <a:cxnLst/>
            <a:rect r="r" b="b" t="t" l="l"/>
            <a:pathLst>
              <a:path h="2743818" w="743325">
                <a:moveTo>
                  <a:pt x="0" y="0"/>
                </a:moveTo>
                <a:lnTo>
                  <a:pt x="743325" y="0"/>
                </a:lnTo>
                <a:lnTo>
                  <a:pt x="743325" y="2743818"/>
                </a:lnTo>
                <a:lnTo>
                  <a:pt x="0" y="27438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788756">
            <a:off x="1211351" y="5956162"/>
            <a:ext cx="1930671" cy="3381749"/>
          </a:xfrm>
          <a:custGeom>
            <a:avLst/>
            <a:gdLst/>
            <a:ahLst/>
            <a:cxnLst/>
            <a:rect r="r" b="b" t="t" l="l"/>
            <a:pathLst>
              <a:path h="3381749" w="1930671">
                <a:moveTo>
                  <a:pt x="0" y="0"/>
                </a:moveTo>
                <a:lnTo>
                  <a:pt x="1930671" y="0"/>
                </a:lnTo>
                <a:lnTo>
                  <a:pt x="1930671" y="3381749"/>
                </a:lnTo>
                <a:lnTo>
                  <a:pt x="0" y="338174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4892333" y="1079587"/>
            <a:ext cx="1104148" cy="1829161"/>
          </a:xfrm>
          <a:custGeom>
            <a:avLst/>
            <a:gdLst/>
            <a:ahLst/>
            <a:cxnLst/>
            <a:rect r="r" b="b" t="t" l="l"/>
            <a:pathLst>
              <a:path h="1829161" w="1104148">
                <a:moveTo>
                  <a:pt x="0" y="0"/>
                </a:moveTo>
                <a:lnTo>
                  <a:pt x="1104148" y="0"/>
                </a:lnTo>
                <a:lnTo>
                  <a:pt x="1104148" y="1829160"/>
                </a:lnTo>
                <a:lnTo>
                  <a:pt x="0" y="18291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450598">
            <a:off x="16811982" y="3895655"/>
            <a:ext cx="743325" cy="2743818"/>
          </a:xfrm>
          <a:custGeom>
            <a:avLst/>
            <a:gdLst/>
            <a:ahLst/>
            <a:cxnLst/>
            <a:rect r="r" b="b" t="t" l="l"/>
            <a:pathLst>
              <a:path h="2743818" w="743325">
                <a:moveTo>
                  <a:pt x="0" y="0"/>
                </a:moveTo>
                <a:lnTo>
                  <a:pt x="743325" y="0"/>
                </a:lnTo>
                <a:lnTo>
                  <a:pt x="743325" y="2743817"/>
                </a:lnTo>
                <a:lnTo>
                  <a:pt x="0" y="274381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2705262" y="3858847"/>
            <a:ext cx="229651" cy="229651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558467" y="4269523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-771795">
            <a:off x="717946" y="8803556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263460" y="6430894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6" id="26"/>
          <p:cNvGrpSpPr>
            <a:grpSpLocks noChangeAspect="true"/>
          </p:cNvGrpSpPr>
          <p:nvPr/>
        </p:nvGrpSpPr>
        <p:grpSpPr>
          <a:xfrm rot="-874149">
            <a:off x="2072612" y="897413"/>
            <a:ext cx="498419" cy="262574"/>
            <a:chOff x="0" y="0"/>
            <a:chExt cx="1610360" cy="84836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0">
            <a:off x="907737" y="1484498"/>
            <a:ext cx="511826" cy="458783"/>
          </a:xfrm>
          <a:custGeom>
            <a:avLst/>
            <a:gdLst/>
            <a:ahLst/>
            <a:cxnLst/>
            <a:rect r="r" b="b" t="t" l="l"/>
            <a:pathLst>
              <a:path h="458783" w="511826">
                <a:moveTo>
                  <a:pt x="0" y="0"/>
                </a:moveTo>
                <a:lnTo>
                  <a:pt x="511826" y="0"/>
                </a:lnTo>
                <a:lnTo>
                  <a:pt x="511826" y="458782"/>
                </a:lnTo>
                <a:lnTo>
                  <a:pt x="0" y="458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9" id="29"/>
          <p:cNvGrpSpPr/>
          <p:nvPr/>
        </p:nvGrpSpPr>
        <p:grpSpPr>
          <a:xfrm rot="0">
            <a:off x="17275074" y="5970988"/>
            <a:ext cx="229651" cy="229651"/>
            <a:chOff x="0" y="0"/>
            <a:chExt cx="6350000" cy="6350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1" id="31"/>
          <p:cNvSpPr/>
          <p:nvPr/>
        </p:nvSpPr>
        <p:spPr>
          <a:xfrm flipH="false" flipV="false" rot="-771795">
            <a:off x="16785211" y="2124994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1"/>
                </a:lnTo>
                <a:lnTo>
                  <a:pt x="0" y="41163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6247457" y="74667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3" id="33"/>
          <p:cNvGrpSpPr>
            <a:grpSpLocks noChangeAspect="true"/>
          </p:cNvGrpSpPr>
          <p:nvPr/>
        </p:nvGrpSpPr>
        <p:grpSpPr>
          <a:xfrm rot="-874149">
            <a:off x="17140690" y="9008664"/>
            <a:ext cx="498419" cy="262574"/>
            <a:chOff x="0" y="0"/>
            <a:chExt cx="1610360" cy="84836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5" id="35"/>
          <p:cNvSpPr/>
          <p:nvPr/>
        </p:nvSpPr>
        <p:spPr>
          <a:xfrm flipH="false" flipV="false" rot="0">
            <a:off x="2499266" y="2983000"/>
            <a:ext cx="14187634" cy="6275300"/>
          </a:xfrm>
          <a:custGeom>
            <a:avLst/>
            <a:gdLst/>
            <a:ahLst/>
            <a:cxnLst/>
            <a:rect r="r" b="b" t="t" l="l"/>
            <a:pathLst>
              <a:path h="6275300" w="14187634">
                <a:moveTo>
                  <a:pt x="0" y="0"/>
                </a:moveTo>
                <a:lnTo>
                  <a:pt x="14187634" y="0"/>
                </a:lnTo>
                <a:lnTo>
                  <a:pt x="14187634" y="6275300"/>
                </a:lnTo>
                <a:lnTo>
                  <a:pt x="0" y="627530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TextBox 36" id="36"/>
          <p:cNvSpPr txBox="true"/>
          <p:nvPr/>
        </p:nvSpPr>
        <p:spPr>
          <a:xfrm rot="0">
            <a:off x="3501284" y="1146262"/>
            <a:ext cx="11344827" cy="14014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00"/>
              </a:lnSpc>
            </a:pPr>
            <a:r>
              <a:rPr lang="en-US" sz="5300" spc="291">
                <a:solidFill>
                  <a:srgbClr val="00AD9C"/>
                </a:solidFill>
                <a:latin typeface="Another Shabby Bold"/>
              </a:rPr>
              <a:t>ЩО ТАКЕ ДОСЛІДНИЦЬКИЙ МЕТОД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542064">
            <a:off x="756896" y="536471"/>
            <a:ext cx="2436139" cy="2838721"/>
          </a:xfrm>
          <a:custGeom>
            <a:avLst/>
            <a:gdLst/>
            <a:ahLst/>
            <a:cxnLst/>
            <a:rect r="r" b="b" t="t" l="l"/>
            <a:pathLst>
              <a:path h="2838721" w="2436139">
                <a:moveTo>
                  <a:pt x="0" y="0"/>
                </a:moveTo>
                <a:lnTo>
                  <a:pt x="2436139" y="0"/>
                </a:lnTo>
                <a:lnTo>
                  <a:pt x="2436139" y="2838721"/>
                </a:lnTo>
                <a:lnTo>
                  <a:pt x="0" y="28387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734777">
            <a:off x="15770377" y="503404"/>
            <a:ext cx="1637282" cy="2904855"/>
          </a:xfrm>
          <a:custGeom>
            <a:avLst/>
            <a:gdLst/>
            <a:ahLst/>
            <a:cxnLst/>
            <a:rect r="r" b="b" t="t" l="l"/>
            <a:pathLst>
              <a:path h="2904855" w="1637282">
                <a:moveTo>
                  <a:pt x="0" y="0"/>
                </a:moveTo>
                <a:lnTo>
                  <a:pt x="1637282" y="0"/>
                </a:lnTo>
                <a:lnTo>
                  <a:pt x="1637282" y="2904855"/>
                </a:lnTo>
                <a:lnTo>
                  <a:pt x="0" y="290485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558467" y="4269523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3850273" y="79280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-2074858">
            <a:off x="15366099" y="2674126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-2074858">
            <a:off x="14586618" y="83955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2846654">
            <a:off x="17042444" y="5898826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-2074858">
            <a:off x="17279532" y="412989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-2949008">
            <a:off x="15866380" y="4469518"/>
            <a:ext cx="498419" cy="262574"/>
            <a:chOff x="0" y="0"/>
            <a:chExt cx="1610360" cy="84836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7" id="27"/>
          <p:cNvGrpSpPr>
            <a:grpSpLocks noChangeAspect="true"/>
          </p:cNvGrpSpPr>
          <p:nvPr/>
        </p:nvGrpSpPr>
        <p:grpSpPr>
          <a:xfrm rot="-2949008">
            <a:off x="14359241" y="9446041"/>
            <a:ext cx="498419" cy="262574"/>
            <a:chOff x="0" y="0"/>
            <a:chExt cx="1610360" cy="84836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15738452" y="6288751"/>
            <a:ext cx="229651" cy="229651"/>
            <a:chOff x="0" y="0"/>
            <a:chExt cx="6350000" cy="6350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TextBox 31" id="31"/>
          <p:cNvSpPr txBox="true"/>
          <p:nvPr/>
        </p:nvSpPr>
        <p:spPr>
          <a:xfrm rot="0">
            <a:off x="1028700" y="3677643"/>
            <a:ext cx="12083416" cy="5426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Деякі хибні гіпотези живуть століттями. Наприклад, люди, здавна спостерігаючи за зоряним небом, зробили, здавалось би, цілком очевидний висновок, що зорі, Місяць, а також і Сонце крутяться по небосхилу навколо нерухомої Землі. Така геоцентрична система Птолемея, в центрі якої знаходиться Земля, проіснувала аж до середніх віків, поки її не спростував Миколай Коперник, вдосконаливши засоби спостереження, тобто скориставшись телескопом. Він став родоначальником геліоцентричної системи, тобто помістив у центр Всесвіту Сонце замість Землі.</a:t>
            </a:r>
          </a:p>
        </p:txBody>
      </p:sp>
      <p:sp>
        <p:nvSpPr>
          <p:cNvPr name="Freeform 32" id="32"/>
          <p:cNvSpPr/>
          <p:nvPr/>
        </p:nvSpPr>
        <p:spPr>
          <a:xfrm flipH="false" flipV="false" rot="0">
            <a:off x="13432814" y="3895835"/>
            <a:ext cx="3753828" cy="4417614"/>
          </a:xfrm>
          <a:custGeom>
            <a:avLst/>
            <a:gdLst/>
            <a:ahLst/>
            <a:cxnLst/>
            <a:rect r="r" b="b" t="t" l="l"/>
            <a:pathLst>
              <a:path h="4417614" w="3753828">
                <a:moveTo>
                  <a:pt x="0" y="0"/>
                </a:moveTo>
                <a:lnTo>
                  <a:pt x="3753827" y="0"/>
                </a:lnTo>
                <a:lnTo>
                  <a:pt x="3753827" y="4417614"/>
                </a:lnTo>
                <a:lnTo>
                  <a:pt x="0" y="441761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33" id="33"/>
          <p:cNvSpPr txBox="true"/>
          <p:nvPr/>
        </p:nvSpPr>
        <p:spPr>
          <a:xfrm rot="0">
            <a:off x="3446733" y="919475"/>
            <a:ext cx="11874481" cy="11907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44"/>
              </a:lnSpc>
            </a:pPr>
            <a:r>
              <a:rPr lang="en-US" sz="7600" spc="250">
                <a:solidFill>
                  <a:srgbClr val="00AD9C"/>
                </a:solidFill>
                <a:latin typeface="Another Shabby Bold"/>
              </a:rPr>
              <a:t> ГІПОТЕЗА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3294447" y="2034028"/>
            <a:ext cx="11699106" cy="10832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це припущення, яке висувають для пояснення спостережуваного явища та перевіряють.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872585" y="6109787"/>
            <a:ext cx="3789133" cy="3499781"/>
          </a:xfrm>
          <a:custGeom>
            <a:avLst/>
            <a:gdLst/>
            <a:ahLst/>
            <a:cxnLst/>
            <a:rect r="r" b="b" t="t" l="l"/>
            <a:pathLst>
              <a:path h="3499781" w="3789133">
                <a:moveTo>
                  <a:pt x="0" y="0"/>
                </a:moveTo>
                <a:lnTo>
                  <a:pt x="3789133" y="0"/>
                </a:lnTo>
                <a:lnTo>
                  <a:pt x="3789133" y="3499781"/>
                </a:lnTo>
                <a:lnTo>
                  <a:pt x="0" y="34997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4173993" y="6693266"/>
            <a:ext cx="3361732" cy="2916302"/>
          </a:xfrm>
          <a:custGeom>
            <a:avLst/>
            <a:gdLst/>
            <a:ahLst/>
            <a:cxnLst/>
            <a:rect r="r" b="b" t="t" l="l"/>
            <a:pathLst>
              <a:path h="2916302" w="3361732">
                <a:moveTo>
                  <a:pt x="0" y="0"/>
                </a:moveTo>
                <a:lnTo>
                  <a:pt x="3361732" y="0"/>
                </a:lnTo>
                <a:lnTo>
                  <a:pt x="3361732" y="2916302"/>
                </a:lnTo>
                <a:lnTo>
                  <a:pt x="0" y="291630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4103962" y="5247354"/>
            <a:ext cx="11048849" cy="3111457"/>
          </a:xfrm>
          <a:custGeom>
            <a:avLst/>
            <a:gdLst/>
            <a:ahLst/>
            <a:cxnLst/>
            <a:rect r="r" b="b" t="t" l="l"/>
            <a:pathLst>
              <a:path h="3111457" w="11048849">
                <a:moveTo>
                  <a:pt x="0" y="0"/>
                </a:moveTo>
                <a:lnTo>
                  <a:pt x="11048849" y="0"/>
                </a:lnTo>
                <a:lnTo>
                  <a:pt x="11048849" y="3111458"/>
                </a:lnTo>
                <a:lnTo>
                  <a:pt x="0" y="311145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2147734" y="1000125"/>
            <a:ext cx="15108706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80"/>
              </a:lnSpc>
            </a:pPr>
            <a:r>
              <a:rPr lang="en-US" sz="5900" spc="100">
                <a:solidFill>
                  <a:srgbClr val="00AD9C"/>
                </a:solidFill>
                <a:latin typeface="Another Shabby Bold"/>
              </a:rPr>
              <a:t>ЯК ПЕРЕВІРИТИ ГІПОТЕЗУ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3029479" y="2088059"/>
            <a:ext cx="13345217" cy="30790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1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Спостереження – це спосіб вивчення тіл і явищ природи за допомогою органів чуття: зору, слуху, нюху, дотику, смаку.</a:t>
            </a:r>
          </a:p>
          <a:p>
            <a:pPr algn="ctr">
              <a:lnSpc>
                <a:spcPts val="4061"/>
              </a:lnSpc>
              <a:spcBef>
                <a:spcPct val="0"/>
              </a:spcBef>
            </a:pPr>
          </a:p>
          <a:p>
            <a:pPr algn="ctr">
              <a:lnSpc>
                <a:spcPts val="4061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На відміну від звичайного споглядання, наукове спостереження має мету і чіткий план. Спостерігачі не втручаються в явище, яке досліджують.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3755141" y="6693266"/>
            <a:ext cx="3840509" cy="2899584"/>
          </a:xfrm>
          <a:custGeom>
            <a:avLst/>
            <a:gdLst/>
            <a:ahLst/>
            <a:cxnLst/>
            <a:rect r="r" b="b" t="t" l="l"/>
            <a:pathLst>
              <a:path h="2899584" w="3840509">
                <a:moveTo>
                  <a:pt x="0" y="0"/>
                </a:moveTo>
                <a:lnTo>
                  <a:pt x="3840509" y="0"/>
                </a:lnTo>
                <a:lnTo>
                  <a:pt x="3840509" y="2899584"/>
                </a:lnTo>
                <a:lnTo>
                  <a:pt x="0" y="289958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028700" y="4124719"/>
            <a:ext cx="4729384" cy="2338896"/>
          </a:xfrm>
          <a:custGeom>
            <a:avLst/>
            <a:gdLst/>
            <a:ahLst/>
            <a:cxnLst/>
            <a:rect r="r" b="b" t="t" l="l"/>
            <a:pathLst>
              <a:path h="2338896" w="4729384">
                <a:moveTo>
                  <a:pt x="0" y="0"/>
                </a:moveTo>
                <a:lnTo>
                  <a:pt x="4729384" y="0"/>
                </a:lnTo>
                <a:lnTo>
                  <a:pt x="4729384" y="2338896"/>
                </a:lnTo>
                <a:lnTo>
                  <a:pt x="0" y="23388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2147734" y="1000125"/>
            <a:ext cx="15108706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80"/>
              </a:lnSpc>
            </a:pPr>
            <a:r>
              <a:rPr lang="en-US" sz="5900" spc="100">
                <a:solidFill>
                  <a:srgbClr val="00AD9C"/>
                </a:solidFill>
                <a:latin typeface="Another Shabby Bold"/>
              </a:rPr>
              <a:t>ЯК ПЕРЕВІРИТИ ГІПОТЕЗУ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147734" y="2363301"/>
            <a:ext cx="14822490" cy="17544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1"/>
              </a:lnSpc>
              <a:spcBef>
                <a:spcPct val="0"/>
              </a:spcBef>
            </a:pPr>
            <a:r>
              <a:rPr lang="en-US" sz="3300">
                <a:solidFill>
                  <a:srgbClr val="000000"/>
                </a:solidFill>
                <a:latin typeface="Arimo Bold"/>
              </a:rPr>
              <a:t>Експеримент або дослід відрізняється від спостереження активною взаємодією з досліджуваним об’єктом. Він проводиться і є важливим засобом перевірки гіпотези.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6254126" y="5369686"/>
            <a:ext cx="9421269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u="sng">
                <a:solidFill>
                  <a:srgbClr val="000000"/>
                </a:solidFill>
                <a:latin typeface="PT Serif Bold"/>
                <a:hlinkClick r:id="rId10" tooltip="https://osvitoria.media/experience/5-doslidiv-iz-predmetu-ya-doslidzhuyu-svit-yakym-zradiyut-dity-pid-chas-onlajn-navchannya/"/>
              </a:rPr>
              <a:t>ДОМАШНІ ЕКСПЕРИМЕНТИ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5606277" y="6578440"/>
            <a:ext cx="2899584" cy="2899584"/>
            <a:chOff x="0" y="0"/>
            <a:chExt cx="3866113" cy="3866113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3866113" cy="3866113"/>
            </a:xfrm>
            <a:custGeom>
              <a:avLst/>
              <a:gdLst/>
              <a:ahLst/>
              <a:cxnLst/>
              <a:rect r="r" b="b" t="t" l="l"/>
              <a:pathLst>
                <a:path h="3866113" w="3866113">
                  <a:moveTo>
                    <a:pt x="0" y="0"/>
                  </a:moveTo>
                  <a:lnTo>
                    <a:pt x="3866113" y="0"/>
                  </a:lnTo>
                  <a:lnTo>
                    <a:pt x="3866113" y="3866113"/>
                  </a:lnTo>
                  <a:lnTo>
                    <a:pt x="0" y="38661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147734" y="2363301"/>
            <a:ext cx="14822490" cy="40785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1"/>
              </a:lnSpc>
            </a:pPr>
            <a:r>
              <a:rPr lang="en-US" sz="3300">
                <a:solidFill>
                  <a:srgbClr val="000000"/>
                </a:solidFill>
                <a:latin typeface="Arimo Bold"/>
              </a:rPr>
              <a:t>Моделювання - це метод дослідження об’єктів пізнання (явищ, пристроїв, процесів), що ґрунтується на заміні оригіналу іншим, подібним до нього (моделлю).</a:t>
            </a:r>
          </a:p>
          <a:p>
            <a:pPr algn="ctr">
              <a:lnSpc>
                <a:spcPts val="4621"/>
              </a:lnSpc>
            </a:pPr>
            <a:r>
              <a:rPr lang="en-US" sz="3300">
                <a:solidFill>
                  <a:srgbClr val="000000"/>
                </a:solidFill>
                <a:latin typeface="Arimo Bold"/>
              </a:rPr>
              <a:t>На сучасному етапі розвитку пізнання важливе значення має комп’ютерне моделювання. Учені створюють моделі кулястої блискавки, внутрішньої будови Землі та планет, Всесвіту</a:t>
            </a:r>
          </a:p>
          <a:p>
            <a:pPr algn="ctr">
              <a:lnSpc>
                <a:spcPts val="4621"/>
              </a:lnSpc>
              <a:spcBef>
                <a:spcPct val="0"/>
              </a:spcBef>
            </a:pP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4410819" y="6018434"/>
            <a:ext cx="9859826" cy="3559435"/>
          </a:xfrm>
          <a:custGeom>
            <a:avLst/>
            <a:gdLst/>
            <a:ahLst/>
            <a:cxnLst/>
            <a:rect r="r" b="b" t="t" l="l"/>
            <a:pathLst>
              <a:path h="3559435" w="9859826">
                <a:moveTo>
                  <a:pt x="0" y="0"/>
                </a:moveTo>
                <a:lnTo>
                  <a:pt x="9859826" y="0"/>
                </a:lnTo>
                <a:lnTo>
                  <a:pt x="9859826" y="3559436"/>
                </a:lnTo>
                <a:lnTo>
                  <a:pt x="0" y="355943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2147734" y="1000125"/>
            <a:ext cx="15108706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80"/>
              </a:lnSpc>
            </a:pPr>
            <a:r>
              <a:rPr lang="en-US" sz="5900" spc="100">
                <a:solidFill>
                  <a:srgbClr val="00AD9C"/>
                </a:solidFill>
                <a:latin typeface="Another Shabby Bold"/>
              </a:rPr>
              <a:t>ЯК ПЕРЕВІРИТИ ГІПОТЕЗУ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2147734" y="866577"/>
            <a:ext cx="15108706" cy="1266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 spc="136">
                <a:solidFill>
                  <a:srgbClr val="00AD9C"/>
                </a:solidFill>
                <a:latin typeface="Another Shabby Bold"/>
              </a:rPr>
              <a:t>ПРАЦЮЄМО РАЗОМ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667918" y="2774014"/>
            <a:ext cx="8002933" cy="15198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93"/>
              </a:lnSpc>
            </a:pPr>
            <a:r>
              <a:rPr lang="en-US" sz="3300">
                <a:solidFill>
                  <a:srgbClr val="003933"/>
                </a:solidFill>
                <a:latin typeface="Dosis Semi-Bold"/>
              </a:rPr>
              <a:t>Вислови гіпотезу: на чому найкраще пише олівець (або крейда).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746637">
            <a:off x="2870434" y="3452497"/>
            <a:ext cx="3820781" cy="5458258"/>
          </a:xfrm>
          <a:custGeom>
            <a:avLst/>
            <a:gdLst/>
            <a:ahLst/>
            <a:cxnLst/>
            <a:rect r="r" b="b" t="t" l="l"/>
            <a:pathLst>
              <a:path h="5458258" w="3820781">
                <a:moveTo>
                  <a:pt x="0" y="0"/>
                </a:moveTo>
                <a:lnTo>
                  <a:pt x="3820781" y="0"/>
                </a:lnTo>
                <a:lnTo>
                  <a:pt x="3820781" y="5458258"/>
                </a:lnTo>
                <a:lnTo>
                  <a:pt x="0" y="54582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9137809">
            <a:off x="7043937" y="6751123"/>
            <a:ext cx="1625250" cy="1575015"/>
          </a:xfrm>
          <a:custGeom>
            <a:avLst/>
            <a:gdLst/>
            <a:ahLst/>
            <a:cxnLst/>
            <a:rect r="r" b="b" t="t" l="l"/>
            <a:pathLst>
              <a:path h="1575015" w="1625250">
                <a:moveTo>
                  <a:pt x="0" y="0"/>
                </a:moveTo>
                <a:lnTo>
                  <a:pt x="1625250" y="0"/>
                </a:lnTo>
                <a:lnTo>
                  <a:pt x="1625250" y="1575015"/>
                </a:lnTo>
                <a:lnTo>
                  <a:pt x="0" y="15750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890500" y="3475534"/>
            <a:ext cx="1959868" cy="1913544"/>
          </a:xfrm>
          <a:custGeom>
            <a:avLst/>
            <a:gdLst/>
            <a:ahLst/>
            <a:cxnLst/>
            <a:rect r="r" b="b" t="t" l="l"/>
            <a:pathLst>
              <a:path h="1913544" w="1959868">
                <a:moveTo>
                  <a:pt x="0" y="0"/>
                </a:moveTo>
                <a:lnTo>
                  <a:pt x="1959868" y="0"/>
                </a:lnTo>
                <a:lnTo>
                  <a:pt x="1959868" y="1913543"/>
                </a:lnTo>
                <a:lnTo>
                  <a:pt x="0" y="191354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6651884" y="8910755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6770358" y="5389077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-874149">
            <a:off x="7881574" y="4854422"/>
            <a:ext cx="498419" cy="262574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9351715" y="4829661"/>
            <a:ext cx="7319137" cy="33832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1"/>
              </a:lnSpc>
              <a:spcBef>
                <a:spcPct val="0"/>
              </a:spcBef>
            </a:pPr>
            <a:r>
              <a:rPr lang="en-US" sz="4800">
                <a:solidFill>
                  <a:srgbClr val="000000"/>
                </a:solidFill>
                <a:latin typeface="Arimo Bold"/>
              </a:rPr>
              <a:t>Перевір її, використовуючи папір, картон, пластик, дошку, тканину, скло та ін.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1890500" y="1095177"/>
            <a:ext cx="15108706" cy="9886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6300" spc="107">
                <a:solidFill>
                  <a:srgbClr val="00AD9C"/>
                </a:solidFill>
                <a:latin typeface="Another Shabby Bold"/>
              </a:rPr>
              <a:t>КОРОТКО ПРО ГОЛОВНЕ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746637">
            <a:off x="2607491" y="5864316"/>
            <a:ext cx="1971295" cy="2816136"/>
          </a:xfrm>
          <a:custGeom>
            <a:avLst/>
            <a:gdLst/>
            <a:ahLst/>
            <a:cxnLst/>
            <a:rect r="r" b="b" t="t" l="l"/>
            <a:pathLst>
              <a:path h="2816136" w="1971295">
                <a:moveTo>
                  <a:pt x="0" y="0"/>
                </a:moveTo>
                <a:lnTo>
                  <a:pt x="1971295" y="0"/>
                </a:lnTo>
                <a:lnTo>
                  <a:pt x="1971295" y="2816136"/>
                </a:lnTo>
                <a:lnTo>
                  <a:pt x="0" y="28161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33271" y="2028385"/>
            <a:ext cx="1959868" cy="1913544"/>
          </a:xfrm>
          <a:custGeom>
            <a:avLst/>
            <a:gdLst/>
            <a:ahLst/>
            <a:cxnLst/>
            <a:rect r="r" b="b" t="t" l="l"/>
            <a:pathLst>
              <a:path h="1913544" w="1959868">
                <a:moveTo>
                  <a:pt x="0" y="0"/>
                </a:moveTo>
                <a:lnTo>
                  <a:pt x="1959867" y="0"/>
                </a:lnTo>
                <a:lnTo>
                  <a:pt x="1959867" y="1913544"/>
                </a:lnTo>
                <a:lnTo>
                  <a:pt x="0" y="191354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5458276" y="2642095"/>
            <a:ext cx="11801024" cy="60000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61"/>
              </a:lnSpc>
              <a:spcBef>
                <a:spcPct val="0"/>
              </a:spcBef>
            </a:pPr>
            <a:r>
              <a:rPr lang="en-US" sz="3400">
                <a:solidFill>
                  <a:srgbClr val="000000"/>
                </a:solidFill>
                <a:latin typeface="Arimo Bold"/>
              </a:rPr>
              <a:t>• Будь-яке наукове дослідження розпочинається із запитання. Відповідь на нього ти можеш знайти дослідницьким методом: спостерігай, запитуй, висловлюй гіпотезу та перевіряй її одним з методів пізнання.</a:t>
            </a:r>
          </a:p>
          <a:p>
            <a:pPr algn="ctr">
              <a:lnSpc>
                <a:spcPts val="4761"/>
              </a:lnSpc>
              <a:spcBef>
                <a:spcPct val="0"/>
              </a:spcBef>
            </a:pPr>
          </a:p>
          <a:p>
            <a:pPr algn="ctr">
              <a:lnSpc>
                <a:spcPts val="4761"/>
              </a:lnSpc>
              <a:spcBef>
                <a:spcPct val="0"/>
              </a:spcBef>
            </a:pPr>
            <a:r>
              <a:rPr lang="en-US" sz="3400">
                <a:solidFill>
                  <a:srgbClr val="000000"/>
                </a:solidFill>
                <a:latin typeface="Arimo Bold"/>
              </a:rPr>
              <a:t>• Основні методи пізнання природи - спостереження та експеримент. Є також інші методи наукового пізнання: вимірювання, аналогія, порівняння, аналіз, моделювання.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4590959">
            <a:off x="15997142" y="3573304"/>
            <a:ext cx="2538932" cy="2538932"/>
          </a:xfrm>
          <a:custGeom>
            <a:avLst/>
            <a:gdLst/>
            <a:ahLst/>
            <a:cxnLst/>
            <a:rect r="r" b="b" t="t" l="l"/>
            <a:pathLst>
              <a:path h="2538932" w="2538932">
                <a:moveTo>
                  <a:pt x="0" y="0"/>
                </a:moveTo>
                <a:lnTo>
                  <a:pt x="2538932" y="0"/>
                </a:lnTo>
                <a:lnTo>
                  <a:pt x="2538932" y="2538932"/>
                </a:lnTo>
                <a:lnTo>
                  <a:pt x="0" y="25389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true" rot="-10325232">
            <a:off x="-735485" y="106452"/>
            <a:ext cx="2815623" cy="2815623"/>
          </a:xfrm>
          <a:custGeom>
            <a:avLst/>
            <a:gdLst/>
            <a:ahLst/>
            <a:cxnLst/>
            <a:rect r="r" b="b" t="t" l="l"/>
            <a:pathLst>
              <a:path h="2815623" w="2815623">
                <a:moveTo>
                  <a:pt x="0" y="2815623"/>
                </a:moveTo>
                <a:lnTo>
                  <a:pt x="2815623" y="2815623"/>
                </a:lnTo>
                <a:lnTo>
                  <a:pt x="2815623" y="0"/>
                </a:lnTo>
                <a:lnTo>
                  <a:pt x="0" y="0"/>
                </a:lnTo>
                <a:lnTo>
                  <a:pt x="0" y="281562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2049497">
            <a:off x="125050" y="6657359"/>
            <a:ext cx="2053555" cy="2933651"/>
          </a:xfrm>
          <a:custGeom>
            <a:avLst/>
            <a:gdLst/>
            <a:ahLst/>
            <a:cxnLst/>
            <a:rect r="r" b="b" t="t" l="l"/>
            <a:pathLst>
              <a:path h="2933651" w="2053555">
                <a:moveTo>
                  <a:pt x="0" y="0"/>
                </a:moveTo>
                <a:lnTo>
                  <a:pt x="2053556" y="0"/>
                </a:lnTo>
                <a:lnTo>
                  <a:pt x="2053556" y="2933650"/>
                </a:lnTo>
                <a:lnTo>
                  <a:pt x="0" y="29336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2245013">
            <a:off x="1141207" y="2386216"/>
            <a:ext cx="880607" cy="1841573"/>
          </a:xfrm>
          <a:custGeom>
            <a:avLst/>
            <a:gdLst/>
            <a:ahLst/>
            <a:cxnLst/>
            <a:rect r="r" b="b" t="t" l="l"/>
            <a:pathLst>
              <a:path h="1841573" w="880607">
                <a:moveTo>
                  <a:pt x="0" y="0"/>
                </a:moveTo>
                <a:lnTo>
                  <a:pt x="880606" y="0"/>
                </a:lnTo>
                <a:lnTo>
                  <a:pt x="880606" y="1841573"/>
                </a:lnTo>
                <a:lnTo>
                  <a:pt x="0" y="18415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1254325">
            <a:off x="-2461" y="4984554"/>
            <a:ext cx="2288606" cy="678260"/>
          </a:xfrm>
          <a:custGeom>
            <a:avLst/>
            <a:gdLst/>
            <a:ahLst/>
            <a:cxnLst/>
            <a:rect r="r" b="b" t="t" l="l"/>
            <a:pathLst>
              <a:path h="678260" w="2288606">
                <a:moveTo>
                  <a:pt x="0" y="0"/>
                </a:moveTo>
                <a:lnTo>
                  <a:pt x="2288606" y="0"/>
                </a:lnTo>
                <a:lnTo>
                  <a:pt x="2288606" y="678260"/>
                </a:lnTo>
                <a:lnTo>
                  <a:pt x="0" y="678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6156784" y="6407053"/>
            <a:ext cx="2131216" cy="2080842"/>
          </a:xfrm>
          <a:custGeom>
            <a:avLst/>
            <a:gdLst/>
            <a:ahLst/>
            <a:cxnLst/>
            <a:rect r="r" b="b" t="t" l="l"/>
            <a:pathLst>
              <a:path h="2080842" w="2131216">
                <a:moveTo>
                  <a:pt x="0" y="0"/>
                </a:moveTo>
                <a:lnTo>
                  <a:pt x="2131216" y="0"/>
                </a:lnTo>
                <a:lnTo>
                  <a:pt x="2131216" y="2080842"/>
                </a:lnTo>
                <a:lnTo>
                  <a:pt x="0" y="20808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1052783">
            <a:off x="15429461" y="420538"/>
            <a:ext cx="1171974" cy="2052821"/>
          </a:xfrm>
          <a:custGeom>
            <a:avLst/>
            <a:gdLst/>
            <a:ahLst/>
            <a:cxnLst/>
            <a:rect r="r" b="b" t="t" l="l"/>
            <a:pathLst>
              <a:path h="2052821" w="1171974">
                <a:moveTo>
                  <a:pt x="0" y="0"/>
                </a:moveTo>
                <a:lnTo>
                  <a:pt x="1171974" y="0"/>
                </a:lnTo>
                <a:lnTo>
                  <a:pt x="1171974" y="2052821"/>
                </a:lnTo>
                <a:lnTo>
                  <a:pt x="0" y="20528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1612873">
            <a:off x="16578786" y="2115729"/>
            <a:ext cx="1078345" cy="1913193"/>
          </a:xfrm>
          <a:custGeom>
            <a:avLst/>
            <a:gdLst/>
            <a:ahLst/>
            <a:cxnLst/>
            <a:rect r="r" b="b" t="t" l="l"/>
            <a:pathLst>
              <a:path h="1913193" w="1078345">
                <a:moveTo>
                  <a:pt x="0" y="0"/>
                </a:moveTo>
                <a:lnTo>
                  <a:pt x="1078345" y="0"/>
                </a:lnTo>
                <a:lnTo>
                  <a:pt x="1078345" y="1913193"/>
                </a:lnTo>
                <a:lnTo>
                  <a:pt x="0" y="191319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984971" y="634408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7402703" y="8895672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6" id="26"/>
          <p:cNvGrpSpPr>
            <a:grpSpLocks noChangeAspect="true"/>
          </p:cNvGrpSpPr>
          <p:nvPr/>
        </p:nvGrpSpPr>
        <p:grpSpPr>
          <a:xfrm rot="1977585">
            <a:off x="17291502" y="858834"/>
            <a:ext cx="512498" cy="269991"/>
            <a:chOff x="0" y="0"/>
            <a:chExt cx="1610360" cy="84836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2030890" y="4603934"/>
            <a:ext cx="229651" cy="229651"/>
            <a:chOff x="0" y="0"/>
            <a:chExt cx="6350000" cy="6350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0" id="30"/>
          <p:cNvSpPr/>
          <p:nvPr/>
        </p:nvSpPr>
        <p:spPr>
          <a:xfrm flipH="false" flipV="false" rot="0">
            <a:off x="399457" y="351276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6814686" y="1469307"/>
            <a:ext cx="451922" cy="405086"/>
          </a:xfrm>
          <a:custGeom>
            <a:avLst/>
            <a:gdLst/>
            <a:ahLst/>
            <a:cxnLst/>
            <a:rect r="r" b="b" t="t" l="l"/>
            <a:pathLst>
              <a:path h="405086" w="451922">
                <a:moveTo>
                  <a:pt x="0" y="0"/>
                </a:moveTo>
                <a:lnTo>
                  <a:pt x="451922" y="0"/>
                </a:lnTo>
                <a:lnTo>
                  <a:pt x="451922" y="405086"/>
                </a:lnTo>
                <a:lnTo>
                  <a:pt x="0" y="40508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5694641" y="3085316"/>
            <a:ext cx="420451" cy="427445"/>
          </a:xfrm>
          <a:custGeom>
            <a:avLst/>
            <a:gdLst/>
            <a:ahLst/>
            <a:cxnLst/>
            <a:rect r="r" b="b" t="t" l="l"/>
            <a:pathLst>
              <a:path h="427445" w="420451">
                <a:moveTo>
                  <a:pt x="0" y="0"/>
                </a:moveTo>
                <a:lnTo>
                  <a:pt x="420451" y="0"/>
                </a:lnTo>
                <a:lnTo>
                  <a:pt x="420451" y="427445"/>
                </a:lnTo>
                <a:lnTo>
                  <a:pt x="0" y="42744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3" id="33"/>
          <p:cNvGrpSpPr/>
          <p:nvPr/>
        </p:nvGrpSpPr>
        <p:grpSpPr>
          <a:xfrm rot="0">
            <a:off x="2490694" y="9376318"/>
            <a:ext cx="229651" cy="229651"/>
            <a:chOff x="0" y="0"/>
            <a:chExt cx="6350000" cy="6350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5" id="35"/>
          <p:cNvSpPr/>
          <p:nvPr/>
        </p:nvSpPr>
        <p:spPr>
          <a:xfrm flipH="false" flipV="false" rot="-771795">
            <a:off x="2865448" y="164752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4678159">
            <a:off x="15159154" y="375441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7" id="37"/>
          <p:cNvGrpSpPr>
            <a:grpSpLocks noChangeAspect="true"/>
          </p:cNvGrpSpPr>
          <p:nvPr/>
        </p:nvGrpSpPr>
        <p:grpSpPr>
          <a:xfrm rot="1977585">
            <a:off x="3370855" y="9474682"/>
            <a:ext cx="498419" cy="262574"/>
            <a:chOff x="0" y="0"/>
            <a:chExt cx="1610360" cy="84836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9" id="39"/>
          <p:cNvSpPr/>
          <p:nvPr/>
        </p:nvSpPr>
        <p:spPr>
          <a:xfrm flipH="false" flipV="false" rot="0">
            <a:off x="2748353" y="788814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0" id="40"/>
          <p:cNvGrpSpPr/>
          <p:nvPr/>
        </p:nvGrpSpPr>
        <p:grpSpPr>
          <a:xfrm rot="0">
            <a:off x="14170004" y="614952"/>
            <a:ext cx="252393" cy="252393"/>
            <a:chOff x="0" y="0"/>
            <a:chExt cx="6350000" cy="635000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2" id="42"/>
          <p:cNvGrpSpPr/>
          <p:nvPr/>
        </p:nvGrpSpPr>
        <p:grpSpPr>
          <a:xfrm rot="0">
            <a:off x="2102176" y="1987440"/>
            <a:ext cx="229651" cy="229651"/>
            <a:chOff x="0" y="0"/>
            <a:chExt cx="6350000" cy="6350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4" id="44"/>
          <p:cNvGrpSpPr>
            <a:grpSpLocks noChangeAspect="true"/>
          </p:cNvGrpSpPr>
          <p:nvPr/>
        </p:nvGrpSpPr>
        <p:grpSpPr>
          <a:xfrm rot="-921396">
            <a:off x="16540798" y="9558525"/>
            <a:ext cx="547777" cy="288577"/>
            <a:chOff x="0" y="0"/>
            <a:chExt cx="1610360" cy="84836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6" id="46"/>
          <p:cNvSpPr/>
          <p:nvPr/>
        </p:nvSpPr>
        <p:spPr>
          <a:xfrm flipH="false" flipV="false" rot="432686">
            <a:off x="2912608" y="-670724"/>
            <a:ext cx="2225071" cy="2156296"/>
          </a:xfrm>
          <a:custGeom>
            <a:avLst/>
            <a:gdLst/>
            <a:ahLst/>
            <a:cxnLst/>
            <a:rect r="r" b="b" t="t" l="l"/>
            <a:pathLst>
              <a:path h="2156296" w="2225071">
                <a:moveTo>
                  <a:pt x="0" y="0"/>
                </a:moveTo>
                <a:lnTo>
                  <a:pt x="2225071" y="0"/>
                </a:lnTo>
                <a:lnTo>
                  <a:pt x="2225071" y="2156296"/>
                </a:lnTo>
                <a:lnTo>
                  <a:pt x="0" y="2156296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7" id="47"/>
          <p:cNvSpPr/>
          <p:nvPr/>
        </p:nvSpPr>
        <p:spPr>
          <a:xfrm flipH="false" flipV="false" rot="1153974">
            <a:off x="15418170" y="8432300"/>
            <a:ext cx="635916" cy="2347340"/>
          </a:xfrm>
          <a:custGeom>
            <a:avLst/>
            <a:gdLst/>
            <a:ahLst/>
            <a:cxnLst/>
            <a:rect r="r" b="b" t="t" l="l"/>
            <a:pathLst>
              <a:path h="2347340" w="635916">
                <a:moveTo>
                  <a:pt x="0" y="0"/>
                </a:moveTo>
                <a:lnTo>
                  <a:pt x="635916" y="0"/>
                </a:lnTo>
                <a:lnTo>
                  <a:pt x="635916" y="2347339"/>
                </a:lnTo>
                <a:lnTo>
                  <a:pt x="0" y="2347339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8" id="48"/>
          <p:cNvSpPr/>
          <p:nvPr/>
        </p:nvSpPr>
        <p:spPr>
          <a:xfrm flipH="false" flipV="false" rot="-842482">
            <a:off x="3931404" y="8366112"/>
            <a:ext cx="1054904" cy="2072133"/>
          </a:xfrm>
          <a:custGeom>
            <a:avLst/>
            <a:gdLst/>
            <a:ahLst/>
            <a:cxnLst/>
            <a:rect r="r" b="b" t="t" l="l"/>
            <a:pathLst>
              <a:path h="2072133" w="1054904">
                <a:moveTo>
                  <a:pt x="0" y="0"/>
                </a:moveTo>
                <a:lnTo>
                  <a:pt x="1054904" y="0"/>
                </a:lnTo>
                <a:lnTo>
                  <a:pt x="1054904" y="2072132"/>
                </a:lnTo>
                <a:lnTo>
                  <a:pt x="0" y="207213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9" id="49"/>
          <p:cNvSpPr/>
          <p:nvPr/>
        </p:nvSpPr>
        <p:spPr>
          <a:xfrm flipH="false" flipV="false" rot="0">
            <a:off x="5649993" y="934707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0" id="50"/>
          <p:cNvSpPr/>
          <p:nvPr/>
        </p:nvSpPr>
        <p:spPr>
          <a:xfrm flipH="false" flipV="false" rot="-684765">
            <a:off x="13333465" y="8957720"/>
            <a:ext cx="850155" cy="1508339"/>
          </a:xfrm>
          <a:custGeom>
            <a:avLst/>
            <a:gdLst/>
            <a:ahLst/>
            <a:cxnLst/>
            <a:rect r="r" b="b" t="t" l="l"/>
            <a:pathLst>
              <a:path h="1508339" w="850155">
                <a:moveTo>
                  <a:pt x="0" y="0"/>
                </a:moveTo>
                <a:lnTo>
                  <a:pt x="850155" y="0"/>
                </a:lnTo>
                <a:lnTo>
                  <a:pt x="850155" y="1508339"/>
                </a:lnTo>
                <a:lnTo>
                  <a:pt x="0" y="150833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1" id="51"/>
          <p:cNvSpPr/>
          <p:nvPr/>
        </p:nvSpPr>
        <p:spPr>
          <a:xfrm flipH="false" flipV="false" rot="0">
            <a:off x="280356" y="914028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6"/>
                </a:lnTo>
                <a:lnTo>
                  <a:pt x="0" y="23603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2" id="52"/>
          <p:cNvSpPr/>
          <p:nvPr/>
        </p:nvSpPr>
        <p:spPr>
          <a:xfrm flipH="false" flipV="false" rot="0">
            <a:off x="14550558" y="120006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3" id="53"/>
          <p:cNvGrpSpPr/>
          <p:nvPr/>
        </p:nvGrpSpPr>
        <p:grpSpPr>
          <a:xfrm rot="0">
            <a:off x="17823320" y="5426640"/>
            <a:ext cx="208069" cy="208069"/>
            <a:chOff x="0" y="0"/>
            <a:chExt cx="6350000" cy="6350000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55" id="55"/>
          <p:cNvSpPr/>
          <p:nvPr/>
        </p:nvSpPr>
        <p:spPr>
          <a:xfrm flipH="false" flipV="false" rot="0">
            <a:off x="14599093" y="8855697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6" id="56"/>
          <p:cNvSpPr/>
          <p:nvPr/>
        </p:nvSpPr>
        <p:spPr>
          <a:xfrm flipH="false" flipV="false" rot="-9414156">
            <a:off x="12901159" y="-655176"/>
            <a:ext cx="938638" cy="1962931"/>
          </a:xfrm>
          <a:custGeom>
            <a:avLst/>
            <a:gdLst/>
            <a:ahLst/>
            <a:cxnLst/>
            <a:rect r="r" b="b" t="t" l="l"/>
            <a:pathLst>
              <a:path h="1962931" w="938638">
                <a:moveTo>
                  <a:pt x="0" y="0"/>
                </a:moveTo>
                <a:lnTo>
                  <a:pt x="938638" y="0"/>
                </a:lnTo>
                <a:lnTo>
                  <a:pt x="938638" y="1962931"/>
                </a:lnTo>
                <a:lnTo>
                  <a:pt x="0" y="196293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7" id="57"/>
          <p:cNvSpPr/>
          <p:nvPr/>
        </p:nvSpPr>
        <p:spPr>
          <a:xfrm flipH="false" flipV="false" rot="0">
            <a:off x="5565863" y="407424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8" id="58"/>
          <p:cNvSpPr/>
          <p:nvPr/>
        </p:nvSpPr>
        <p:spPr>
          <a:xfrm flipH="false" flipV="false" rot="4678159">
            <a:off x="12300890" y="9540296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9" id="59"/>
          <p:cNvGrpSpPr/>
          <p:nvPr/>
        </p:nvGrpSpPr>
        <p:grpSpPr>
          <a:xfrm rot="0">
            <a:off x="12145068" y="653113"/>
            <a:ext cx="252393" cy="252393"/>
            <a:chOff x="0" y="0"/>
            <a:chExt cx="6350000" cy="63500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61" id="61"/>
          <p:cNvSpPr/>
          <p:nvPr/>
        </p:nvSpPr>
        <p:spPr>
          <a:xfrm flipH="false" flipV="false" rot="0">
            <a:off x="2449032" y="3157753"/>
            <a:ext cx="3665023" cy="3600885"/>
          </a:xfrm>
          <a:custGeom>
            <a:avLst/>
            <a:gdLst/>
            <a:ahLst/>
            <a:cxnLst/>
            <a:rect r="r" b="b" t="t" l="l"/>
            <a:pathLst>
              <a:path h="3600885" w="3665023">
                <a:moveTo>
                  <a:pt x="0" y="0"/>
                </a:moveTo>
                <a:lnTo>
                  <a:pt x="3665023" y="0"/>
                </a:lnTo>
                <a:lnTo>
                  <a:pt x="3665023" y="3600885"/>
                </a:lnTo>
                <a:lnTo>
                  <a:pt x="0" y="3600885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2" id="62"/>
          <p:cNvSpPr/>
          <p:nvPr/>
        </p:nvSpPr>
        <p:spPr>
          <a:xfrm flipH="false" flipV="false" rot="0">
            <a:off x="7375311" y="2760076"/>
            <a:ext cx="3685922" cy="3423300"/>
          </a:xfrm>
          <a:custGeom>
            <a:avLst/>
            <a:gdLst/>
            <a:ahLst/>
            <a:cxnLst/>
            <a:rect r="r" b="b" t="t" l="l"/>
            <a:pathLst>
              <a:path h="3423300" w="3685922">
                <a:moveTo>
                  <a:pt x="0" y="0"/>
                </a:moveTo>
                <a:lnTo>
                  <a:pt x="3685922" y="0"/>
                </a:lnTo>
                <a:lnTo>
                  <a:pt x="3685922" y="3423301"/>
                </a:lnTo>
                <a:lnTo>
                  <a:pt x="0" y="3423301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3" id="63"/>
          <p:cNvSpPr/>
          <p:nvPr/>
        </p:nvSpPr>
        <p:spPr>
          <a:xfrm flipH="false" flipV="false" rot="0">
            <a:off x="7485457" y="6344082"/>
            <a:ext cx="3064940" cy="3324886"/>
          </a:xfrm>
          <a:custGeom>
            <a:avLst/>
            <a:gdLst/>
            <a:ahLst/>
            <a:cxnLst/>
            <a:rect r="r" b="b" t="t" l="l"/>
            <a:pathLst>
              <a:path h="3324886" w="3064940">
                <a:moveTo>
                  <a:pt x="0" y="0"/>
                </a:moveTo>
                <a:lnTo>
                  <a:pt x="3064941" y="0"/>
                </a:lnTo>
                <a:lnTo>
                  <a:pt x="3064941" y="3324886"/>
                </a:lnTo>
                <a:lnTo>
                  <a:pt x="0" y="3324886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4" id="64"/>
          <p:cNvSpPr/>
          <p:nvPr/>
        </p:nvSpPr>
        <p:spPr>
          <a:xfrm flipH="false" flipV="false" rot="0">
            <a:off x="12058237" y="3676004"/>
            <a:ext cx="3400610" cy="3501272"/>
          </a:xfrm>
          <a:custGeom>
            <a:avLst/>
            <a:gdLst/>
            <a:ahLst/>
            <a:cxnLst/>
            <a:rect r="r" b="b" t="t" l="l"/>
            <a:pathLst>
              <a:path h="3501272" w="3400610">
                <a:moveTo>
                  <a:pt x="0" y="0"/>
                </a:moveTo>
                <a:lnTo>
                  <a:pt x="3400611" y="0"/>
                </a:lnTo>
                <a:lnTo>
                  <a:pt x="3400611" y="3501272"/>
                </a:lnTo>
                <a:lnTo>
                  <a:pt x="0" y="3501272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5" id="65"/>
          <p:cNvSpPr txBox="true"/>
          <p:nvPr/>
        </p:nvSpPr>
        <p:spPr>
          <a:xfrm rot="0">
            <a:off x="3421926" y="1769355"/>
            <a:ext cx="11592694" cy="9907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29"/>
              </a:lnSpc>
            </a:pPr>
            <a:r>
              <a:rPr lang="en-US" sz="7129" spc="213">
                <a:solidFill>
                  <a:srgbClr val="00AD9C"/>
                </a:solidFill>
                <a:latin typeface="Another Shabby Bold"/>
              </a:rPr>
              <a:t> «ЗАКІНЧИ РЕЧЕННЯ»</a:t>
            </a:r>
          </a:p>
        </p:txBody>
      </p:sp>
      <p:sp>
        <p:nvSpPr>
          <p:cNvPr name="TextBox 66" id="66"/>
          <p:cNvSpPr txBox="true"/>
          <p:nvPr/>
        </p:nvSpPr>
        <p:spPr>
          <a:xfrm rot="559036">
            <a:off x="2906401" y="4522830"/>
            <a:ext cx="2939518" cy="12966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1"/>
              </a:lnSpc>
              <a:spcBef>
                <a:spcPct val="0"/>
              </a:spcBef>
            </a:pPr>
            <a:r>
              <a:rPr lang="en-US" sz="3700">
                <a:solidFill>
                  <a:srgbClr val="000000"/>
                </a:solidFill>
                <a:latin typeface="Comic Sans Bold"/>
              </a:rPr>
              <a:t>сьогодні я дізнався…</a:t>
            </a:r>
          </a:p>
        </p:txBody>
      </p:sp>
      <p:sp>
        <p:nvSpPr>
          <p:cNvPr name="TextBox 67" id="67"/>
          <p:cNvSpPr txBox="true"/>
          <p:nvPr/>
        </p:nvSpPr>
        <p:spPr>
          <a:xfrm rot="489577">
            <a:off x="7795602" y="3874066"/>
            <a:ext cx="2707401" cy="1384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1"/>
              </a:lnSpc>
              <a:spcBef>
                <a:spcPct val="0"/>
              </a:spcBef>
            </a:pPr>
            <a:r>
              <a:rPr lang="en-US" sz="4000">
                <a:solidFill>
                  <a:srgbClr val="000000"/>
                </a:solidFill>
                <a:latin typeface="Comic Sans Bold"/>
              </a:rPr>
              <a:t>мені було цікаво…</a:t>
            </a:r>
          </a:p>
        </p:txBody>
      </p:sp>
      <p:sp>
        <p:nvSpPr>
          <p:cNvPr name="TextBox 68" id="68"/>
          <p:cNvSpPr txBox="true"/>
          <p:nvPr/>
        </p:nvSpPr>
        <p:spPr>
          <a:xfrm rot="183830">
            <a:off x="12028655" y="4744741"/>
            <a:ext cx="3400610" cy="13487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1"/>
              </a:lnSpc>
              <a:spcBef>
                <a:spcPct val="0"/>
              </a:spcBef>
            </a:pPr>
            <a:r>
              <a:rPr lang="en-US" sz="3900">
                <a:solidFill>
                  <a:srgbClr val="000000"/>
                </a:solidFill>
                <a:latin typeface="Comic Sans Bold"/>
              </a:rPr>
              <a:t>я зрозумів, що…</a:t>
            </a:r>
          </a:p>
        </p:txBody>
      </p:sp>
      <p:sp>
        <p:nvSpPr>
          <p:cNvPr name="TextBox 69" id="69"/>
          <p:cNvSpPr txBox="true"/>
          <p:nvPr/>
        </p:nvSpPr>
        <p:spPr>
          <a:xfrm rot="343115">
            <a:off x="7877884" y="7638015"/>
            <a:ext cx="2538044" cy="12160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1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Comic Sans Bold"/>
              </a:rPr>
              <a:t>мене здивувало…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3712110" y="1798129"/>
            <a:ext cx="9599727" cy="8864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00"/>
              </a:lnSpc>
            </a:pPr>
            <a:r>
              <a:rPr lang="en-US" sz="6400" spc="211">
                <a:solidFill>
                  <a:srgbClr val="00AD9C"/>
                </a:solidFill>
                <a:latin typeface="Another Shabby"/>
              </a:rPr>
              <a:t>САМООЦІНЮВАННЯ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3594573">
            <a:off x="14728533" y="1392322"/>
            <a:ext cx="2218029" cy="2584567"/>
          </a:xfrm>
          <a:custGeom>
            <a:avLst/>
            <a:gdLst/>
            <a:ahLst/>
            <a:cxnLst/>
            <a:rect r="r" b="b" t="t" l="l"/>
            <a:pathLst>
              <a:path h="2584567" w="2218029">
                <a:moveTo>
                  <a:pt x="0" y="0"/>
                </a:moveTo>
                <a:lnTo>
                  <a:pt x="2218028" y="0"/>
                </a:lnTo>
                <a:lnTo>
                  <a:pt x="2218028" y="2584567"/>
                </a:lnTo>
                <a:lnTo>
                  <a:pt x="0" y="25845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954746">
            <a:off x="15144550" y="5669874"/>
            <a:ext cx="2729989" cy="2729989"/>
          </a:xfrm>
          <a:custGeom>
            <a:avLst/>
            <a:gdLst/>
            <a:ahLst/>
            <a:cxnLst/>
            <a:rect r="r" b="b" t="t" l="l"/>
            <a:pathLst>
              <a:path h="2729989" w="2729989">
                <a:moveTo>
                  <a:pt x="0" y="0"/>
                </a:moveTo>
                <a:lnTo>
                  <a:pt x="2729989" y="0"/>
                </a:lnTo>
                <a:lnTo>
                  <a:pt x="2729989" y="2729989"/>
                </a:lnTo>
                <a:lnTo>
                  <a:pt x="0" y="27299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71795">
            <a:off x="16825736" y="8834083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5"/>
                </a:lnTo>
                <a:lnTo>
                  <a:pt x="0" y="376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6045483" y="514350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14473103" y="4644516"/>
            <a:ext cx="220918" cy="220918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5295910" y="7936327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7527603">
            <a:off x="16590283" y="6554557"/>
            <a:ext cx="583271" cy="307275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7259300" y="1132026"/>
            <a:ext cx="220918" cy="220918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-771795">
            <a:off x="13775394" y="1065726"/>
            <a:ext cx="372482" cy="353519"/>
          </a:xfrm>
          <a:custGeom>
            <a:avLst/>
            <a:gdLst/>
            <a:ahLst/>
            <a:cxnLst/>
            <a:rect r="r" b="b" t="t" l="l"/>
            <a:pathLst>
              <a:path h="353519" w="372482">
                <a:moveTo>
                  <a:pt x="0" y="0"/>
                </a:moveTo>
                <a:lnTo>
                  <a:pt x="372481" y="0"/>
                </a:lnTo>
                <a:lnTo>
                  <a:pt x="372481" y="353519"/>
                </a:lnTo>
                <a:lnTo>
                  <a:pt x="0" y="35351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-771795">
            <a:off x="2003708" y="2475409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6"/>
                </a:lnTo>
                <a:lnTo>
                  <a:pt x="0" y="37644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734751" y="896135"/>
            <a:ext cx="449334" cy="456809"/>
          </a:xfrm>
          <a:custGeom>
            <a:avLst/>
            <a:gdLst/>
            <a:ahLst/>
            <a:cxnLst/>
            <a:rect r="r" b="b" t="t" l="l"/>
            <a:pathLst>
              <a:path h="456809" w="449334">
                <a:moveTo>
                  <a:pt x="0" y="0"/>
                </a:moveTo>
                <a:lnTo>
                  <a:pt x="449334" y="0"/>
                </a:lnTo>
                <a:lnTo>
                  <a:pt x="449334" y="456809"/>
                </a:lnTo>
                <a:lnTo>
                  <a:pt x="0" y="4568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981679" y="3510678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>
            <a:grpSpLocks noChangeAspect="true"/>
          </p:cNvGrpSpPr>
          <p:nvPr/>
        </p:nvGrpSpPr>
        <p:grpSpPr>
          <a:xfrm rot="7527603">
            <a:off x="690044" y="1755614"/>
            <a:ext cx="583271" cy="307275"/>
            <a:chOff x="0" y="0"/>
            <a:chExt cx="1610360" cy="84836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4" id="34"/>
          <p:cNvGrpSpPr/>
          <p:nvPr/>
        </p:nvGrpSpPr>
        <p:grpSpPr>
          <a:xfrm rot="0">
            <a:off x="3110749" y="1456271"/>
            <a:ext cx="220918" cy="220918"/>
            <a:chOff x="0" y="0"/>
            <a:chExt cx="6350000" cy="63500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6" id="36"/>
          <p:cNvSpPr/>
          <p:nvPr/>
        </p:nvSpPr>
        <p:spPr>
          <a:xfrm flipH="false" flipV="false" rot="0">
            <a:off x="10172124" y="3250526"/>
            <a:ext cx="4729512" cy="4729512"/>
          </a:xfrm>
          <a:custGeom>
            <a:avLst/>
            <a:gdLst/>
            <a:ahLst/>
            <a:cxnLst/>
            <a:rect r="r" b="b" t="t" l="l"/>
            <a:pathLst>
              <a:path h="4729512" w="4729512">
                <a:moveTo>
                  <a:pt x="0" y="0"/>
                </a:moveTo>
                <a:lnTo>
                  <a:pt x="4729512" y="0"/>
                </a:lnTo>
                <a:lnTo>
                  <a:pt x="4729512" y="4729512"/>
                </a:lnTo>
                <a:lnTo>
                  <a:pt x="0" y="472951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7" id="37"/>
          <p:cNvSpPr txBox="true"/>
          <p:nvPr/>
        </p:nvSpPr>
        <p:spPr>
          <a:xfrm rot="0">
            <a:off x="981679" y="2993351"/>
            <a:ext cx="8980894" cy="5464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69477" indent="-334739" lvl="1">
              <a:lnSpc>
                <a:spcPts val="6294"/>
              </a:lnSpc>
              <a:buFont typeface="Arial"/>
              <a:buChar char="•"/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 називаю методи дослідження природи; </a:t>
            </a:r>
          </a:p>
          <a:p>
            <a:pPr marL="669477" indent="-334739" lvl="1">
              <a:lnSpc>
                <a:spcPts val="6294"/>
              </a:lnSpc>
              <a:buFont typeface="Arial"/>
              <a:buChar char="•"/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розумію визначення: «спостереження», «моделювання», «експеримент»,</a:t>
            </a:r>
          </a:p>
          <a:p>
            <a:pPr marL="669477" indent="-334739" lvl="1">
              <a:lnSpc>
                <a:spcPts val="6294"/>
              </a:lnSpc>
              <a:buFont typeface="Arial"/>
              <a:buChar char="•"/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 формулюю припущення і перевіряє їх у ході дослідження; </a:t>
            </a:r>
          </a:p>
          <a:p>
            <a:pPr marL="669477" indent="-334739" lvl="1">
              <a:lnSpc>
                <a:spcPts val="6294"/>
              </a:lnSpc>
              <a:buFont typeface="Arial"/>
              <a:buChar char="•"/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вміє працювати у спільноті,дотримується правил.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4762920" y="5417503"/>
            <a:ext cx="3122659" cy="4437887"/>
          </a:xfrm>
          <a:custGeom>
            <a:avLst/>
            <a:gdLst/>
            <a:ahLst/>
            <a:cxnLst/>
            <a:rect r="r" b="b" t="t" l="l"/>
            <a:pathLst>
              <a:path h="4437887" w="3122659">
                <a:moveTo>
                  <a:pt x="0" y="0"/>
                </a:moveTo>
                <a:lnTo>
                  <a:pt x="3122659" y="0"/>
                </a:lnTo>
                <a:lnTo>
                  <a:pt x="3122659" y="4437888"/>
                </a:lnTo>
                <a:lnTo>
                  <a:pt x="0" y="443788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873501">
            <a:off x="11928939" y="428795"/>
            <a:ext cx="1911167" cy="3166089"/>
          </a:xfrm>
          <a:custGeom>
            <a:avLst/>
            <a:gdLst/>
            <a:ahLst/>
            <a:cxnLst/>
            <a:rect r="r" b="b" t="t" l="l"/>
            <a:pathLst>
              <a:path h="3166089" w="1911167">
                <a:moveTo>
                  <a:pt x="0" y="0"/>
                </a:moveTo>
                <a:lnTo>
                  <a:pt x="1911166" y="0"/>
                </a:lnTo>
                <a:lnTo>
                  <a:pt x="1911166" y="3166089"/>
                </a:lnTo>
                <a:lnTo>
                  <a:pt x="0" y="31660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816188">
            <a:off x="14692549" y="757774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776812">
            <a:off x="12947991" y="4868667"/>
            <a:ext cx="1403466" cy="2756808"/>
          </a:xfrm>
          <a:custGeom>
            <a:avLst/>
            <a:gdLst/>
            <a:ahLst/>
            <a:cxnLst/>
            <a:rect r="r" b="b" t="t" l="l"/>
            <a:pathLst>
              <a:path h="2756808" w="1403466">
                <a:moveTo>
                  <a:pt x="0" y="0"/>
                </a:moveTo>
                <a:lnTo>
                  <a:pt x="1403466" y="0"/>
                </a:lnTo>
                <a:lnTo>
                  <a:pt x="1403466" y="2756808"/>
                </a:lnTo>
                <a:lnTo>
                  <a:pt x="0" y="275680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144474" y="913874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7144474" y="4746486"/>
            <a:ext cx="229651" cy="229651"/>
            <a:chOff x="0" y="0"/>
            <a:chExt cx="6350000" cy="6350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1" id="31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1028700" y="1307857"/>
            <a:ext cx="10334638" cy="9460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7"/>
              </a:lnSpc>
            </a:pPr>
            <a:r>
              <a:rPr lang="en-US" sz="6601" spc="217">
                <a:solidFill>
                  <a:srgbClr val="00AD9C"/>
                </a:solidFill>
                <a:latin typeface="Another Shabby"/>
              </a:rPr>
              <a:t>ДОМАШНЄ ЗАВДАННЯ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201141" y="2561352"/>
            <a:ext cx="11217736" cy="53908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77425" indent="-388712" lvl="1">
              <a:lnSpc>
                <a:spcPts val="6913"/>
              </a:lnSpc>
              <a:buFont typeface="Arial"/>
              <a:buChar char="•"/>
            </a:pPr>
            <a:r>
              <a:rPr lang="en-US" sz="3600" spc="28">
                <a:solidFill>
                  <a:srgbClr val="000000"/>
                </a:solidFill>
                <a:latin typeface="Arimo Bold"/>
              </a:rPr>
              <a:t>Опрацювати матеріал уроку</a:t>
            </a:r>
          </a:p>
          <a:p>
            <a:pPr algn="l" marL="777425" indent="-388712" lvl="1">
              <a:lnSpc>
                <a:spcPts val="6913"/>
              </a:lnSpc>
              <a:buFont typeface="Arial"/>
              <a:buChar char="•"/>
            </a:pPr>
            <a:r>
              <a:rPr lang="en-US" sz="3600" spc="28">
                <a:solidFill>
                  <a:srgbClr val="000000"/>
                </a:solidFill>
                <a:latin typeface="Arimo Bold"/>
              </a:rPr>
              <a:t>Досліди, які матеріали найкраще всотують воду ( сформулюй гіпотезу, вибери 3-4 матеріала, встанови швидкість всмоктування)</a:t>
            </a:r>
          </a:p>
          <a:p>
            <a:pPr algn="ctr">
              <a:lnSpc>
                <a:spcPts val="8602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DAForiLy3YE</dc:identifier>
  <dcterms:modified xsi:type="dcterms:W3CDTF">2011-08-01T06:04:30Z</dcterms:modified>
  <cp:revision>1</cp:revision>
  <dc:title>Як шукати відповіді на запитання, 5 клас</dc:title>
</cp:coreProperties>
</file>