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5"/>
  </p:notesMasterIdLst>
  <p:sldIdLst>
    <p:sldId id="256" r:id="rId2"/>
    <p:sldId id="258" r:id="rId3"/>
    <p:sldId id="291" r:id="rId4"/>
    <p:sldId id="282" r:id="rId5"/>
    <p:sldId id="284" r:id="rId6"/>
    <p:sldId id="289" r:id="rId7"/>
    <p:sldId id="288" r:id="rId8"/>
    <p:sldId id="293" r:id="rId9"/>
    <p:sldId id="292" r:id="rId10"/>
    <p:sldId id="294" r:id="rId11"/>
    <p:sldId id="295" r:id="rId12"/>
    <p:sldId id="273" r:id="rId13"/>
    <p:sldId id="290" r:id="rId14"/>
  </p:sldIdLst>
  <p:sldSz cx="9144000" cy="5143500" type="screen16x9"/>
  <p:notesSz cx="6858000" cy="9144000"/>
  <p:embeddedFontLst>
    <p:embeddedFont>
      <p:font typeface="Comic Sans MS" pitchFamily="66" charset="0"/>
      <p:regular r:id="rId16"/>
      <p:bold r:id="rId17"/>
      <p:italic r:id="rId18"/>
      <p:boldItalic r:id="rId19"/>
    </p:embeddedFont>
    <p:embeddedFont>
      <p:font typeface="Pacifico" charset="-52"/>
      <p:regular r:id="rId2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-306" y="-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584738688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1555dd55a41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" name="Google Shape;68;g1555dd55a41_0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g156ae9acad1_0_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1" name="Google Shape;181;g156ae9acad1_0_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drive.google.com/file/d/1dWWGuF1Hvqt2gPMiFRbaqcYMD9FX6MaS/view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3"/>
          <p:cNvSpPr txBox="1"/>
          <p:nvPr/>
        </p:nvSpPr>
        <p:spPr>
          <a:xfrm>
            <a:off x="658060" y="278781"/>
            <a:ext cx="7816867" cy="102332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uk-UA" sz="3000" b="1" dirty="0" smtClean="0">
                <a:solidFill>
                  <a:srgbClr val="002060"/>
                </a:solidFill>
                <a:latin typeface="Comic Sans MS" pitchFamily="66" charset="0"/>
                <a:ea typeface="Pacifico"/>
                <a:cs typeface="Pacifico"/>
                <a:sym typeface="Pacifico"/>
              </a:rPr>
              <a:t>Як ми використовуємо світлові явища.</a:t>
            </a:r>
            <a:endParaRPr sz="3000" b="1" dirty="0">
              <a:solidFill>
                <a:srgbClr val="002060"/>
              </a:solidFill>
              <a:latin typeface="Comic Sans MS" pitchFamily="66" charset="0"/>
              <a:ea typeface="Pacifico"/>
              <a:cs typeface="Pacifico"/>
              <a:sym typeface="Pacifico"/>
            </a:endParaRPr>
          </a:p>
        </p:txBody>
      </p:sp>
      <p:pic>
        <p:nvPicPr>
          <p:cNvPr id="1026" name="Picture 2" descr="C:\Users\Impression\Desktop\6 клас Пізнаємо природу\Снимок экрана 2023-09-08 08054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86243"/>
            <a:ext cx="1851379" cy="2257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5999" y="1524929"/>
            <a:ext cx="4951141" cy="33007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5"/>
          <p:cNvSpPr txBox="1"/>
          <p:nvPr/>
        </p:nvSpPr>
        <p:spPr>
          <a:xfrm>
            <a:off x="428479" y="153367"/>
            <a:ext cx="8408019" cy="55396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softEdge rad="63500"/>
          </a:effectLst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24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Назвіть джерела світла та об’єднайте їх в дві групи. </a:t>
            </a:r>
            <a:r>
              <a:rPr lang="uk" sz="24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endParaRPr sz="24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2068" y="2985316"/>
            <a:ext cx="1554136" cy="20721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6140" y="2985316"/>
            <a:ext cx="3300358" cy="18554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102" y="912138"/>
            <a:ext cx="3354464" cy="1885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9" y="3133492"/>
            <a:ext cx="2661638" cy="1775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7154" y="1139120"/>
            <a:ext cx="2957513" cy="1658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8"/>
          <p:cNvSpPr txBox="1"/>
          <p:nvPr/>
        </p:nvSpPr>
        <p:spPr>
          <a:xfrm>
            <a:off x="1029709" y="192874"/>
            <a:ext cx="7213600" cy="4924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softEdge rad="63500"/>
          </a:effectLst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Що таке тінь? Чому утворюється тінь?</a:t>
            </a:r>
            <a:endParaRPr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1266" name="Picture 2" descr="C:\Users\Impression\Desktop\Снимок экрана 2023-09-19 202127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859" y="1237097"/>
            <a:ext cx="8141299" cy="2777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29814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282147" y="821280"/>
            <a:ext cx="4992379" cy="357017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/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Кожен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знає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що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в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темряві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не видно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предметів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які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не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світяться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Але як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тільки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увімкнути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світло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промені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світла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відбиваються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предметів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потрапляють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нам в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очі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і ми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бачимо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все,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що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нас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оточує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</a:t>
            </a:r>
          </a:p>
          <a:p>
            <a:pPr lvl="0"/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Усі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тіла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відбивають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світло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Що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світліше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тіло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то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краще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воно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відбиває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світло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Білі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тіла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відбивають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практично все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світло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а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чорні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—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дуже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мало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світла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</a:t>
            </a:r>
            <a:endParaRPr lang="ru-RU" sz="20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9" name="Google Shape;99;p18"/>
          <p:cNvSpPr txBox="1"/>
          <p:nvPr/>
        </p:nvSpPr>
        <p:spPr>
          <a:xfrm>
            <a:off x="1029709" y="192874"/>
            <a:ext cx="7213600" cy="4924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uk-UA" sz="20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ЧОМУ МИ БАЧИМО </a:t>
            </a:r>
            <a:r>
              <a:rPr lang="uk-UA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ТІЛА.</a:t>
            </a:r>
            <a:endParaRPr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0643" y="685286"/>
            <a:ext cx="3472240" cy="19956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0643" y="2765502"/>
            <a:ext cx="3472240" cy="22664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156724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382508" y="1007821"/>
            <a:ext cx="4813960" cy="326240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/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Прозорі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гладкі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предмети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такі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як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скло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відбивають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невелику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частину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світлових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променів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Більшість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променів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проникає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крізь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них. Тому </a:t>
            </a:r>
          </a:p>
          <a:p>
            <a:pPr lvl="0"/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чисте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віконне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скло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непомітне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для ока.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Гладкі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але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непрозорі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поверхні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(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дзеркало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алюмінієва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фольга)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відбивають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більшість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променів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світла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що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падають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на них.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Такі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поверхні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називають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дзеркальними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</a:t>
            </a:r>
            <a:endParaRPr lang="ru-RU" sz="20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9" name="Google Shape;99;p18"/>
          <p:cNvSpPr txBox="1"/>
          <p:nvPr/>
        </p:nvSpPr>
        <p:spPr>
          <a:xfrm>
            <a:off x="1029709" y="192874"/>
            <a:ext cx="7213600" cy="4924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uk-UA" sz="20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ЧОМУ МИ БАЧИМО </a:t>
            </a:r>
            <a:r>
              <a:rPr lang="uk-UA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ТІЛА.</a:t>
            </a:r>
            <a:endParaRPr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7647" y="819100"/>
            <a:ext cx="2922280" cy="21917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2635" y="3130416"/>
            <a:ext cx="2907788" cy="20130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37009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316089" y="1095396"/>
            <a:ext cx="3620292" cy="357017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/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Місяць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—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тверде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холодне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тіло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Ми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бачимо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його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тому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що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супутник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Землі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відбиває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сонячне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світло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Місячна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доріжка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виникає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завдяки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відбиванню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світла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хвильок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на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поверхні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води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Завдяки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явищу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відбивання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ми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бачимо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відображення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предметів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endParaRPr lang="ru-RU" sz="20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  <a:p>
            <a:pPr lvl="0"/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у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воді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</a:t>
            </a:r>
            <a:endParaRPr lang="ru-RU" sz="20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9" name="Google Shape;99;p18"/>
          <p:cNvSpPr txBox="1"/>
          <p:nvPr/>
        </p:nvSpPr>
        <p:spPr>
          <a:xfrm>
            <a:off x="1029709" y="192874"/>
            <a:ext cx="7213600" cy="4924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ru-RU" sz="20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ЧОМУ МИ БАЧИМО ТІЛА.</a:t>
            </a:r>
            <a:endParaRPr lang="ru-RU"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1138" y="685286"/>
            <a:ext cx="3152171" cy="21024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1138" y="2880485"/>
            <a:ext cx="3200400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407462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474134" y="1064973"/>
            <a:ext cx="4162375" cy="387795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/>
            <a:r>
              <a:rPr lang="uk-UA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Всі ми гралися  з </a:t>
            </a:r>
            <a:r>
              <a:rPr lang="uk-UA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«сонячним зайчиком». «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Сонячний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зайчик» 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—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відбитий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сонячний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промінь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падаючий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на яку-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небудь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дзеркальну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поверхню</a:t>
            </a:r>
            <a:r>
              <a:rPr lang="uk-UA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Промені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світла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які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падають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на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дзеркало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паралельним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пучком,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відбиваються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в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іншому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напрямку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але 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вони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теж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однаково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направлені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</a:t>
            </a:r>
            <a:r>
              <a:rPr lang="ru-RU" sz="2000" b="1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Таке</a:t>
            </a:r>
            <a:r>
              <a:rPr lang="ru-RU" sz="2000" b="1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b="1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відбивання</a:t>
            </a:r>
            <a:r>
              <a:rPr lang="ru-RU" sz="2000" b="1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b="1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b="1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називають</a:t>
            </a:r>
            <a:r>
              <a:rPr lang="ru-RU" sz="2000" b="1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b="1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дзеркальним</a:t>
            </a:r>
            <a:r>
              <a:rPr lang="ru-RU" sz="2000" b="1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</a:t>
            </a:r>
            <a:endParaRPr lang="ru-RU" sz="2000" b="1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9" name="Google Shape;99;p18"/>
          <p:cNvSpPr txBox="1"/>
          <p:nvPr/>
        </p:nvSpPr>
        <p:spPr>
          <a:xfrm>
            <a:off x="70497" y="0"/>
            <a:ext cx="4969647" cy="80018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softEdge rad="63500"/>
          </a:effectLst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ru-RU" sz="20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ЩО ТАКЕ ДЗЕРКАЛЬНЕ </a:t>
            </a:r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ВІДБИВАННЯ.</a:t>
            </a:r>
            <a:endParaRPr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2393" y="130628"/>
            <a:ext cx="2736638" cy="2066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4067" y="1844074"/>
            <a:ext cx="4330586" cy="32479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744754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228807" y="1343754"/>
            <a:ext cx="3361886" cy="295462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/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Промені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які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відбиваються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шорсткої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поверхні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наприклад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аркуша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паперу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розходяться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в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різних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напрямках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—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світло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розсіюється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</a:t>
            </a:r>
            <a:r>
              <a:rPr lang="ru-RU" sz="2000" b="1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Таке</a:t>
            </a:r>
            <a:r>
              <a:rPr lang="ru-RU" sz="2000" b="1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b="1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відбивання</a:t>
            </a:r>
            <a:r>
              <a:rPr lang="ru-RU" sz="2000" b="1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b="1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називають</a:t>
            </a:r>
            <a:r>
              <a:rPr lang="ru-RU" sz="2000" b="1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b="1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дифузним</a:t>
            </a:r>
            <a:r>
              <a:rPr lang="ru-RU" sz="2000" b="1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</a:t>
            </a:r>
            <a:endParaRPr lang="ru-RU" sz="2000" b="1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9" name="Google Shape;99;p18"/>
          <p:cNvSpPr txBox="1"/>
          <p:nvPr/>
        </p:nvSpPr>
        <p:spPr>
          <a:xfrm>
            <a:off x="1029709" y="192874"/>
            <a:ext cx="7213600" cy="4924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ru-RU" sz="20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ЩО ТАКЕ ДЗЕРКАЛЬНЕ </a:t>
            </a:r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ВІДБИВАННЯ.</a:t>
            </a:r>
            <a:endParaRPr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6844" y="685286"/>
            <a:ext cx="5217156" cy="3912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873677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8"/>
          <p:cNvSpPr txBox="1"/>
          <p:nvPr/>
        </p:nvSpPr>
        <p:spPr>
          <a:xfrm>
            <a:off x="0" y="0"/>
            <a:ext cx="9144000" cy="11079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uk-UA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Перегляд </a:t>
            </a:r>
            <a:r>
              <a:rPr lang="uk-UA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відео </a:t>
            </a:r>
            <a:r>
              <a:rPr lang="en-US" sz="20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  <a:hlinkClick r:id="rId3"/>
              </a:rPr>
              <a:t>https://</a:t>
            </a:r>
            <a:r>
              <a:rPr lang="en-US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  <a:hlinkClick r:id="rId3"/>
              </a:rPr>
              <a:t>drive.google.com/file/d/1dWWGuF1Hvqt2gPMiFRbaqcYMD9FX6MaS/view</a:t>
            </a:r>
            <a:endParaRPr lang="uk-UA" sz="2000" b="1" dirty="0" smtClean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8194" name="Picture 2" descr="C:\Users\Impression\Desktop\відб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514" y="1197175"/>
            <a:ext cx="6846633" cy="3812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45835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329452" y="685286"/>
            <a:ext cx="8614111" cy="212362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/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Для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безпеки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дорожнього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руху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використовують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світловідбивні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</a:p>
          <a:p>
            <a:pPr lvl="0"/>
            <a:r>
              <a:rPr lang="ru-RU" sz="18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елементи</a:t>
            </a:r>
            <a:r>
              <a:rPr lang="ru-RU" sz="18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: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наліпки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для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одягу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браслети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катафоти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для </a:t>
            </a:r>
          </a:p>
          <a:p>
            <a:pPr lvl="0"/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велосипедів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Світло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фар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автомобіля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спрямоване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на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пішохода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</a:p>
          <a:p>
            <a:pPr lvl="0"/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або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велосипедиста,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відбивається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таких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елементів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одягу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й </a:t>
            </a:r>
            <a:r>
              <a:rPr lang="ru-RU" sz="18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повертається</a:t>
            </a:r>
            <a:r>
              <a:rPr lang="ru-RU" sz="18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напрямку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автомобіля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</a:t>
            </a:r>
          </a:p>
          <a:p>
            <a:pPr lvl="0"/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Світловідбивні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елементи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використовують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на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своєму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одязі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8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поліцейські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працівники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залізниці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та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рятувальних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8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служб.</a:t>
            </a:r>
            <a:endParaRPr lang="ru-RU" sz="18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9" name="Google Shape;99;p18"/>
          <p:cNvSpPr txBox="1"/>
          <p:nvPr/>
        </p:nvSpPr>
        <p:spPr>
          <a:xfrm>
            <a:off x="1029709" y="192874"/>
            <a:ext cx="7213600" cy="4924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ДЗЕРКАЛЬНЕ ВІДБИВАННЯ СВІТЛА.</a:t>
            </a:r>
            <a:endParaRPr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98" y="2885129"/>
            <a:ext cx="2558714" cy="22583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6577" y="2808914"/>
            <a:ext cx="3302067" cy="2157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7540" y="3184556"/>
            <a:ext cx="2746612" cy="13733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101949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329453" y="1309754"/>
            <a:ext cx="3383903" cy="267762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/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Більшість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предметів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що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нас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оточують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мають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шорстку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8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поверхню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Світло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яке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падає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на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такі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поверхні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розсіюється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в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усіх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8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8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напрямках</a:t>
            </a:r>
            <a:r>
              <a:rPr lang="ru-RU" sz="18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.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Саме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завдяки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800" b="1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явищу</a:t>
            </a:r>
            <a:r>
              <a:rPr lang="ru-RU" sz="1800" b="1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800" b="1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розсіювання</a:t>
            </a:r>
            <a:r>
              <a:rPr lang="ru-RU" sz="1800" b="1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800" b="1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світла</a:t>
            </a:r>
            <a:r>
              <a:rPr lang="ru-RU" sz="1800" b="1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800" b="1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8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ми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чудово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бачимо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всі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навколишні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8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предмети</a:t>
            </a:r>
            <a:r>
              <a:rPr lang="ru-RU" sz="18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</a:t>
            </a:r>
            <a:endParaRPr lang="ru-RU" sz="18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9" name="Google Shape;99;p18"/>
          <p:cNvSpPr txBox="1"/>
          <p:nvPr/>
        </p:nvSpPr>
        <p:spPr>
          <a:xfrm>
            <a:off x="1029709" y="192874"/>
            <a:ext cx="7213600" cy="4924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ДИФУЗНЕ ВІДБИВАННЯ СВІТЛА.</a:t>
            </a:r>
            <a:endParaRPr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0702" y="1112374"/>
            <a:ext cx="4762500" cy="3562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615516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30"/>
          <p:cNvSpPr txBox="1"/>
          <p:nvPr/>
        </p:nvSpPr>
        <p:spPr>
          <a:xfrm>
            <a:off x="2368175" y="163146"/>
            <a:ext cx="4800600" cy="4926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20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КОРОТКО ПРО ГОЛОВНЕ </a:t>
            </a:r>
            <a:endParaRPr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4" name="Google Shape;184;p30"/>
          <p:cNvSpPr txBox="1"/>
          <p:nvPr/>
        </p:nvSpPr>
        <p:spPr>
          <a:xfrm>
            <a:off x="424543" y="887693"/>
            <a:ext cx="8447314" cy="47702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349250">
              <a:buSzPts val="1900"/>
              <a:buFont typeface="Times New Roman"/>
              <a:buChar char="★"/>
            </a:pP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Усі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тіла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відбивають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світло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Тому ми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бачимо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все,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що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нас </a:t>
            </a:r>
            <a:r>
              <a:rPr lang="ru-RU" sz="19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оточує</a:t>
            </a:r>
            <a:r>
              <a:rPr lang="ru-RU" sz="19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</a:t>
            </a:r>
            <a:endParaRPr sz="19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5" name="Google Shape;185;p30"/>
          <p:cNvSpPr txBox="1"/>
          <p:nvPr/>
        </p:nvSpPr>
        <p:spPr>
          <a:xfrm>
            <a:off x="424543" y="1765961"/>
            <a:ext cx="8447314" cy="106179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349250">
              <a:buSzPts val="1900"/>
              <a:buFont typeface="Times New Roman"/>
              <a:buChar char="★"/>
            </a:pP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Відбивання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світла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залежить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кольору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тіла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й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обробки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9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його</a:t>
            </a:r>
            <a:endParaRPr lang="ru-RU" sz="1900" dirty="0" smtClean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  <a:p>
            <a:pPr marL="107950" lvl="0">
              <a:buSzPts val="1900"/>
            </a:pPr>
            <a:r>
              <a:rPr lang="ru-RU" sz="19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поверхні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Світлі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поверхні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відбивають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більше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світла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ніж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темні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Гладкі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9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прозорі</a:t>
            </a:r>
            <a:r>
              <a:rPr lang="ru-RU" sz="19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поверхні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пропускають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більшу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частину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світла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</a:t>
            </a:r>
            <a:endParaRPr sz="19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6" name="Google Shape;186;p30"/>
          <p:cNvSpPr txBox="1"/>
          <p:nvPr/>
        </p:nvSpPr>
        <p:spPr>
          <a:xfrm>
            <a:off x="424543" y="3020926"/>
            <a:ext cx="8447314" cy="76941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349250">
              <a:buSzPts val="1900"/>
              <a:buFont typeface="Times New Roman"/>
              <a:buChar char="★"/>
            </a:pPr>
            <a:r>
              <a:rPr lang="ru-RU" sz="19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Промені</a:t>
            </a:r>
            <a:r>
              <a:rPr lang="ru-RU" sz="19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світла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які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падають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на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гладку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поверхню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відбиваються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endParaRPr lang="ru-RU" sz="1900" dirty="0" smtClean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  <a:p>
            <a:pPr marL="107950" lvl="0">
              <a:buSzPts val="1900"/>
            </a:pPr>
            <a:r>
              <a:rPr lang="ru-RU" sz="19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іншому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напрямку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але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залишаються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паралельними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між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собою</a:t>
            </a:r>
            <a:r>
              <a:rPr lang="ru-RU" sz="19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</a:t>
            </a:r>
            <a:endParaRPr sz="19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7" name="Google Shape;187;p30"/>
          <p:cNvSpPr txBox="1"/>
          <p:nvPr/>
        </p:nvSpPr>
        <p:spPr>
          <a:xfrm>
            <a:off x="424543" y="4128568"/>
            <a:ext cx="8447314" cy="477023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349250">
              <a:buSzPts val="1900"/>
              <a:buFont typeface="Times New Roman"/>
              <a:buChar char="★"/>
            </a:pP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Шорсткі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поверхні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розсіюють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світло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в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різних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9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напрямках</a:t>
            </a:r>
            <a:r>
              <a:rPr lang="ru-RU" sz="19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</a:t>
            </a:r>
            <a:endParaRPr sz="19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305801" y="1416030"/>
            <a:ext cx="4868083" cy="276995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457200">
              <a:buAutoNum type="arabicPeriod"/>
            </a:pPr>
            <a:r>
              <a:rPr lang="uk-UA" sz="28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Опрацювати </a:t>
            </a:r>
            <a:r>
              <a:rPr lang="en-US" sz="28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&amp;11</a:t>
            </a:r>
            <a:r>
              <a:rPr lang="uk-UA" sz="28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uk-UA" sz="2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повторити &amp;</a:t>
            </a:r>
            <a:r>
              <a:rPr lang="uk-UA" sz="28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10.</a:t>
            </a:r>
            <a:endParaRPr lang="en-US" sz="2800" dirty="0" smtClean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  <a:p>
            <a:pPr marL="457200" lvl="0" indent="-457200">
              <a:buAutoNum type="arabicPeriod"/>
            </a:pPr>
            <a:r>
              <a:rPr lang="uk-UA" sz="28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Пройти тестування «Світло і тінь. </a:t>
            </a:r>
            <a:r>
              <a:rPr lang="ru-RU" sz="28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Як </a:t>
            </a:r>
            <a:r>
              <a:rPr lang="ru-RU" sz="2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ми </a:t>
            </a:r>
            <a:r>
              <a:rPr lang="ru-RU" sz="2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використовуємо</a:t>
            </a:r>
            <a:r>
              <a:rPr lang="ru-RU" sz="2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світлові</a:t>
            </a:r>
            <a:r>
              <a:rPr lang="ru-RU" sz="2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8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явища</a:t>
            </a:r>
            <a:r>
              <a:rPr lang="ru-RU" sz="28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».</a:t>
            </a:r>
            <a:endParaRPr lang="ru-RU" sz="28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9" name="Google Shape;99;p18"/>
          <p:cNvSpPr txBox="1"/>
          <p:nvPr/>
        </p:nvSpPr>
        <p:spPr>
          <a:xfrm>
            <a:off x="1029709" y="192874"/>
            <a:ext cx="7213600" cy="61552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800" b="1" dirty="0" smtClean="0">
                <a:solidFill>
                  <a:srgbClr val="C0000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Домашнє з</a:t>
            </a:r>
            <a:r>
              <a:rPr lang="uk-UA" sz="2800" b="1" dirty="0" smtClean="0">
                <a:solidFill>
                  <a:srgbClr val="C0000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авдання.</a:t>
            </a:r>
            <a:endParaRPr sz="2800" b="1" dirty="0">
              <a:solidFill>
                <a:srgbClr val="C0000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297" y="1041722"/>
            <a:ext cx="2863299" cy="3493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5135414"/>
      </p:ext>
    </p:extLst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437</TotalTime>
  <Words>491</Words>
  <Application>Microsoft Office PowerPoint</Application>
  <PresentationFormat>Экран (16:9)</PresentationFormat>
  <Paragraphs>35</Paragraphs>
  <Slides>13</Slides>
  <Notes>13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Arial</vt:lpstr>
      <vt:lpstr>Times New Roman</vt:lpstr>
      <vt:lpstr>Comic Sans MS</vt:lpstr>
      <vt:lpstr>Pacifico</vt:lpstr>
      <vt:lpstr>Simple Light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cp:lastModifiedBy>Impression</cp:lastModifiedBy>
  <cp:revision>78</cp:revision>
  <dcterms:modified xsi:type="dcterms:W3CDTF">2023-10-07T14:46:40Z</dcterms:modified>
</cp:coreProperties>
</file>