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</p:sldMasterIdLst>
  <p:sldIdLst>
    <p:sldId id="256" r:id="rId2"/>
    <p:sldId id="260" r:id="rId3"/>
    <p:sldId id="259" r:id="rId4"/>
    <p:sldId id="266" r:id="rId5"/>
    <p:sldId id="261" r:id="rId6"/>
    <p:sldId id="262" r:id="rId7"/>
    <p:sldId id="263" r:id="rId8"/>
    <p:sldId id="264" r:id="rId9"/>
    <p:sldId id="265" r:id="rId10"/>
    <p:sldId id="26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069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970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3171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959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5991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482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19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4632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1321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434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1598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830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60693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1559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5111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56387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5626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017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7242EB-B2BB-30E4-D10A-E795CBE98F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699" y="849573"/>
            <a:ext cx="8915399" cy="2262781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7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Впровадження елементів  </a:t>
            </a:r>
            <a:r>
              <a:rPr lang="ru-UA" sz="27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STEАM-</a:t>
            </a:r>
            <a:r>
              <a:rPr lang="uk-UA" sz="27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700" kern="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освіт</a:t>
            </a:r>
            <a:r>
              <a:rPr lang="uk-UA" sz="27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на уроку математики у 5 - Б класі під час вивчення теми «Натуральні числа, їх порівняння та округлення»</a:t>
            </a:r>
            <a:br>
              <a:rPr lang="ru-UA" sz="40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UA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671E644-960B-EDF7-6459-9A4A2BBD6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4916" y="2455333"/>
            <a:ext cx="7343741" cy="1947333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4000" b="1" i="1" kern="100" dirty="0">
                <a:solidFill>
                  <a:schemeClr val="accent6">
                    <a:lumMod val="75000"/>
                  </a:schemeClr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ru-UA" sz="4000" b="1" i="1" kern="100" dirty="0" err="1">
                <a:solidFill>
                  <a:schemeClr val="accent6">
                    <a:lumMod val="75000"/>
                  </a:schemeClr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альовничий</a:t>
            </a:r>
            <a:r>
              <a:rPr lang="ru-UA" sz="4000" b="1" i="1" kern="100" dirty="0">
                <a:solidFill>
                  <a:schemeClr val="accent6">
                    <a:lumMod val="75000"/>
                  </a:schemeClr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4000" b="1" i="1" kern="100" dirty="0">
              <a:solidFill>
                <a:schemeClr val="accent6">
                  <a:lumMod val="75000"/>
                </a:schemeClr>
              </a:solidFill>
              <a:effectLst/>
              <a:latin typeface="Open Sans" panose="020B06060305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UA" sz="4000" b="1" i="1" kern="100" dirty="0" err="1">
                <a:solidFill>
                  <a:schemeClr val="accent6">
                    <a:lumMod val="75000"/>
                  </a:schemeClr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Дніпро-Бузьк</a:t>
            </a:r>
            <a:r>
              <a:rPr lang="uk-UA" sz="4000" b="1" i="1" kern="100" dirty="0" err="1">
                <a:solidFill>
                  <a:schemeClr val="accent6">
                    <a:lumMod val="75000"/>
                  </a:schemeClr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ий</a:t>
            </a:r>
            <a:r>
              <a:rPr lang="uk-UA" sz="4000" b="1" i="1" kern="100" dirty="0">
                <a:solidFill>
                  <a:schemeClr val="accent6">
                    <a:lumMod val="75000"/>
                  </a:schemeClr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4000" b="1" i="1" kern="100" dirty="0">
                <a:solidFill>
                  <a:schemeClr val="accent6">
                    <a:lumMod val="75000"/>
                  </a:schemeClr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4000" b="1" i="1" kern="100" dirty="0">
              <a:solidFill>
                <a:schemeClr val="accent6">
                  <a:lumMod val="75000"/>
                </a:schemeClr>
              </a:solidFill>
              <a:effectLst/>
              <a:latin typeface="Open Sans" panose="020B06060305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UA" sz="4000" b="1" i="1" kern="100" dirty="0">
                <a:solidFill>
                  <a:schemeClr val="accent6">
                    <a:lumMod val="75000"/>
                  </a:schemeClr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лиман</a:t>
            </a:r>
            <a:endParaRPr lang="ru-UA" sz="4000" b="1" i="1" kern="100" dirty="0">
              <a:solidFill>
                <a:schemeClr val="accent6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UA" sz="6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AF5B1B-E7A6-38D4-26D2-B20F4BDE17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1064" y="2628054"/>
            <a:ext cx="4632817" cy="3549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683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0F3960-4697-FE1C-6A2A-0A454A529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8045" y="979859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uk-UA" kern="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Мета: </a:t>
            </a:r>
            <a:br>
              <a:rPr lang="uk-UA" kern="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uk-UA" sz="36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виконання вимог нової Української школи щодо наскрізних ліній навчальної програми, а саме: проведення інтегрованих уроків математики, природознавства, екології, мистецтва</a:t>
            </a:r>
            <a:endParaRPr lang="ru-UA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4206D5F-03C9-4537-9533-417B6B6FF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5239" y="3604861"/>
            <a:ext cx="2928866" cy="250673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F85901C-B7F9-4068-B343-9CC34E2775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6024" y="3582798"/>
            <a:ext cx="1719221" cy="229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361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01EC29-90FF-3F72-BA9B-3CD555FF0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3429000"/>
            <a:ext cx="10315884" cy="1697400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uk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UA" sz="2200" i="1" kern="1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          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сприяти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формуванню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комунікативних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uk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UA" sz="2200" i="1" kern="1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          не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передати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учням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суму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навчити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здобувати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самостійно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розв’язання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пізнавальних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завдань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uk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UA" sz="2200" i="1" kern="1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          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прищепити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учням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користуватися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дослідницькими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прийомами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збирання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висування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гіпотез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уміння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робити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i="1" kern="0" dirty="0" err="1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висновки</a:t>
            </a:r>
            <a:r>
              <a:rPr lang="ru-UA" sz="2200" i="1" kern="0" dirty="0">
                <a:solidFill>
                  <a:srgbClr val="333333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UA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UA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277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4DD58E6-B320-0713-6C51-B214FA8B848E}"/>
              </a:ext>
            </a:extLst>
          </p:cNvPr>
          <p:cNvSpPr txBox="1"/>
          <p:nvPr/>
        </p:nvSpPr>
        <p:spPr>
          <a:xfrm>
            <a:off x="1039504" y="430487"/>
            <a:ext cx="10569400" cy="5702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uk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Вже друге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літо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яке </a:t>
            </a:r>
            <a:r>
              <a:rPr lang="uk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 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провели  –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воєнн</a:t>
            </a:r>
            <a:r>
              <a:rPr lang="uk-UA" sz="2000" b="1" i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Ми зараз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маємо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важкий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період</a:t>
            </a:r>
            <a:r>
              <a:rPr lang="uk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але в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ійна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зупинила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життя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воно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продовжується</a:t>
            </a:r>
            <a:r>
              <a:rPr lang="uk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. 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Будь-яка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ситуація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рано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пізно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завершується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пам'ятайте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 </a:t>
            </a:r>
            <a:r>
              <a:rPr lang="ru-UA" sz="2000" b="1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uk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2000" b="1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endParaRPr lang="uk-UA" sz="2000" b="1" i="1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uk-UA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uk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Спробуємо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пригадати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те,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було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для </a:t>
            </a:r>
            <a:r>
              <a:rPr lang="uk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цінним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важливим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мирний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час</a:t>
            </a:r>
            <a:r>
              <a:rPr lang="uk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Пропоную прийняти участь у міні проекті </a:t>
            </a:r>
            <a:r>
              <a:rPr lang="uk-UA" sz="2000" b="1" i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</a:t>
            </a:r>
            <a:r>
              <a:rPr lang="ru-UA" sz="2000" b="1" i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альовничий</a:t>
            </a:r>
            <a:r>
              <a:rPr lang="ru-UA" sz="2000" b="1" i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b="1" i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Дніпро-Бузьк</a:t>
            </a:r>
            <a:r>
              <a:rPr lang="uk-UA" sz="2000" b="1" i="1" kern="1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ий</a:t>
            </a:r>
            <a:r>
              <a:rPr lang="uk-UA" sz="2000" b="1" i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b="1" i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лиман</a:t>
            </a:r>
            <a:r>
              <a:rPr lang="uk-UA" sz="2000" b="1" i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uk-UA" sz="2000" b="1" i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 спогади у вас зараз з*явилися? Купання, відпочинок на березі нашого лиману.</a:t>
            </a:r>
            <a:endParaRPr lang="ru-UA" sz="2000" b="1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250"/>
              </a:lnSpc>
            </a:pPr>
            <a:r>
              <a:rPr lang="uk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Але, щ</a:t>
            </a:r>
            <a:r>
              <a:rPr lang="ru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uk-UA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означає слово «</a:t>
            </a:r>
            <a:r>
              <a:rPr lang="ru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</a:t>
            </a:r>
            <a:r>
              <a:rPr lang="uk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UA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кт</a:t>
            </a:r>
            <a:r>
              <a:rPr lang="uk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? Проект - це спільна навчально-пізнавальна, творча діяльність , спрямована на досягнення загального результату з розв'язування певної проблеми</a:t>
            </a:r>
          </a:p>
          <a:p>
            <a:pPr algn="ctr">
              <a:lnSpc>
                <a:spcPts val="2250"/>
              </a:lnSpc>
            </a:pPr>
            <a:endParaRPr lang="uk-UA" sz="2000" i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250"/>
              </a:lnSpc>
            </a:pPr>
            <a:r>
              <a:rPr lang="uk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UA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собливістю</a:t>
            </a:r>
            <a:r>
              <a:rPr lang="ru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проекту </a:t>
            </a:r>
            <a:r>
              <a:rPr lang="ru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UA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поєднання</a:t>
            </a:r>
            <a:r>
              <a:rPr lang="ru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змісту</a:t>
            </a:r>
            <a:r>
              <a:rPr lang="ru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навчальних</a:t>
            </a:r>
            <a:r>
              <a:rPr lang="ru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предметів</a:t>
            </a:r>
            <a:r>
              <a:rPr lang="ru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250"/>
              </a:lnSpc>
            </a:pPr>
            <a:r>
              <a:rPr lang="uk-UA" sz="20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 проект об*</a:t>
            </a:r>
            <a:r>
              <a:rPr lang="uk-UA" sz="2000" b="1" i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єднує</a:t>
            </a:r>
            <a:r>
              <a:rPr lang="uk-UA" sz="20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собі : математику, мистецтво, екологію, природознавство.</a:t>
            </a:r>
            <a:r>
              <a:rPr lang="ru-UA" sz="20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ts val="2250"/>
              </a:lnSpc>
              <a:spcAft>
                <a:spcPts val="800"/>
              </a:spcAft>
            </a:pP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час 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виконання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проекту ми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</a:t>
            </a:r>
            <a:r>
              <a:rPr lang="uk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ємось</a:t>
            </a:r>
            <a:r>
              <a:rPr lang="uk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пізнавати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нове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самостійно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досліджувати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невідомі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явища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предмети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k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 будемо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досліджу</a:t>
            </a:r>
            <a:r>
              <a:rPr lang="uk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вати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справжні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цікаві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складні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питання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 </a:t>
            </a:r>
            <a:r>
              <a:rPr lang="uk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робити </a:t>
            </a:r>
            <a:r>
              <a:rPr lang="ru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0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власн</a:t>
            </a:r>
            <a:r>
              <a:rPr lang="uk-UA" sz="20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висновки</a:t>
            </a:r>
            <a:endParaRPr lang="ru-UA" sz="2000" i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F67D2E3-51A8-3E96-E8BF-E7CFBF2247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179533" cy="259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5523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FE6CD1-B840-81E8-6425-8477082CD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909" y="1277275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uk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 м</a:t>
            </a:r>
            <a:r>
              <a:rPr lang="ru-UA" sz="27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альовничий</a:t>
            </a:r>
            <a:r>
              <a:rPr lang="ru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7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Дніпро-Бузьк</a:t>
            </a:r>
            <a:r>
              <a:rPr lang="uk-UA" sz="27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ий</a:t>
            </a:r>
            <a:r>
              <a:rPr lang="uk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лиман </a:t>
            </a:r>
            <a:br>
              <a:rPr lang="uk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UA" sz="27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7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розмірами</a:t>
            </a:r>
            <a:r>
              <a:rPr lang="ru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є </a:t>
            </a:r>
            <a:r>
              <a:rPr lang="ru-UA" sz="27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найбільшим</a:t>
            </a:r>
            <a:r>
              <a:rPr lang="ru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k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UA" sz="27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Чорному</a:t>
            </a:r>
            <a:r>
              <a:rPr lang="ru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7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морі</a:t>
            </a:r>
            <a:r>
              <a:rPr lang="ru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7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7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площа</a:t>
            </a:r>
            <a:r>
              <a:rPr lang="ru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становить 800 км</a:t>
            </a:r>
            <a:r>
              <a:rPr lang="ru-UA" sz="2700" baseline="30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,.</a:t>
            </a:r>
            <a:br>
              <a:rPr lang="uk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UA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озташований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 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північній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частині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k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Чорного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моря, в межах 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Миколаївської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br>
              <a:rPr lang="uk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Херсонської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областей,</a:t>
            </a:r>
            <a:br>
              <a:rPr lang="uk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розмірами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63 </a:t>
            </a:r>
            <a:r>
              <a:rPr lang="uk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км у довжину і 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17 км</a:t>
            </a:r>
            <a:r>
              <a:rPr lang="uk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ширину</a:t>
            </a:r>
            <a:br>
              <a:rPr lang="uk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Складається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витягнутого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Дніпровського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лиману та 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вузького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Бузького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лиману. 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Середня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глибина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6-7 м, </a:t>
            </a:r>
            <a:r>
              <a:rPr lang="ru-UA" sz="27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найбільша</a:t>
            </a:r>
            <a:r>
              <a:rPr lang="ru-UA" sz="27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12 м.</a:t>
            </a:r>
            <a:br>
              <a:rPr lang="ru-UA" sz="2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UA" dirty="0">
              <a:solidFill>
                <a:schemeClr val="tx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6EAD75A-E0CD-10C3-AE7E-E24A830253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3720" y="-114597"/>
            <a:ext cx="5013371" cy="429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357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044426-0FC3-C3B2-64AB-5F1F8E620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1757" y="420679"/>
            <a:ext cx="10698022" cy="1507067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br>
              <a:rPr lang="uk-UA" sz="3600" kern="0" dirty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UA" sz="2800" kern="100" dirty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UA" sz="36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тік</a:t>
            </a:r>
            <a:r>
              <a:rPr lang="uk-UA" sz="36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ають</a:t>
            </a:r>
            <a: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лиман </a:t>
            </a:r>
            <a:r>
              <a:rPr lang="ru-UA" sz="36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річ</a:t>
            </a:r>
            <a:r>
              <a:rPr lang="uk-UA" sz="36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b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UA" sz="36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Дніпро</a:t>
            </a:r>
            <a:r>
              <a:rPr lang="ru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3600" kern="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довжина</a:t>
            </a:r>
            <a:r>
              <a:rPr lang="ru-UA" sz="36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3600" kern="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Дніпра</a:t>
            </a:r>
            <a:r>
              <a:rPr lang="ru-UA" sz="36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2201 км; </a:t>
            </a:r>
            <a:b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36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Південний</a:t>
            </a:r>
            <a:r>
              <a:rPr lang="ru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Буг </a:t>
            </a:r>
            <a: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3600" kern="1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довжина</a:t>
            </a:r>
            <a:r>
              <a:rPr lang="ru-UA" sz="36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806 км</a:t>
            </a:r>
            <a: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UA" sz="36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Інгул</a:t>
            </a:r>
            <a:r>
              <a:rPr lang="ru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UA" sz="36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354 км</a:t>
            </a:r>
            <a: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UA" sz="3600" kern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Інгулець</a:t>
            </a:r>
            <a:r>
              <a:rPr lang="ru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UA" sz="36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549 км</a:t>
            </a:r>
            <a:r>
              <a:rPr lang="ru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UA" sz="2800" kern="100" dirty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UA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976E3F-8390-EC9D-1DF2-BF8174B9EC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120" y="147724"/>
            <a:ext cx="4785880" cy="224404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FA86984-0452-9ED2-2011-54C9A81109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479" y="3022396"/>
            <a:ext cx="4686300" cy="311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59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735957-F166-ACD1-C87A-38B570F7B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7668" y="857027"/>
            <a:ext cx="9660791" cy="1507067"/>
          </a:xfrm>
        </p:spPr>
        <p:txBody>
          <a:bodyPr>
            <a:normAutofit fontScale="90000"/>
          </a:bodyPr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ru-UA" sz="2200" i="1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Дніпровсько-Бузький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лиман є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рибопромисловим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районом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басейну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Чорного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моря.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Ще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років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тому в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лимані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щорічно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виловлювали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200" kern="100" dirty="0" err="1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риби</a:t>
            </a:r>
            <a:r>
              <a:rPr lang="uk-UA" sz="2200" kern="100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понад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UA" sz="2200" i="1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15 000 тон</a:t>
            </a:r>
            <a:r>
              <a:rPr lang="uk-UA" sz="2200" i="1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UA" sz="2200" i="1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рік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. Зараз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показники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вилову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складають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разів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200" kern="1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менше</a:t>
            </a:r>
            <a:r>
              <a:rPr lang="ru-UA" sz="2200" kern="1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UA" sz="2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ьогодні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межі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зникнення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тут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опинилися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цінних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видів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риб,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білуга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осетер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севрюга, стерлядь, лосось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чорноморський</a:t>
            </a:r>
            <a:r>
              <a:rPr lang="uk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UA" sz="2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Поширеними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водах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залишаються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риби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сазан (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короп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лящ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плоскирка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судак, сом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європейський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окунь і щука.</a:t>
            </a:r>
            <a:br>
              <a:rPr lang="ru-UA" sz="2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Деякі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сріблястий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карась,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сонячний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окунь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потрапили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водойму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результаті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акліматизації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UA" sz="2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Інколи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лиман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запливають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чорноморські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дельфіни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також у великих </a:t>
            </a:r>
            <a:r>
              <a:rPr lang="ru-UA" sz="2200" kern="0" dirty="0" err="1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кількостях</a:t>
            </a:r>
            <a:r>
              <a:rPr lang="ru-UA" sz="2200" kern="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проникла тюлька.</a:t>
            </a:r>
            <a:br>
              <a:rPr lang="ru-UA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45664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DA7F8E-92AC-A257-08DD-655BC6A01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190" y="870676"/>
            <a:ext cx="10397770" cy="1507067"/>
          </a:xfrm>
        </p:spPr>
        <p:txBody>
          <a:bodyPr>
            <a:normAutofit fontScale="90000"/>
          </a:bodyPr>
          <a:lstStyle/>
          <a:p>
            <a:r>
              <a:rPr lang="uk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останні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роки  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погіршилися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умови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риб </a:t>
            </a:r>
            <a:r>
              <a:rPr lang="ru-UA" sz="2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(окунь, </a:t>
            </a:r>
            <a:r>
              <a:rPr lang="ru-UA" sz="2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лин</a:t>
            </a:r>
            <a:r>
              <a:rPr lang="ru-UA" sz="2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щука, </a:t>
            </a:r>
            <a:r>
              <a:rPr lang="ru-UA" sz="2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золотий</a:t>
            </a:r>
            <a:r>
              <a:rPr lang="ru-UA" sz="2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карась, </a:t>
            </a:r>
            <a:r>
              <a:rPr lang="ru-UA" sz="2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UA" sz="2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Основна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причина  –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рибальство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обміління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зв’язку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зменшенням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річкових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стоків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рази.</a:t>
            </a:r>
            <a:br>
              <a:rPr lang="ru-UA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Залишки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відмерлої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рослинності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перестали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виноситися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водоймі</a:t>
            </a:r>
            <a:r>
              <a:rPr lang="uk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r>
              <a:rPr lang="uk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почали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накопичуватися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загнивати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зменшуючи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вміст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кисню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одночасно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підвищуючи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погіршуючи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умови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риб</a:t>
            </a:r>
            <a:r>
              <a:rPr lang="uk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UA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UA" sz="2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UA" sz="2200" kern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UA" sz="2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200" kern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Основними причинами забруднення води залишаються викиди у нього відходів виробництва, стічних каналізаційних вод та забруднення берегових смуг</a:t>
            </a:r>
            <a:br>
              <a:rPr lang="ru-UA" sz="2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UA" sz="2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UA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UA" sz="36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 </a:t>
            </a:r>
            <a:br>
              <a:rPr lang="ru-UA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UA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6581B08-551E-4585-909B-9CCE098ABD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8228" y="4219907"/>
            <a:ext cx="2349319" cy="176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148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1823D8-B94B-94AD-EBE5-A13128A81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3454" y="556775"/>
            <a:ext cx="8534400" cy="4629373"/>
          </a:xfrm>
        </p:spPr>
        <p:txBody>
          <a:bodyPr>
            <a:normAutofit fontScale="9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uk-UA" sz="27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  <a:br>
              <a:rPr lang="uk-UA" sz="27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7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Порівняйте довжини річок, які стікають у лиман та розташуйте результати у порядку спадання</a:t>
            </a:r>
            <a:br>
              <a:rPr lang="uk-UA" sz="27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7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kumimoji="0" lang="uk-UA" sz="2700" b="1" i="1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700" b="1" i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Знайдіть, які з</a:t>
            </a:r>
            <a:r>
              <a:rPr lang="ru-UA" sz="2700" b="1" i="1" kern="100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араз</a:t>
            </a:r>
            <a:r>
              <a:rPr lang="ru-UA" sz="2700" b="1" i="1" kern="1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700" b="1" i="1" kern="100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показники</a:t>
            </a:r>
            <a:r>
              <a:rPr lang="ru-UA" sz="2700" b="1" i="1" kern="1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UA" sz="2700" b="1" i="1" kern="100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вилову</a:t>
            </a:r>
            <a:r>
              <a:rPr lang="uk-UA" sz="2700" b="1" i="1" kern="1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риби у лимані</a:t>
            </a:r>
            <a:br>
              <a:rPr lang="uk-UA" sz="2700" b="1" i="1" kern="1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700" b="1" i="1" kern="1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700" b="1" i="1" kern="1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UA" sz="2700" b="1" i="1" kern="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UA" sz="2700" b="1" i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700" b="1" i="1" kern="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UA" sz="2700" b="1" i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UA" sz="2700" b="1" i="1" kern="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UA" sz="2700" b="1" i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</a:t>
            </a:r>
            <a:r>
              <a:rPr lang="uk-UA" sz="2700" b="1" i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лиман</a:t>
            </a:r>
            <a:r>
              <a:rPr lang="ru-UA" sz="2700" b="1" i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uk-UA" sz="2700" b="1" i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k-UA" sz="2700" b="1" i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uk-UA" sz="2700" b="1" i="1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</a:t>
            </a:r>
            <a:r>
              <a:rPr lang="uk-UA" sz="2700" b="1" i="1" kern="1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кожен з нас може з</a:t>
            </a:r>
            <a:r>
              <a:rPr kumimoji="0" lang="uk-UA" sz="2700" b="1" i="1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робити, щоб не забруднювати воду у лимані?</a:t>
            </a:r>
            <a:r>
              <a:rPr kumimoji="0" lang="ru-UA" sz="2700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kumimoji="0" lang="uk-UA" sz="2700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uk-UA" sz="2700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uk-UA" sz="2700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uk-UA" sz="2700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Намалюйте , як ви відпочивали раніше на лимані .</a:t>
            </a:r>
            <a:br>
              <a:rPr kumimoji="0" lang="uk-UA" sz="2700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uk-UA" sz="2200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uk-UA" sz="2200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UA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6081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2648FF-004C-242B-4D56-3BBB7339B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501" y="460124"/>
            <a:ext cx="11327642" cy="5667720"/>
          </a:xfrm>
        </p:spPr>
        <p:txBody>
          <a:bodyPr>
            <a:normAutofit fontScale="90000"/>
          </a:bodyPr>
          <a:lstStyle/>
          <a:p>
            <a:pPr lvl="0" defTabSz="334151">
              <a:lnSpc>
                <a:spcPct val="120000"/>
              </a:lnSpc>
              <a:spcBef>
                <a:spcPts val="0"/>
              </a:spcBef>
              <a:tabLst>
                <a:tab pos="330200" algn="l"/>
              </a:tabLst>
              <a:defRPr/>
            </a:pPr>
            <a:b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</a:br>
            <a:b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</a:br>
            <a:b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</a:br>
            <a:r>
              <a:rPr kumimoji="0" lang="ru-RU" sz="22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sym typeface="Helvetica Neue"/>
              </a:rPr>
              <a:t>Робота </a:t>
            </a:r>
            <a:r>
              <a:rPr kumimoji="0" lang="ru-RU" sz="2200" b="1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sym typeface="Helvetica Neue"/>
              </a:rPr>
              <a:t>Дронь</a:t>
            </a:r>
            <a:r>
              <a:rPr kumimoji="0" lang="ru-RU" sz="22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sym typeface="Helvetica Neue"/>
              </a:rPr>
              <a:t> Вадима</a:t>
            </a:r>
            <a:r>
              <a:rPr lang="ru-RU" sz="2200" b="1" i="1" kern="0" dirty="0">
                <a:solidFill>
                  <a:srgbClr val="FF0000"/>
                </a:solidFill>
                <a:latin typeface="Helvetica Neue"/>
                <a:sym typeface="Helvetica Neue"/>
              </a:rPr>
              <a:t>( 5 – Б </a:t>
            </a:r>
            <a:r>
              <a:rPr lang="ru-RU" sz="2200" b="1" i="1" kern="0" dirty="0" err="1">
                <a:solidFill>
                  <a:srgbClr val="FF0000"/>
                </a:solidFill>
                <a:latin typeface="Helvetica Neue"/>
                <a:sym typeface="Helvetica Neue"/>
              </a:rPr>
              <a:t>клас</a:t>
            </a:r>
            <a:r>
              <a:rPr lang="ru-RU" sz="2200" b="1" i="1" kern="0" dirty="0">
                <a:solidFill>
                  <a:srgbClr val="FF0000"/>
                </a:solidFill>
                <a:latin typeface="Helvetica Neue"/>
                <a:sym typeface="Helvetica Neue"/>
              </a:rPr>
              <a:t>)</a:t>
            </a:r>
            <a:br>
              <a:rPr kumimoji="0" lang="ru-RU" sz="22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sym typeface="Helvetica Neue"/>
              </a:rPr>
            </a:br>
            <a:r>
              <a:rPr kumimoji="0" lang="ru-RU" sz="22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sym typeface="Helvetica Neue"/>
              </a:rPr>
              <a:t>               "</a:t>
            </a:r>
            <a:r>
              <a:rPr kumimoji="0" lang="ru-RU" sz="2200" b="1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sym typeface="Helvetica Neue"/>
              </a:rPr>
              <a:t>Незабутній</a:t>
            </a:r>
            <a:r>
              <a:rPr kumimoji="0" lang="ru-RU" sz="22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200" b="1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sym typeface="Helvetica Neue"/>
              </a:rPr>
              <a:t>відпочинок</a:t>
            </a:r>
            <a:r>
              <a:rPr lang="ru-RU" sz="2200" b="1" i="1" kern="0" dirty="0">
                <a:solidFill>
                  <a:srgbClr val="FF0000"/>
                </a:solidFill>
                <a:latin typeface="Helvetica Neue"/>
                <a:sym typeface="Helvetica Neue"/>
              </a:rPr>
              <a:t>»</a:t>
            </a:r>
            <a:br>
              <a:rPr kumimoji="0" lang="ru-RU" sz="5000" b="1" i="0" u="none" strike="noStrike" kern="0" cap="none" spc="0" normalizeH="0" baseline="0" noProof="0" dirty="0">
                <a:ln>
                  <a:noFill/>
                </a:ln>
                <a:solidFill>
                  <a:srgbClr val="C3CCB0"/>
                </a:solidFill>
                <a:effectLst/>
                <a:uLnTx/>
                <a:uFillTx/>
                <a:latin typeface="Helvetica Neue"/>
                <a:sym typeface="Helvetica Neue"/>
              </a:rPr>
            </a:br>
            <a:r>
              <a:rPr kumimoji="0" lang="ru-RU" sz="5000" b="1" i="0" u="none" strike="noStrike" kern="0" cap="none" spc="0" normalizeH="0" baseline="0" noProof="0" dirty="0">
                <a:ln>
                  <a:noFill/>
                </a:ln>
                <a:solidFill>
                  <a:srgbClr val="C3CCB0"/>
                </a:solidFill>
                <a:effectLst/>
                <a:uLnTx/>
                <a:uFillTx/>
                <a:latin typeface="Helvetica Neue"/>
                <a:sym typeface="Helvetica Neue"/>
              </a:rPr>
              <a:t>   </a:t>
            </a:r>
            <a:br>
              <a:rPr kumimoji="0" lang="ru-RU" sz="5000" b="1" i="0" u="none" strike="noStrike" kern="0" cap="none" spc="0" normalizeH="0" baseline="0" noProof="0" dirty="0">
                <a:ln>
                  <a:noFill/>
                </a:ln>
                <a:solidFill>
                  <a:srgbClr val="C3CCB0"/>
                </a:solidFill>
                <a:effectLst/>
                <a:uLnTx/>
                <a:uFillTx/>
                <a:latin typeface="Helvetica Neue"/>
                <a:sym typeface="Helvetica Neue"/>
              </a:rPr>
            </a:br>
            <a:br>
              <a:rPr kumimoji="0" lang="ru-RU" sz="5000" b="1" i="0" u="none" strike="noStrike" kern="0" cap="none" spc="0" normalizeH="0" baseline="0" noProof="0" dirty="0">
                <a:ln>
                  <a:noFill/>
                </a:ln>
                <a:solidFill>
                  <a:srgbClr val="C3CCB0"/>
                </a:solidFill>
                <a:effectLst/>
                <a:uLnTx/>
                <a:uFillTx/>
                <a:latin typeface="Helvetica Neue"/>
                <a:sym typeface="Helvetica Neue"/>
              </a:rPr>
            </a:b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Людина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має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вплив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на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Дніпро-Бузький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лиман.</a:t>
            </a:r>
            <a:b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</a:b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Частіше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за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всього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негативний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: </a:t>
            </a:r>
            <a:r>
              <a:rPr lang="ru-RU" sz="2000" kern="0" dirty="0">
                <a:solidFill>
                  <a:schemeClr val="tx1"/>
                </a:solidFill>
                <a:latin typeface="Helvetica Neue"/>
                <a:sym typeface="Helvetica Neue"/>
              </a:rPr>
              <a:t>з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абруднення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,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неефективне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функціонування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водоочисних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споруд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. Особливо наш лиман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постраждав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, коли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було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підірвано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Каховську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ГЕС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окупантами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. І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це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дуже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вплинуло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на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річкових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жителів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. Але ми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можемо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запобігти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забрудненню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води в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лимані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. А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саме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: не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засмічувати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берегову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зону одноразовою посудою, пакетами та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іншим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сміттям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.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Після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кожного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відпочинку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на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лимані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прибирати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після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себе. Не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кидати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у воду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відходи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. А також не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підпалювати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 очерет. Тому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дотримуючись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простих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правил ми </a:t>
            </a:r>
            <a:r>
              <a:rPr kumimoji="0" lang="ru-RU" sz="200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збережемо</a:t>
            </a: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Neue"/>
                <a:sym typeface="Helvetica Neue"/>
              </a:rPr>
              <a:t> природу!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731C18E-CC1C-6F63-2218-3FDDCF01D8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0277" y="94365"/>
            <a:ext cx="5789424" cy="38361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Вплив людини на лиман. Поради запобігання забруднення води у лимані">
            <a:extLst>
              <a:ext uri="{FF2B5EF4-FFF2-40B4-BE49-F238E27FC236}">
                <a16:creationId xmlns:a16="http://schemas.microsoft.com/office/drawing/2014/main" id="{271977CC-5234-CB5E-CF98-90461662B66F}"/>
              </a:ext>
            </a:extLst>
          </p:cNvPr>
          <p:cNvSpPr txBox="1">
            <a:spLocks/>
          </p:cNvSpPr>
          <p:nvPr/>
        </p:nvSpPr>
        <p:spPr>
          <a:xfrm>
            <a:off x="263857" y="2730845"/>
            <a:ext cx="6108625" cy="1396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>
            <a:lvl1pPr marL="0" marR="0" indent="0" algn="l" defTabSz="587022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 i="0" u="none" strike="noStrike" cap="none" spc="-48" baseline="0">
                <a:solidFill>
                  <a:schemeClr val="accent4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1pPr>
            <a:lvl2pPr marL="0" marR="0" indent="457200" algn="l" defTabSz="587022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 i="0" u="none" strike="noStrike" cap="none" spc="-48" baseline="0">
                <a:solidFill>
                  <a:schemeClr val="accent4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2pPr>
            <a:lvl3pPr marL="0" marR="0" indent="914400" algn="l" defTabSz="587022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 i="0" u="none" strike="noStrike" cap="none" spc="-48" baseline="0">
                <a:solidFill>
                  <a:schemeClr val="accent4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3pPr>
            <a:lvl4pPr marL="0" marR="0" indent="1371600" algn="l" defTabSz="587022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 i="0" u="none" strike="noStrike" cap="none" spc="-48" baseline="0">
                <a:solidFill>
                  <a:schemeClr val="accent4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4pPr>
            <a:lvl5pPr marL="0" marR="0" indent="1828800" algn="l" defTabSz="587022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 i="0" u="none" strike="noStrike" cap="none" spc="-48" baseline="0">
                <a:solidFill>
                  <a:schemeClr val="accent4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5pPr>
            <a:lvl6pPr marL="0" marR="0" indent="2286000" algn="l" defTabSz="587022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 i="0" u="none" strike="noStrike" cap="none" spc="-48" baseline="0">
                <a:solidFill>
                  <a:schemeClr val="accent4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6pPr>
            <a:lvl7pPr marL="0" marR="0" indent="2743200" algn="l" defTabSz="587022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 i="0" u="none" strike="noStrike" cap="none" spc="-48" baseline="0">
                <a:solidFill>
                  <a:schemeClr val="accent4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7pPr>
            <a:lvl8pPr marL="0" marR="0" indent="3200400" algn="l" defTabSz="587022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 i="0" u="none" strike="noStrike" cap="none" spc="-48" baseline="0">
                <a:solidFill>
                  <a:schemeClr val="accent4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8pPr>
            <a:lvl9pPr marL="0" marR="0" indent="3657600" algn="l" defTabSz="587022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 i="0" u="none" strike="noStrike" cap="none" spc="-48" baseline="0">
                <a:solidFill>
                  <a:schemeClr val="accent4"/>
                </a:solidFill>
                <a:uFillTx/>
                <a:latin typeface="+mn-lt"/>
                <a:ea typeface="+mn-ea"/>
                <a:cs typeface="+mn-cs"/>
                <a:sym typeface="Helvetica Neue"/>
              </a:defRPr>
            </a:lvl9pPr>
          </a:lstStyle>
          <a:p>
            <a:pPr marL="0" marR="0" lvl="0" indent="0" algn="l" defTabSz="587022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0" cap="none" spc="-48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 Neue"/>
                <a:sym typeface="Helvetica Neue"/>
              </a:rPr>
              <a:t>Вплив</a:t>
            </a:r>
            <a:r>
              <a:rPr kumimoji="0" lang="ru-RU" sz="1800" b="1" i="1" u="none" strike="noStrike" kern="0" cap="none" spc="-48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1800" b="1" i="1" u="none" strike="noStrike" kern="0" cap="none" spc="-48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 Neue"/>
                <a:sym typeface="Helvetica Neue"/>
              </a:rPr>
              <a:t>людини</a:t>
            </a:r>
            <a:r>
              <a:rPr kumimoji="0" lang="ru-RU" sz="1800" b="1" i="1" u="none" strike="noStrike" kern="0" cap="none" spc="-48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 Neue"/>
                <a:sym typeface="Helvetica Neue"/>
              </a:rPr>
              <a:t> на лиман. </a:t>
            </a:r>
          </a:p>
          <a:p>
            <a:pPr marL="0" marR="0" lvl="0" indent="0" algn="l" defTabSz="587022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1" u="none" strike="noStrike" kern="0" cap="none" spc="-48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Helvetica Neue"/>
              <a:sym typeface="Helvetica Neue"/>
            </a:endParaRPr>
          </a:p>
          <a:p>
            <a:pPr marL="0" marR="0" lvl="0" indent="0" algn="l" defTabSz="587022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0" cap="none" spc="-48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 Neue"/>
                <a:sym typeface="Helvetica Neue"/>
              </a:rPr>
              <a:t>Поради</a:t>
            </a:r>
            <a:r>
              <a:rPr kumimoji="0" lang="ru-RU" sz="1800" b="1" i="1" u="none" strike="noStrike" kern="0" cap="none" spc="-48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1800" b="1" i="1" u="none" strike="noStrike" kern="0" cap="none" spc="-48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 Neue"/>
                <a:sym typeface="Helvetica Neue"/>
              </a:rPr>
              <a:t>запобігання</a:t>
            </a:r>
            <a:r>
              <a:rPr kumimoji="0" lang="ru-RU" sz="1800" b="1" i="1" u="none" strike="noStrike" kern="0" cap="none" spc="-48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 Neue"/>
                <a:sym typeface="Helvetica Neue"/>
              </a:rPr>
              <a:t> </a:t>
            </a:r>
            <a:r>
              <a:rPr kumimoji="0" lang="ru-RU" sz="1800" b="1" i="1" u="none" strike="noStrike" kern="0" cap="none" spc="-48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 Neue"/>
                <a:sym typeface="Helvetica Neue"/>
              </a:rPr>
              <a:t>забруднення</a:t>
            </a:r>
            <a:r>
              <a:rPr kumimoji="0" lang="ru-RU" sz="1800" b="1" i="1" u="none" strike="noStrike" kern="0" cap="none" spc="-48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 Neue"/>
                <a:sym typeface="Helvetica Neue"/>
              </a:rPr>
              <a:t> води у </a:t>
            </a:r>
            <a:r>
              <a:rPr kumimoji="0" lang="ru-RU" sz="1800" b="1" i="1" u="none" strike="noStrike" kern="0" cap="none" spc="-48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 Neue"/>
                <a:sym typeface="Helvetica Neue"/>
              </a:rPr>
              <a:t>лимані</a:t>
            </a:r>
            <a:endParaRPr kumimoji="0" lang="ru-RU" sz="1800" b="1" i="1" u="none" strike="noStrike" kern="0" cap="none" spc="-48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Helvetica Neue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142169286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212</TotalTime>
  <Words>202</Words>
  <Application>Microsoft Office PowerPoint</Application>
  <PresentationFormat>Широкоэкранный</PresentationFormat>
  <Paragraphs>26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20" baseType="lpstr">
      <vt:lpstr>Arial</vt:lpstr>
      <vt:lpstr>Calibri</vt:lpstr>
      <vt:lpstr>Century Gothic</vt:lpstr>
      <vt:lpstr>Helvetica Neue</vt:lpstr>
      <vt:lpstr>Open Sans</vt:lpstr>
      <vt:lpstr>Roboto</vt:lpstr>
      <vt:lpstr>Sylfaen</vt:lpstr>
      <vt:lpstr>Times New Roman</vt:lpstr>
      <vt:lpstr>Wingdings 3</vt:lpstr>
      <vt:lpstr>Легкий дым</vt:lpstr>
      <vt:lpstr>Впровадження елементів  STEАM- освіти на уроку математики у 5 - Б класі під час вивчення теми «Натуральні числа, їх порівняння та округлення» </vt:lpstr>
      <vt:lpstr>Мета:   виконання вимог нової Української школи щодо наскрізних ліній навчальної програми, а саме: проведення інтегрованих уроків математики, природознавства, екології, мистецтва</vt:lpstr>
      <vt:lpstr>Завдання :  -          сприяти формуванню в учнів комунікативних навичок;  -          не тільки передати учням суму знань, а ще й навчити здобувати ці знання самостійно, застосовувати їх для розв’язання нових пізнавальних і практичних завдань;  -          прищепити учням вміння користуватися дослідницькими прийомами збирання інформації, висування гіпотез, уміння робити висновки. </vt:lpstr>
      <vt:lpstr>Презентация PowerPoint</vt:lpstr>
      <vt:lpstr>Наш мальовничий Дніпро-Бузький  лиман  за своїми розмірами  є найбільшим  на Чорному морі, його площа становить 800 км2,.  Розташований він у північній частині  Чорного моря, в межах Миколаївської та  Херсонської областей,  розмірами  63 км у довжину і  17 км у ширину   Складається з витягнутого Дніпровського лиману та вузького Бузького лиману. Середня глибина 6-7 м, найбільша – 12 м. </vt:lpstr>
      <vt:lpstr>  Стікають  у лиман річки:  Дніпро , довжина Дніпра— 2201 км;   Південний Буг , довжина 806 км,  Інгул  - 354 км,  Інгулець - 549 км . </vt:lpstr>
      <vt:lpstr>Дніпровсько-Бузький лиман є рибопромисловим районом басейну Чорного моря. Ще 50 років тому в лимані щорічно виловлювали риби понад 15 000 тон за рік . Зараз показники вилову складають у 20 разів менше. Сьогодні на межі зникнення тут опинилися багато цінних видів риб, зокрема: білуга, осетер, севрюга, стерлядь, лосось чорноморський. Поширеними у його водах залишаються риби: сазан (короп), лящ, плоскирка, судак, сом європейський, окунь і щука. Деякі види, зокрема, сріблястий карась, сонячний окунь потрапили у водойму в результаті акліматизації. Інколи у лиман запливають чорноморські дельфіни, а також у великих кількостях проникла тюлька. </vt:lpstr>
      <vt:lpstr> За останні роки  погіршилися умови існування  риб (окунь, лин, щука, золотий карась, тощо). Основна причина  – рибальство і обміління у зв’язку зі зменшенням річкових стоків в рази.  Залишки відмерлої рослинності перестали виноситися з водоймів;  почали накопичуватися, загнивати, зменшуючи вміст кисню, одночасно підвищуючи погіршуючи умови існування риб.    Основними причинами забруднення води залишаються викиди у нього відходів виробництва, стічних каналізаційних вод та забруднення берегових смуг     </vt:lpstr>
      <vt:lpstr>Завдання:  1. Порівняйте довжини річок, які стікають у лиман та розташуйте результати у порядку спадання  2. Знайдіть, які зараз показники вилову риби у лимані  3. Який вплив людини на лиман?  Що  кожен з нас може зробити, щоб не забруднювати воду у лимані?    4. Намалюйте , як ви відпочивали раніше на лимані .      </vt:lpstr>
      <vt:lpstr>   Робота Дронь Вадима( 5 – Б клас)                "Незабутній відпочинок»      Людина має вплив на Дніпро-Бузький лиман. Частіше за всього негативний: забруднення, неефективне функціонування водоочисних споруд. Особливо наш лиман постраждав, коли було підірвано Каховську ГЕС окупантами. І це дуже вплинуло на річкових жителів. Але ми можемо запобігти забрудненню води в лимані. А саме: не засмічувати берегову зону одноразовою посудою, пакетами та іншим сміттям. Після кожного відпочинку на лимані прибирати після себе. Не кидати у воду відходи. А також не підпалювати  очерет. Тому дотримуючись простих правил ми збережемо природу!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Впровадження елементів  STEАM- освіти на уроку математики у 5 класі під час вивчення теми «Натуральні числа, їх порівняння та округлення»</dc:title>
  <dc:creator>Олена Швець</dc:creator>
  <cp:lastModifiedBy>Олена</cp:lastModifiedBy>
  <cp:revision>17</cp:revision>
  <dcterms:created xsi:type="dcterms:W3CDTF">2023-09-28T16:05:59Z</dcterms:created>
  <dcterms:modified xsi:type="dcterms:W3CDTF">2023-11-04T17:23:07Z</dcterms:modified>
</cp:coreProperties>
</file>