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16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6" r:id="rId3"/>
    <p:sldId id="267" r:id="rId4"/>
    <p:sldId id="268" r:id="rId5"/>
    <p:sldId id="257" r:id="rId6"/>
    <p:sldId id="265" r:id="rId7"/>
    <p:sldId id="258" r:id="rId8"/>
    <p:sldId id="259" r:id="rId9"/>
    <p:sldId id="264" r:id="rId10"/>
    <p:sldId id="262" r:id="rId11"/>
    <p:sldId id="260" r:id="rId12"/>
    <p:sldId id="271" r:id="rId13"/>
    <p:sldId id="270" r:id="rId14"/>
    <p:sldId id="269" r:id="rId15"/>
  </p:sldIdLst>
  <p:sldSz cx="5854700" cy="3295650"/>
  <p:notesSz cx="5854700" cy="32956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64" d="100"/>
          <a:sy n="164" d="100"/>
        </p:scale>
        <p:origin x="816" y="115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39102" y="1021651"/>
            <a:ext cx="4976495" cy="6920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878205" y="1845564"/>
            <a:ext cx="4098290" cy="8239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50" b="1" i="0">
                <a:solidFill>
                  <a:srgbClr val="26306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50" b="1" i="0">
                <a:solidFill>
                  <a:srgbClr val="26306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92735" y="757999"/>
            <a:ext cx="2546794" cy="2175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015170" y="757999"/>
            <a:ext cx="2546794" cy="2175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50" b="1" i="0">
                <a:solidFill>
                  <a:srgbClr val="26306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73330" y="613396"/>
            <a:ext cx="4508039" cy="1893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50" b="1" i="0">
                <a:solidFill>
                  <a:srgbClr val="26306F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2735" y="757999"/>
            <a:ext cx="5269230" cy="2175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990598" y="3064954"/>
            <a:ext cx="1873504" cy="1647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92735" y="3064954"/>
            <a:ext cx="1346581" cy="1647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215384" y="3064954"/>
            <a:ext cx="1346581" cy="1647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890" y="7621"/>
            <a:ext cx="5845810" cy="3288029"/>
          </a:xfrm>
          <a:custGeom>
            <a:avLst/>
            <a:gdLst/>
            <a:ahLst/>
            <a:cxnLst/>
            <a:rect l="l" t="t" r="r" b="b"/>
            <a:pathLst>
              <a:path w="5845810" h="3288029">
                <a:moveTo>
                  <a:pt x="0" y="3287938"/>
                </a:moveTo>
                <a:lnTo>
                  <a:pt x="5845240" y="3287938"/>
                </a:lnTo>
                <a:lnTo>
                  <a:pt x="5845240" y="0"/>
                </a:lnTo>
                <a:lnTo>
                  <a:pt x="0" y="0"/>
                </a:lnTo>
                <a:lnTo>
                  <a:pt x="0" y="3287938"/>
                </a:lnTo>
                <a:close/>
              </a:path>
            </a:pathLst>
          </a:custGeom>
          <a:solidFill>
            <a:srgbClr val="74C4B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512" y="0"/>
            <a:ext cx="5683014" cy="3071497"/>
            <a:chOff x="1512" y="0"/>
            <a:chExt cx="5683014" cy="3071497"/>
          </a:xfrm>
        </p:grpSpPr>
        <p:sp>
          <p:nvSpPr>
            <p:cNvPr id="4" name="object 4"/>
            <p:cNvSpPr/>
            <p:nvPr/>
          </p:nvSpPr>
          <p:spPr>
            <a:xfrm>
              <a:off x="1512" y="0"/>
              <a:ext cx="1245870" cy="1192530"/>
            </a:xfrm>
            <a:custGeom>
              <a:avLst/>
              <a:gdLst/>
              <a:ahLst/>
              <a:cxnLst/>
              <a:rect l="l" t="t" r="r" b="b"/>
              <a:pathLst>
                <a:path w="1245870" h="1192530">
                  <a:moveTo>
                    <a:pt x="0" y="1019645"/>
                  </a:moveTo>
                  <a:lnTo>
                    <a:pt x="0" y="1191080"/>
                  </a:lnTo>
                  <a:lnTo>
                    <a:pt x="15350" y="1192005"/>
                  </a:lnTo>
                  <a:lnTo>
                    <a:pt x="126631" y="1192005"/>
                  </a:lnTo>
                  <a:lnTo>
                    <a:pt x="173451" y="1188860"/>
                  </a:lnTo>
                  <a:lnTo>
                    <a:pt x="222741" y="1183451"/>
                  </a:lnTo>
                  <a:lnTo>
                    <a:pt x="271700" y="1175980"/>
                  </a:lnTo>
                  <a:lnTo>
                    <a:pt x="320260" y="1166463"/>
                  </a:lnTo>
                  <a:lnTo>
                    <a:pt x="368359" y="1154919"/>
                  </a:lnTo>
                  <a:lnTo>
                    <a:pt x="415929" y="1141363"/>
                  </a:lnTo>
                  <a:lnTo>
                    <a:pt x="462907" y="1125813"/>
                  </a:lnTo>
                  <a:lnTo>
                    <a:pt x="509227" y="1108286"/>
                  </a:lnTo>
                  <a:lnTo>
                    <a:pt x="554823" y="1088800"/>
                  </a:lnTo>
                  <a:lnTo>
                    <a:pt x="599631" y="1067371"/>
                  </a:lnTo>
                  <a:lnTo>
                    <a:pt x="643586" y="1044016"/>
                  </a:lnTo>
                  <a:lnTo>
                    <a:pt x="680777" y="1022184"/>
                  </a:lnTo>
                  <a:lnTo>
                    <a:pt x="57831" y="1022184"/>
                  </a:lnTo>
                  <a:lnTo>
                    <a:pt x="8429" y="1020372"/>
                  </a:lnTo>
                  <a:lnTo>
                    <a:pt x="0" y="1019645"/>
                  </a:lnTo>
                  <a:close/>
                </a:path>
                <a:path w="1245870" h="1192530">
                  <a:moveTo>
                    <a:pt x="1245485" y="0"/>
                  </a:moveTo>
                  <a:lnTo>
                    <a:pt x="1074246" y="0"/>
                  </a:lnTo>
                  <a:lnTo>
                    <a:pt x="1074601" y="31003"/>
                  </a:lnTo>
                  <a:lnTo>
                    <a:pt x="1072711" y="80595"/>
                  </a:lnTo>
                  <a:lnTo>
                    <a:pt x="1068394" y="129841"/>
                  </a:lnTo>
                  <a:lnTo>
                    <a:pt x="1061683" y="178660"/>
                  </a:lnTo>
                  <a:lnTo>
                    <a:pt x="1052612" y="226967"/>
                  </a:lnTo>
                  <a:lnTo>
                    <a:pt x="1041212" y="274679"/>
                  </a:lnTo>
                  <a:lnTo>
                    <a:pt x="1027519" y="321715"/>
                  </a:lnTo>
                  <a:lnTo>
                    <a:pt x="1011564" y="367989"/>
                  </a:lnTo>
                  <a:lnTo>
                    <a:pt x="993382" y="413420"/>
                  </a:lnTo>
                  <a:lnTo>
                    <a:pt x="973005" y="457925"/>
                  </a:lnTo>
                  <a:lnTo>
                    <a:pt x="950467" y="501420"/>
                  </a:lnTo>
                  <a:lnTo>
                    <a:pt x="925801" y="543823"/>
                  </a:lnTo>
                  <a:lnTo>
                    <a:pt x="899039" y="585049"/>
                  </a:lnTo>
                  <a:lnTo>
                    <a:pt x="870216" y="625018"/>
                  </a:lnTo>
                  <a:lnTo>
                    <a:pt x="839365" y="663644"/>
                  </a:lnTo>
                  <a:lnTo>
                    <a:pt x="806518" y="700846"/>
                  </a:lnTo>
                  <a:lnTo>
                    <a:pt x="771710" y="736540"/>
                  </a:lnTo>
                  <a:lnTo>
                    <a:pt x="734973" y="770643"/>
                  </a:lnTo>
                  <a:lnTo>
                    <a:pt x="696583" y="802878"/>
                  </a:lnTo>
                  <a:lnTo>
                    <a:pt x="656855" y="833001"/>
                  </a:lnTo>
                  <a:lnTo>
                    <a:pt x="615873" y="860991"/>
                  </a:lnTo>
                  <a:lnTo>
                    <a:pt x="573724" y="886824"/>
                  </a:lnTo>
                  <a:lnTo>
                    <a:pt x="530496" y="910479"/>
                  </a:lnTo>
                  <a:lnTo>
                    <a:pt x="486274" y="931931"/>
                  </a:lnTo>
                  <a:lnTo>
                    <a:pt x="441145" y="951159"/>
                  </a:lnTo>
                  <a:lnTo>
                    <a:pt x="395195" y="968140"/>
                  </a:lnTo>
                  <a:lnTo>
                    <a:pt x="348511" y="982852"/>
                  </a:lnTo>
                  <a:lnTo>
                    <a:pt x="301179" y="995271"/>
                  </a:lnTo>
                  <a:lnTo>
                    <a:pt x="253286" y="1005374"/>
                  </a:lnTo>
                  <a:lnTo>
                    <a:pt x="204918" y="1013140"/>
                  </a:lnTo>
                  <a:lnTo>
                    <a:pt x="156162" y="1018546"/>
                  </a:lnTo>
                  <a:lnTo>
                    <a:pt x="107104" y="1021568"/>
                  </a:lnTo>
                  <a:lnTo>
                    <a:pt x="57831" y="1022184"/>
                  </a:lnTo>
                  <a:lnTo>
                    <a:pt x="680777" y="1022184"/>
                  </a:lnTo>
                  <a:lnTo>
                    <a:pt x="728673" y="991599"/>
                  </a:lnTo>
                  <a:lnTo>
                    <a:pt x="769676" y="962570"/>
                  </a:lnTo>
                  <a:lnTo>
                    <a:pt x="809564" y="931684"/>
                  </a:lnTo>
                  <a:lnTo>
                    <a:pt x="848273" y="898958"/>
                  </a:lnTo>
                  <a:lnTo>
                    <a:pt x="885537" y="864597"/>
                  </a:lnTo>
                  <a:lnTo>
                    <a:pt x="921121" y="828838"/>
                  </a:lnTo>
                  <a:lnTo>
                    <a:pt x="955001" y="791744"/>
                  </a:lnTo>
                  <a:lnTo>
                    <a:pt x="987151" y="753376"/>
                  </a:lnTo>
                  <a:lnTo>
                    <a:pt x="1017547" y="713798"/>
                  </a:lnTo>
                  <a:lnTo>
                    <a:pt x="1046162" y="673072"/>
                  </a:lnTo>
                  <a:lnTo>
                    <a:pt x="1072972" y="631261"/>
                  </a:lnTo>
                  <a:lnTo>
                    <a:pt x="1097953" y="588426"/>
                  </a:lnTo>
                  <a:lnTo>
                    <a:pt x="1121078" y="544632"/>
                  </a:lnTo>
                  <a:lnTo>
                    <a:pt x="1142324" y="499940"/>
                  </a:lnTo>
                  <a:lnTo>
                    <a:pt x="1161664" y="454413"/>
                  </a:lnTo>
                  <a:lnTo>
                    <a:pt x="1179074" y="408113"/>
                  </a:lnTo>
                  <a:lnTo>
                    <a:pt x="1194529" y="361103"/>
                  </a:lnTo>
                  <a:lnTo>
                    <a:pt x="1208003" y="313446"/>
                  </a:lnTo>
                  <a:lnTo>
                    <a:pt x="1219473" y="265204"/>
                  </a:lnTo>
                  <a:lnTo>
                    <a:pt x="1228911" y="216440"/>
                  </a:lnTo>
                  <a:lnTo>
                    <a:pt x="1236295" y="167217"/>
                  </a:lnTo>
                  <a:lnTo>
                    <a:pt x="1241597" y="117596"/>
                  </a:lnTo>
                  <a:lnTo>
                    <a:pt x="1244794" y="67640"/>
                  </a:lnTo>
                  <a:lnTo>
                    <a:pt x="1245861" y="17413"/>
                  </a:lnTo>
                  <a:lnTo>
                    <a:pt x="1245485" y="0"/>
                  </a:lnTo>
                  <a:close/>
                </a:path>
              </a:pathLst>
            </a:custGeom>
            <a:solidFill>
              <a:srgbClr val="FBBB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44226" y="294007"/>
              <a:ext cx="4940300" cy="2777490"/>
            </a:xfrm>
            <a:custGeom>
              <a:avLst/>
              <a:gdLst/>
              <a:ahLst/>
              <a:cxnLst/>
              <a:rect l="l" t="t" r="r" b="b"/>
              <a:pathLst>
                <a:path w="4940300" h="2777490">
                  <a:moveTo>
                    <a:pt x="4940045" y="0"/>
                  </a:moveTo>
                  <a:lnTo>
                    <a:pt x="0" y="0"/>
                  </a:lnTo>
                  <a:lnTo>
                    <a:pt x="0" y="2314050"/>
                  </a:lnTo>
                  <a:lnTo>
                    <a:pt x="2953" y="2366275"/>
                  </a:lnTo>
                  <a:lnTo>
                    <a:pt x="11690" y="2417430"/>
                  </a:lnTo>
                  <a:lnTo>
                    <a:pt x="26023" y="2467063"/>
                  </a:lnTo>
                  <a:lnTo>
                    <a:pt x="45763" y="2514722"/>
                  </a:lnTo>
                  <a:lnTo>
                    <a:pt x="70723" y="2559952"/>
                  </a:lnTo>
                  <a:lnTo>
                    <a:pt x="100715" y="2602301"/>
                  </a:lnTo>
                  <a:lnTo>
                    <a:pt x="135553" y="2641317"/>
                  </a:lnTo>
                  <a:lnTo>
                    <a:pt x="174570" y="2676156"/>
                  </a:lnTo>
                  <a:lnTo>
                    <a:pt x="216920" y="2706149"/>
                  </a:lnTo>
                  <a:lnTo>
                    <a:pt x="262150" y="2731109"/>
                  </a:lnTo>
                  <a:lnTo>
                    <a:pt x="309808" y="2750848"/>
                  </a:lnTo>
                  <a:lnTo>
                    <a:pt x="359441" y="2765180"/>
                  </a:lnTo>
                  <a:lnTo>
                    <a:pt x="410596" y="2773916"/>
                  </a:lnTo>
                  <a:lnTo>
                    <a:pt x="462820" y="2776870"/>
                  </a:lnTo>
                  <a:lnTo>
                    <a:pt x="4940045" y="2776870"/>
                  </a:lnTo>
                  <a:lnTo>
                    <a:pt x="4940045" y="0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57380" y="2497418"/>
              <a:ext cx="1090295" cy="543560"/>
            </a:xfrm>
            <a:custGeom>
              <a:avLst/>
              <a:gdLst/>
              <a:ahLst/>
              <a:cxnLst/>
              <a:rect l="l" t="t" r="r" b="b"/>
              <a:pathLst>
                <a:path w="1090295" h="543560">
                  <a:moveTo>
                    <a:pt x="543001" y="0"/>
                  </a:moveTo>
                  <a:lnTo>
                    <a:pt x="493796" y="2384"/>
                  </a:lnTo>
                  <a:lnTo>
                    <a:pt x="445827" y="9024"/>
                  </a:lnTo>
                  <a:lnTo>
                    <a:pt x="399280" y="19731"/>
                  </a:lnTo>
                  <a:lnTo>
                    <a:pt x="354344" y="34318"/>
                  </a:lnTo>
                  <a:lnTo>
                    <a:pt x="311209" y="52597"/>
                  </a:lnTo>
                  <a:lnTo>
                    <a:pt x="270061" y="74380"/>
                  </a:lnTo>
                  <a:lnTo>
                    <a:pt x="231091" y="99479"/>
                  </a:lnTo>
                  <a:lnTo>
                    <a:pt x="194486" y="127708"/>
                  </a:lnTo>
                  <a:lnTo>
                    <a:pt x="160435" y="158877"/>
                  </a:lnTo>
                  <a:lnTo>
                    <a:pt x="129126" y="192800"/>
                  </a:lnTo>
                  <a:lnTo>
                    <a:pt x="100748" y="229289"/>
                  </a:lnTo>
                  <a:lnTo>
                    <a:pt x="75489" y="268156"/>
                  </a:lnTo>
                  <a:lnTo>
                    <a:pt x="53539" y="309213"/>
                  </a:lnTo>
                  <a:lnTo>
                    <a:pt x="35084" y="352272"/>
                  </a:lnTo>
                  <a:lnTo>
                    <a:pt x="20315" y="397147"/>
                  </a:lnTo>
                  <a:lnTo>
                    <a:pt x="9418" y="443648"/>
                  </a:lnTo>
                  <a:lnTo>
                    <a:pt x="2584" y="491590"/>
                  </a:lnTo>
                  <a:lnTo>
                    <a:pt x="0" y="540782"/>
                  </a:lnTo>
                  <a:lnTo>
                    <a:pt x="272856" y="542937"/>
                  </a:lnTo>
                  <a:lnTo>
                    <a:pt x="277561" y="494428"/>
                  </a:lnTo>
                  <a:lnTo>
                    <a:pt x="290381" y="448793"/>
                  </a:lnTo>
                  <a:lnTo>
                    <a:pt x="310562" y="406783"/>
                  </a:lnTo>
                  <a:lnTo>
                    <a:pt x="337351" y="369149"/>
                  </a:lnTo>
                  <a:lnTo>
                    <a:pt x="369995" y="336639"/>
                  </a:lnTo>
                  <a:lnTo>
                    <a:pt x="407738" y="310005"/>
                  </a:lnTo>
                  <a:lnTo>
                    <a:pt x="449829" y="289996"/>
                  </a:lnTo>
                  <a:lnTo>
                    <a:pt x="495513" y="277363"/>
                  </a:lnTo>
                  <a:lnTo>
                    <a:pt x="544037" y="272856"/>
                  </a:lnTo>
                  <a:lnTo>
                    <a:pt x="592612" y="276984"/>
                  </a:lnTo>
                  <a:lnTo>
                    <a:pt x="638405" y="289260"/>
                  </a:lnTo>
                  <a:lnTo>
                    <a:pt x="680659" y="308940"/>
                  </a:lnTo>
                  <a:lnTo>
                    <a:pt x="718613" y="335279"/>
                  </a:lnTo>
                  <a:lnTo>
                    <a:pt x="751510" y="367534"/>
                  </a:lnTo>
                  <a:lnTo>
                    <a:pt x="778591" y="404960"/>
                  </a:lnTo>
                  <a:lnTo>
                    <a:pt x="799097" y="446812"/>
                  </a:lnTo>
                  <a:lnTo>
                    <a:pt x="812270" y="492346"/>
                  </a:lnTo>
                  <a:lnTo>
                    <a:pt x="817351" y="540818"/>
                  </a:lnTo>
                  <a:lnTo>
                    <a:pt x="1090178" y="536532"/>
                  </a:lnTo>
                  <a:lnTo>
                    <a:pt x="1087212" y="487361"/>
                  </a:lnTo>
                  <a:lnTo>
                    <a:pt x="1080006" y="439476"/>
                  </a:lnTo>
                  <a:lnTo>
                    <a:pt x="1068749" y="393061"/>
                  </a:lnTo>
                  <a:lnTo>
                    <a:pt x="1053632" y="348303"/>
                  </a:lnTo>
                  <a:lnTo>
                    <a:pt x="1034844" y="305389"/>
                  </a:lnTo>
                  <a:lnTo>
                    <a:pt x="1012576" y="264504"/>
                  </a:lnTo>
                  <a:lnTo>
                    <a:pt x="987016" y="225835"/>
                  </a:lnTo>
                  <a:lnTo>
                    <a:pt x="958357" y="189568"/>
                  </a:lnTo>
                  <a:lnTo>
                    <a:pt x="926786" y="155890"/>
                  </a:lnTo>
                  <a:lnTo>
                    <a:pt x="892494" y="124986"/>
                  </a:lnTo>
                  <a:lnTo>
                    <a:pt x="855672" y="97043"/>
                  </a:lnTo>
                  <a:lnTo>
                    <a:pt x="816508" y="72248"/>
                  </a:lnTo>
                  <a:lnTo>
                    <a:pt x="775193" y="50786"/>
                  </a:lnTo>
                  <a:lnTo>
                    <a:pt x="731917" y="32844"/>
                  </a:lnTo>
                  <a:lnTo>
                    <a:pt x="686870" y="18608"/>
                  </a:lnTo>
                  <a:lnTo>
                    <a:pt x="640242" y="8264"/>
                  </a:lnTo>
                  <a:lnTo>
                    <a:pt x="592222" y="1999"/>
                  </a:lnTo>
                  <a:lnTo>
                    <a:pt x="543001" y="0"/>
                  </a:lnTo>
                  <a:close/>
                </a:path>
              </a:pathLst>
            </a:custGeom>
            <a:solidFill>
              <a:srgbClr val="8181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73708" y="1154621"/>
            <a:ext cx="4508039" cy="4821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480" marR="5080" indent="-635" algn="ctr">
              <a:lnSpc>
                <a:spcPct val="100400"/>
              </a:lnSpc>
              <a:spcBef>
                <a:spcPts val="100"/>
              </a:spcBef>
            </a:pPr>
            <a:r>
              <a:rPr spc="-120" dirty="0" smtClean="0"/>
              <a:t>ПОВІТР</a:t>
            </a:r>
            <a:r>
              <a:rPr lang="uk-UA" spc="-120" dirty="0"/>
              <a:t>О</a:t>
            </a:r>
            <a:r>
              <a:rPr spc="-120" dirty="0" smtClean="0"/>
              <a:t>ПЛАВАННЯ</a:t>
            </a:r>
            <a:endParaRPr spc="-130" dirty="0"/>
          </a:p>
        </p:txBody>
      </p:sp>
      <p:sp>
        <p:nvSpPr>
          <p:cNvPr id="8" name="TextBox 7"/>
          <p:cNvSpPr txBox="1"/>
          <p:nvPr/>
        </p:nvSpPr>
        <p:spPr>
          <a:xfrm>
            <a:off x="869950" y="2647686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Довкілля</a:t>
            </a:r>
            <a:r>
              <a:rPr lang="ru-RU" dirty="0" smtClean="0"/>
              <a:t> 6 </a:t>
            </a:r>
            <a:r>
              <a:rPr lang="ru-RU" dirty="0" err="1" smtClean="0"/>
              <a:t>клас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239658" y="0"/>
            <a:ext cx="607695" cy="509270"/>
          </a:xfrm>
          <a:custGeom>
            <a:avLst/>
            <a:gdLst/>
            <a:ahLst/>
            <a:cxnLst/>
            <a:rect l="l" t="t" r="r" b="b"/>
            <a:pathLst>
              <a:path w="607695" h="509270">
                <a:moveTo>
                  <a:pt x="99575" y="0"/>
                </a:moveTo>
                <a:lnTo>
                  <a:pt x="0" y="0"/>
                </a:lnTo>
                <a:lnTo>
                  <a:pt x="7900" y="37731"/>
                </a:lnTo>
                <a:lnTo>
                  <a:pt x="20892" y="82576"/>
                </a:lnTo>
                <a:lnTo>
                  <a:pt x="37055" y="125907"/>
                </a:lnTo>
                <a:lnTo>
                  <a:pt x="56248" y="167595"/>
                </a:lnTo>
                <a:lnTo>
                  <a:pt x="78333" y="207515"/>
                </a:lnTo>
                <a:lnTo>
                  <a:pt x="103169" y="245538"/>
                </a:lnTo>
                <a:lnTo>
                  <a:pt x="130616" y="281537"/>
                </a:lnTo>
                <a:lnTo>
                  <a:pt x="160535" y="315385"/>
                </a:lnTo>
                <a:lnTo>
                  <a:pt x="192784" y="346953"/>
                </a:lnTo>
                <a:lnTo>
                  <a:pt x="227225" y="376115"/>
                </a:lnTo>
                <a:lnTo>
                  <a:pt x="263718" y="402744"/>
                </a:lnTo>
                <a:lnTo>
                  <a:pt x="302122" y="426711"/>
                </a:lnTo>
                <a:lnTo>
                  <a:pt x="342297" y="447890"/>
                </a:lnTo>
                <a:lnTo>
                  <a:pt x="384104" y="466153"/>
                </a:lnTo>
                <a:lnTo>
                  <a:pt x="427403" y="481372"/>
                </a:lnTo>
                <a:lnTo>
                  <a:pt x="472053" y="493420"/>
                </a:lnTo>
                <a:lnTo>
                  <a:pt x="517916" y="502170"/>
                </a:lnTo>
                <a:lnTo>
                  <a:pt x="564849" y="507494"/>
                </a:lnTo>
                <a:lnTo>
                  <a:pt x="607091" y="509057"/>
                </a:lnTo>
                <a:lnTo>
                  <a:pt x="607091" y="411643"/>
                </a:lnTo>
                <a:lnTo>
                  <a:pt x="565193" y="409811"/>
                </a:lnTo>
                <a:lnTo>
                  <a:pt x="518879" y="403615"/>
                </a:lnTo>
                <a:lnTo>
                  <a:pt x="473876" y="393472"/>
                </a:lnTo>
                <a:lnTo>
                  <a:pt x="430373" y="379556"/>
                </a:lnTo>
                <a:lnTo>
                  <a:pt x="388565" y="362042"/>
                </a:lnTo>
                <a:lnTo>
                  <a:pt x="348643" y="341107"/>
                </a:lnTo>
                <a:lnTo>
                  <a:pt x="310799" y="316924"/>
                </a:lnTo>
                <a:lnTo>
                  <a:pt x="275226" y="289669"/>
                </a:lnTo>
                <a:lnTo>
                  <a:pt x="242115" y="259517"/>
                </a:lnTo>
                <a:lnTo>
                  <a:pt x="211659" y="226643"/>
                </a:lnTo>
                <a:lnTo>
                  <a:pt x="184050" y="191222"/>
                </a:lnTo>
                <a:lnTo>
                  <a:pt x="159481" y="153429"/>
                </a:lnTo>
                <a:lnTo>
                  <a:pt x="138142" y="113440"/>
                </a:lnTo>
                <a:lnTo>
                  <a:pt x="120228" y="71429"/>
                </a:lnTo>
                <a:lnTo>
                  <a:pt x="105929" y="27571"/>
                </a:lnTo>
                <a:lnTo>
                  <a:pt x="99575" y="0"/>
                </a:lnTo>
                <a:close/>
              </a:path>
            </a:pathLst>
          </a:custGeom>
          <a:solidFill>
            <a:srgbClr val="8181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12" y="2569235"/>
            <a:ext cx="613410" cy="718820"/>
          </a:xfrm>
          <a:custGeom>
            <a:avLst/>
            <a:gdLst/>
            <a:ahLst/>
            <a:cxnLst/>
            <a:rect l="l" t="t" r="r" b="b"/>
            <a:pathLst>
              <a:path w="613410" h="718820">
                <a:moveTo>
                  <a:pt x="0" y="0"/>
                </a:moveTo>
                <a:lnTo>
                  <a:pt x="0" y="143721"/>
                </a:lnTo>
                <a:lnTo>
                  <a:pt x="4252" y="144623"/>
                </a:lnTo>
                <a:lnTo>
                  <a:pt x="51055" y="158468"/>
                </a:lnTo>
                <a:lnTo>
                  <a:pt x="96147" y="175739"/>
                </a:lnTo>
                <a:lnTo>
                  <a:pt x="139390" y="196275"/>
                </a:lnTo>
                <a:lnTo>
                  <a:pt x="180645" y="219916"/>
                </a:lnTo>
                <a:lnTo>
                  <a:pt x="219774" y="246500"/>
                </a:lnTo>
                <a:lnTo>
                  <a:pt x="256640" y="275867"/>
                </a:lnTo>
                <a:lnTo>
                  <a:pt x="291104" y="307857"/>
                </a:lnTo>
                <a:lnTo>
                  <a:pt x="323028" y="342308"/>
                </a:lnTo>
                <a:lnTo>
                  <a:pt x="352274" y="379059"/>
                </a:lnTo>
                <a:lnTo>
                  <a:pt x="378704" y="417951"/>
                </a:lnTo>
                <a:lnTo>
                  <a:pt x="402180" y="458821"/>
                </a:lnTo>
                <a:lnTo>
                  <a:pt x="422563" y="501510"/>
                </a:lnTo>
                <a:lnTo>
                  <a:pt x="439716" y="545857"/>
                </a:lnTo>
                <a:lnTo>
                  <a:pt x="453501" y="591701"/>
                </a:lnTo>
                <a:lnTo>
                  <a:pt x="463779" y="638881"/>
                </a:lnTo>
                <a:lnTo>
                  <a:pt x="470412" y="687236"/>
                </a:lnTo>
                <a:lnTo>
                  <a:pt x="472229" y="718711"/>
                </a:lnTo>
                <a:lnTo>
                  <a:pt x="613015" y="718711"/>
                </a:lnTo>
                <a:lnTo>
                  <a:pt x="605648" y="635644"/>
                </a:lnTo>
                <a:lnTo>
                  <a:pt x="596982" y="587770"/>
                </a:lnTo>
                <a:lnTo>
                  <a:pt x="585378" y="540920"/>
                </a:lnTo>
                <a:lnTo>
                  <a:pt x="570927" y="495203"/>
                </a:lnTo>
                <a:lnTo>
                  <a:pt x="553722" y="450725"/>
                </a:lnTo>
                <a:lnTo>
                  <a:pt x="533856" y="407596"/>
                </a:lnTo>
                <a:lnTo>
                  <a:pt x="511422" y="365922"/>
                </a:lnTo>
                <a:lnTo>
                  <a:pt x="486512" y="325813"/>
                </a:lnTo>
                <a:lnTo>
                  <a:pt x="459219" y="287376"/>
                </a:lnTo>
                <a:lnTo>
                  <a:pt x="429636" y="250718"/>
                </a:lnTo>
                <a:lnTo>
                  <a:pt x="397856" y="215948"/>
                </a:lnTo>
                <a:lnTo>
                  <a:pt x="363971" y="183174"/>
                </a:lnTo>
                <a:lnTo>
                  <a:pt x="328074" y="152504"/>
                </a:lnTo>
                <a:lnTo>
                  <a:pt x="290257" y="124045"/>
                </a:lnTo>
                <a:lnTo>
                  <a:pt x="250615" y="97906"/>
                </a:lnTo>
                <a:lnTo>
                  <a:pt x="209238" y="74194"/>
                </a:lnTo>
                <a:lnTo>
                  <a:pt x="166220" y="53017"/>
                </a:lnTo>
                <a:lnTo>
                  <a:pt x="121654" y="34484"/>
                </a:lnTo>
                <a:lnTo>
                  <a:pt x="75632" y="18702"/>
                </a:lnTo>
                <a:lnTo>
                  <a:pt x="28247" y="5779"/>
                </a:lnTo>
                <a:lnTo>
                  <a:pt x="0" y="0"/>
                </a:lnTo>
                <a:close/>
              </a:path>
            </a:pathLst>
          </a:custGeom>
          <a:solidFill>
            <a:srgbClr val="FBBB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69950" y="114369"/>
            <a:ext cx="2105660" cy="2481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uk-UA" sz="1500" spc="5" dirty="0" smtClean="0"/>
              <a:t>Відгадайте ребус</a:t>
            </a:r>
            <a:endParaRPr sz="15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5949"/>
          <a:stretch/>
        </p:blipFill>
        <p:spPr>
          <a:xfrm>
            <a:off x="614922" y="509270"/>
            <a:ext cx="3614243" cy="1055057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1403350" y="1520571"/>
            <a:ext cx="3614243" cy="1745129"/>
            <a:chOff x="1677024" y="1485726"/>
            <a:chExt cx="3614243" cy="1745129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7024" y="1485726"/>
              <a:ext cx="2012326" cy="1745129"/>
            </a:xfrm>
            <a:prstGeom prst="rect">
              <a:avLst/>
            </a:prstGeom>
          </p:spPr>
        </p:pic>
        <p:pic>
          <p:nvPicPr>
            <p:cNvPr id="9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539" y="1485726"/>
              <a:ext cx="1485728" cy="16860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909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512" y="0"/>
            <a:ext cx="772160" cy="755650"/>
          </a:xfrm>
          <a:custGeom>
            <a:avLst/>
            <a:gdLst/>
            <a:ahLst/>
            <a:cxnLst/>
            <a:rect l="l" t="t" r="r" b="b"/>
            <a:pathLst>
              <a:path w="772160" h="755650">
                <a:moveTo>
                  <a:pt x="771565" y="0"/>
                </a:moveTo>
                <a:lnTo>
                  <a:pt x="635602" y="0"/>
                </a:lnTo>
                <a:lnTo>
                  <a:pt x="634265" y="39226"/>
                </a:lnTo>
                <a:lnTo>
                  <a:pt x="628557" y="88986"/>
                </a:lnTo>
                <a:lnTo>
                  <a:pt x="618951" y="137904"/>
                </a:lnTo>
                <a:lnTo>
                  <a:pt x="605537" y="185760"/>
                </a:lnTo>
                <a:lnTo>
                  <a:pt x="588405" y="232335"/>
                </a:lnTo>
                <a:lnTo>
                  <a:pt x="567647" y="277410"/>
                </a:lnTo>
                <a:lnTo>
                  <a:pt x="543353" y="320767"/>
                </a:lnTo>
                <a:lnTo>
                  <a:pt x="515614" y="362185"/>
                </a:lnTo>
                <a:lnTo>
                  <a:pt x="484521" y="401445"/>
                </a:lnTo>
                <a:lnTo>
                  <a:pt x="450164" y="438329"/>
                </a:lnTo>
                <a:lnTo>
                  <a:pt x="412956" y="472334"/>
                </a:lnTo>
                <a:lnTo>
                  <a:pt x="373402" y="503052"/>
                </a:lnTo>
                <a:lnTo>
                  <a:pt x="331722" y="530394"/>
                </a:lnTo>
                <a:lnTo>
                  <a:pt x="288137" y="554273"/>
                </a:lnTo>
                <a:lnTo>
                  <a:pt x="242867" y="574599"/>
                </a:lnTo>
                <a:lnTo>
                  <a:pt x="196133" y="591283"/>
                </a:lnTo>
                <a:lnTo>
                  <a:pt x="148154" y="604238"/>
                </a:lnTo>
                <a:lnTo>
                  <a:pt x="99151" y="613375"/>
                </a:lnTo>
                <a:lnTo>
                  <a:pt x="49343" y="618604"/>
                </a:lnTo>
                <a:lnTo>
                  <a:pt x="0" y="619812"/>
                </a:lnTo>
                <a:lnTo>
                  <a:pt x="0" y="755212"/>
                </a:lnTo>
                <a:lnTo>
                  <a:pt x="26317" y="755212"/>
                </a:lnTo>
                <a:lnTo>
                  <a:pt x="47954" y="754827"/>
                </a:lnTo>
                <a:lnTo>
                  <a:pt x="98626" y="750529"/>
                </a:lnTo>
                <a:lnTo>
                  <a:pt x="148680" y="742904"/>
                </a:lnTo>
                <a:lnTo>
                  <a:pt x="197962" y="732015"/>
                </a:lnTo>
                <a:lnTo>
                  <a:pt x="246316" y="717924"/>
                </a:lnTo>
                <a:lnTo>
                  <a:pt x="293588" y="700694"/>
                </a:lnTo>
                <a:lnTo>
                  <a:pt x="339623" y="680387"/>
                </a:lnTo>
                <a:lnTo>
                  <a:pt x="384265" y="657066"/>
                </a:lnTo>
                <a:lnTo>
                  <a:pt x="427359" y="630792"/>
                </a:lnTo>
                <a:lnTo>
                  <a:pt x="468750" y="601630"/>
                </a:lnTo>
                <a:lnTo>
                  <a:pt x="508284" y="569640"/>
                </a:lnTo>
                <a:lnTo>
                  <a:pt x="545805" y="534887"/>
                </a:lnTo>
                <a:lnTo>
                  <a:pt x="580914" y="497701"/>
                </a:lnTo>
                <a:lnTo>
                  <a:pt x="613278" y="458475"/>
                </a:lnTo>
                <a:lnTo>
                  <a:pt x="642833" y="417364"/>
                </a:lnTo>
                <a:lnTo>
                  <a:pt x="669516" y="374522"/>
                </a:lnTo>
                <a:lnTo>
                  <a:pt x="693262" y="330104"/>
                </a:lnTo>
                <a:lnTo>
                  <a:pt x="714008" y="284263"/>
                </a:lnTo>
                <a:lnTo>
                  <a:pt x="731689" y="237156"/>
                </a:lnTo>
                <a:lnTo>
                  <a:pt x="746242" y="188936"/>
                </a:lnTo>
                <a:lnTo>
                  <a:pt x="757603" y="139758"/>
                </a:lnTo>
                <a:lnTo>
                  <a:pt x="765707" y="89776"/>
                </a:lnTo>
                <a:lnTo>
                  <a:pt x="770492" y="39146"/>
                </a:lnTo>
                <a:lnTo>
                  <a:pt x="771565" y="0"/>
                </a:lnTo>
                <a:close/>
              </a:path>
            </a:pathLst>
          </a:custGeom>
          <a:solidFill>
            <a:srgbClr val="FBBB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7146"/>
          <a:stretch/>
        </p:blipFill>
        <p:spPr>
          <a:xfrm>
            <a:off x="565150" y="504825"/>
            <a:ext cx="3811324" cy="1295400"/>
          </a:xfrm>
          <a:prstGeom prst="rect">
            <a:avLst/>
          </a:prstGeom>
        </p:spPr>
      </p:pic>
      <p:sp>
        <p:nvSpPr>
          <p:cNvPr id="12" name="object 5"/>
          <p:cNvSpPr txBox="1">
            <a:spLocks noGrp="1"/>
          </p:cNvSpPr>
          <p:nvPr>
            <p:ph type="title"/>
          </p:nvPr>
        </p:nvSpPr>
        <p:spPr>
          <a:xfrm>
            <a:off x="869950" y="114369"/>
            <a:ext cx="2105660" cy="2481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uk-UA" sz="1500" spc="5" dirty="0" smtClean="0"/>
              <a:t>Відгадайте ребус</a:t>
            </a:r>
            <a:endParaRPr sz="1500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022350" y="1633970"/>
            <a:ext cx="4686300" cy="1615220"/>
            <a:chOff x="1022350" y="1633970"/>
            <a:chExt cx="4686300" cy="1615220"/>
          </a:xfrm>
        </p:grpSpPr>
        <p:pic>
          <p:nvPicPr>
            <p:cNvPr id="11" name="object 4"/>
            <p:cNvPicPr/>
            <p:nvPr/>
          </p:nvPicPr>
          <p:blipFill rotWithShape="1">
            <a:blip r:embed="rId3" cstate="print"/>
            <a:srcRect t="9584" b="8591"/>
            <a:stretch/>
          </p:blipFill>
          <p:spPr>
            <a:xfrm>
              <a:off x="1022350" y="1633970"/>
              <a:ext cx="1828800" cy="1615220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56466" y="1642329"/>
              <a:ext cx="2652184" cy="13770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5725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5"/>
          <p:cNvSpPr txBox="1">
            <a:spLocks/>
          </p:cNvSpPr>
          <p:nvPr/>
        </p:nvSpPr>
        <p:spPr>
          <a:xfrm>
            <a:off x="869950" y="114369"/>
            <a:ext cx="2105660" cy="2481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>
              <a:defRPr sz="3050" b="1" i="0">
                <a:solidFill>
                  <a:srgbClr val="26306F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>
              <a:spcBef>
                <a:spcPts val="135"/>
              </a:spcBef>
            </a:pPr>
            <a:r>
              <a:rPr lang="uk-UA" sz="1500" kern="0" spc="5" smtClean="0"/>
              <a:t>Відгадайте ребус</a:t>
            </a:r>
            <a:endParaRPr lang="uk-UA" sz="1500" kern="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/>
          <a:srcRect l="1942"/>
          <a:stretch/>
        </p:blipFill>
        <p:spPr>
          <a:xfrm>
            <a:off x="107950" y="428625"/>
            <a:ext cx="5638800" cy="1085780"/>
          </a:xfrm>
          <a:prstGeom prst="rect">
            <a:avLst/>
          </a:prstGeom>
        </p:spPr>
      </p:pic>
      <p:grpSp>
        <p:nvGrpSpPr>
          <p:cNvPr id="14" name="Группа 13"/>
          <p:cNvGrpSpPr/>
          <p:nvPr/>
        </p:nvGrpSpPr>
        <p:grpSpPr>
          <a:xfrm>
            <a:off x="488950" y="1398972"/>
            <a:ext cx="4144772" cy="1858772"/>
            <a:chOff x="488950" y="1398972"/>
            <a:chExt cx="4144772" cy="1858772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8950" y="1653065"/>
              <a:ext cx="2147888" cy="1429322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74950" y="1398972"/>
              <a:ext cx="1858772" cy="18587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606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15" y="8"/>
            <a:ext cx="5845810" cy="3288029"/>
            <a:chOff x="1515" y="8"/>
            <a:chExt cx="5845810" cy="328802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5" y="8"/>
              <a:ext cx="5845237" cy="328793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252246" y="99151"/>
              <a:ext cx="2463165" cy="554355"/>
            </a:xfrm>
            <a:custGeom>
              <a:avLst/>
              <a:gdLst/>
              <a:ahLst/>
              <a:cxnLst/>
              <a:rect l="l" t="t" r="r" b="b"/>
              <a:pathLst>
                <a:path w="2463165" h="554355">
                  <a:moveTo>
                    <a:pt x="2462905" y="0"/>
                  </a:moveTo>
                  <a:lnTo>
                    <a:pt x="0" y="0"/>
                  </a:lnTo>
                  <a:lnTo>
                    <a:pt x="0" y="554071"/>
                  </a:lnTo>
                  <a:lnTo>
                    <a:pt x="2327727" y="554071"/>
                  </a:lnTo>
                  <a:lnTo>
                    <a:pt x="2354217" y="552281"/>
                  </a:lnTo>
                  <a:lnTo>
                    <a:pt x="2402719" y="538561"/>
                  </a:lnTo>
                  <a:lnTo>
                    <a:pt x="2440197" y="512965"/>
                  </a:lnTo>
                  <a:lnTo>
                    <a:pt x="2460285" y="479829"/>
                  </a:lnTo>
                  <a:lnTo>
                    <a:pt x="2462905" y="461729"/>
                  </a:lnTo>
                  <a:lnTo>
                    <a:pt x="2462905" y="0"/>
                  </a:lnTo>
                  <a:close/>
                </a:path>
              </a:pathLst>
            </a:custGeom>
            <a:solidFill>
              <a:srgbClr val="74C4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460750" y="166830"/>
            <a:ext cx="213360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lang="uk-UA" sz="1400" spc="-10" dirty="0" smtClean="0">
                <a:solidFill>
                  <a:srgbClr val="FFFFFF"/>
                </a:solidFill>
              </a:rPr>
              <a:t>Повітроплавання</a:t>
            </a:r>
            <a:endParaRPr sz="1400" dirty="0"/>
          </a:p>
        </p:txBody>
      </p:sp>
      <p:sp>
        <p:nvSpPr>
          <p:cNvPr id="6" name="object 6"/>
          <p:cNvSpPr/>
          <p:nvPr/>
        </p:nvSpPr>
        <p:spPr>
          <a:xfrm>
            <a:off x="3250691" y="740472"/>
            <a:ext cx="2463165" cy="2025014"/>
          </a:xfrm>
          <a:custGeom>
            <a:avLst/>
            <a:gdLst/>
            <a:ahLst/>
            <a:cxnLst/>
            <a:rect l="l" t="t" r="r" b="b"/>
            <a:pathLst>
              <a:path w="2463165" h="2025014">
                <a:moveTo>
                  <a:pt x="2462905" y="0"/>
                </a:moveTo>
                <a:lnTo>
                  <a:pt x="0" y="0"/>
                </a:lnTo>
                <a:lnTo>
                  <a:pt x="0" y="2024527"/>
                </a:lnTo>
                <a:lnTo>
                  <a:pt x="2327696" y="2024527"/>
                </a:lnTo>
                <a:lnTo>
                  <a:pt x="2354205" y="2017983"/>
                </a:lnTo>
                <a:lnTo>
                  <a:pt x="2402718" y="1967834"/>
                </a:lnTo>
                <a:lnTo>
                  <a:pt x="2423312" y="1925695"/>
                </a:lnTo>
                <a:lnTo>
                  <a:pt x="2437168" y="1885172"/>
                </a:lnTo>
                <a:lnTo>
                  <a:pt x="2448204" y="1840145"/>
                </a:lnTo>
                <a:lnTo>
                  <a:pt x="2456272" y="1791520"/>
                </a:lnTo>
                <a:lnTo>
                  <a:pt x="2461222" y="1740200"/>
                </a:lnTo>
                <a:lnTo>
                  <a:pt x="2462905" y="1687092"/>
                </a:lnTo>
                <a:lnTo>
                  <a:pt x="246290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418021" y="938515"/>
            <a:ext cx="2116455" cy="13684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5899"/>
              </a:lnSpc>
              <a:spcBef>
                <a:spcPts val="95"/>
              </a:spcBef>
            </a:pPr>
            <a:r>
              <a:rPr sz="1000" spc="10" dirty="0" err="1" smtClean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1000" dirty="0" err="1" smtClean="0">
                <a:solidFill>
                  <a:srgbClr val="26306F"/>
                </a:solidFill>
                <a:latin typeface="Verdana"/>
                <a:cs typeface="Verdana"/>
              </a:rPr>
              <a:t>ь</a:t>
            </a:r>
            <a:r>
              <a:rPr sz="1000" spc="25" dirty="0" err="1" smtClean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20" dirty="0" err="1" smtClean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1000" spc="25" dirty="0" err="1" smtClean="0">
                <a:solidFill>
                  <a:srgbClr val="26306F"/>
                </a:solidFill>
                <a:latin typeface="Verdana"/>
                <a:cs typeface="Verdana"/>
              </a:rPr>
              <a:t>од</a:t>
            </a:r>
            <a:r>
              <a:rPr sz="1000" spc="35" dirty="0" err="1" smtClean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dirty="0" err="1" smtClean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-90" dirty="0" smtClean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90" dirty="0">
                <a:solidFill>
                  <a:srgbClr val="26306F"/>
                </a:solidFill>
                <a:latin typeface="Verdana"/>
                <a:cs typeface="Verdana"/>
              </a:rPr>
              <a:t>м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и  </a:t>
            </a:r>
            <a:r>
              <a:rPr sz="1000" spc="6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з</a:t>
            </a:r>
            <a:r>
              <a:rPr sz="1000" spc="-30" dirty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я</a:t>
            </a:r>
            <a:r>
              <a:rPr sz="1000" spc="20" dirty="0">
                <a:solidFill>
                  <a:srgbClr val="26306F"/>
                </a:solidFill>
                <a:latin typeface="Verdana"/>
                <a:cs typeface="Verdana"/>
              </a:rPr>
              <a:t>не</a:t>
            </a:r>
            <a:r>
              <a:rPr sz="1000" spc="90" dirty="0">
                <a:solidFill>
                  <a:srgbClr val="26306F"/>
                </a:solidFill>
                <a:latin typeface="Verdana"/>
                <a:cs typeface="Verdana"/>
              </a:rPr>
              <a:t>м</a:t>
            </a:r>
            <a:r>
              <a:rPr sz="1000" spc="3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b="1" spc="-10" dirty="0" err="1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b="1" spc="-45" dirty="0" err="1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b="1" spc="-30" dirty="0" err="1">
                <a:solidFill>
                  <a:srgbClr val="26306F"/>
                </a:solidFill>
                <a:latin typeface="Verdana"/>
                <a:cs typeface="Verdana"/>
              </a:rPr>
              <a:t>з</a:t>
            </a:r>
            <a:r>
              <a:rPr sz="1000" b="1" spc="-60" dirty="0" err="1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b="1" spc="-15" dirty="0" err="1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b="1" spc="-25" dirty="0" err="1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b="1" spc="-35" dirty="0" err="1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b="1" spc="-20" dirty="0" err="1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1000" b="1" spc="-20" dirty="0">
                <a:solidFill>
                  <a:srgbClr val="26306F"/>
                </a:solidFill>
                <a:latin typeface="Verdana"/>
                <a:cs typeface="Verdana"/>
              </a:rPr>
              <a:t>  </a:t>
            </a:r>
            <a:r>
              <a:rPr sz="1000" b="1" spc="-40" dirty="0" err="1" smtClean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1000" b="1" spc="-35" dirty="0" err="1" smtClean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b="1" spc="-60" dirty="0" err="1" smtClean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b="1" spc="-40" dirty="0" err="1" smtClean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b="1" dirty="0" err="1" smtClean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b="1" spc="-20" dirty="0" err="1" smtClean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lang="uk-UA" sz="1000" b="1" spc="-5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b="1" spc="-40" dirty="0" err="1" smtClean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1000" b="1" spc="-45" dirty="0" err="1" smtClean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b="1" spc="-65" dirty="0" err="1" smtClean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b="1" spc="-60" dirty="0" err="1" smtClean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b="1" spc="-65" dirty="0" err="1" smtClean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b="1" spc="-30" dirty="0" err="1" smtClean="0">
                <a:solidFill>
                  <a:srgbClr val="26306F"/>
                </a:solidFill>
                <a:latin typeface="Verdana"/>
                <a:cs typeface="Verdana"/>
              </a:rPr>
              <a:t>нн</a:t>
            </a:r>
            <a:r>
              <a:rPr sz="1000" b="1" spc="-50" dirty="0" err="1" smtClean="0">
                <a:solidFill>
                  <a:srgbClr val="26306F"/>
                </a:solidFill>
                <a:latin typeface="Verdana"/>
                <a:cs typeface="Verdana"/>
              </a:rPr>
              <a:t>я</a:t>
            </a:r>
            <a:r>
              <a:rPr sz="1000" b="1" spc="-80" dirty="0" smtClean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-20" dirty="0">
                <a:solidFill>
                  <a:srgbClr val="26306F"/>
                </a:solidFill>
                <a:latin typeface="Verdana"/>
                <a:cs typeface="Verdana"/>
              </a:rPr>
              <a:t>та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й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20" dirty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1000" spc="20" dirty="0">
                <a:solidFill>
                  <a:srgbClr val="26306F"/>
                </a:solidFill>
                <a:latin typeface="Verdana"/>
                <a:cs typeface="Verdana"/>
              </a:rPr>
              <a:t>о  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1000" spc="20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15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spc="-1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20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1000" spc="-40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ч</a:t>
            </a:r>
            <a:r>
              <a:rPr sz="1000" spc="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-4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5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х</a:t>
            </a:r>
            <a:r>
              <a:rPr sz="1000" spc="-20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dirty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1000" spc="-55" dirty="0">
                <a:solidFill>
                  <a:srgbClr val="26306F"/>
                </a:solidFill>
                <a:latin typeface="Verdana"/>
                <a:cs typeface="Verdana"/>
              </a:rPr>
              <a:t>ії.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120" dirty="0">
                <a:solidFill>
                  <a:srgbClr val="26306F"/>
                </a:solidFill>
                <a:latin typeface="Verdana"/>
                <a:cs typeface="Verdana"/>
              </a:rPr>
              <a:t>М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и  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до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сл</a:t>
            </a:r>
            <a:r>
              <a:rPr sz="1000" spc="-5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д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90" dirty="0">
                <a:solidFill>
                  <a:srgbClr val="26306F"/>
                </a:solidFill>
                <a:latin typeface="Verdana"/>
                <a:cs typeface="Verdana"/>
              </a:rPr>
              <a:t>м</a:t>
            </a:r>
            <a:r>
              <a:rPr sz="1000" spc="3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5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1000" spc="-4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spc="15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30" dirty="0">
                <a:solidFill>
                  <a:srgbClr val="26306F"/>
                </a:solidFill>
                <a:latin typeface="Verdana"/>
                <a:cs typeface="Verdana"/>
              </a:rPr>
              <a:t>ю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b="1" spc="-6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b="1" spc="-25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1000" b="1" spc="-1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b="1" spc="-3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b="1" spc="-10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1000" b="1" spc="-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b="1" spc="-6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b="1" spc="-20" dirty="0">
                <a:solidFill>
                  <a:srgbClr val="26306F"/>
                </a:solidFill>
                <a:latin typeface="Verdana"/>
                <a:cs typeface="Verdana"/>
              </a:rPr>
              <a:t>ті</a:t>
            </a:r>
            <a:r>
              <a:rPr sz="1000" b="1" spc="-6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-150" dirty="0">
                <a:solidFill>
                  <a:srgbClr val="26306F"/>
                </a:solidFill>
                <a:latin typeface="Verdana"/>
                <a:cs typeface="Verdana"/>
              </a:rPr>
              <a:t>,  </a:t>
            </a:r>
            <a:r>
              <a:rPr sz="1000" spc="6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зв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-4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b="1" spc="-45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b="1" spc="-3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b="1" spc="-3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b="1" spc="-55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b="1" spc="-8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-20" dirty="0">
                <a:solidFill>
                  <a:srgbClr val="26306F"/>
                </a:solidFill>
                <a:latin typeface="Verdana"/>
                <a:cs typeface="Verdana"/>
              </a:rPr>
              <a:t>та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20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spc="3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вац</a:t>
            </a:r>
            <a:r>
              <a:rPr sz="1000" spc="-5" dirty="0">
                <a:solidFill>
                  <a:srgbClr val="26306F"/>
                </a:solidFill>
                <a:latin typeface="Verdana"/>
                <a:cs typeface="Verdana"/>
              </a:rPr>
              <a:t>ії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  </a:t>
            </a:r>
            <a:r>
              <a:rPr sz="1000" dirty="0">
                <a:solidFill>
                  <a:srgbClr val="26306F"/>
                </a:solidFill>
                <a:latin typeface="Verdana"/>
                <a:cs typeface="Verdana"/>
              </a:rPr>
              <a:t>га</a:t>
            </a:r>
            <a:r>
              <a:rPr sz="1000" spc="-5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spc="-50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1000" spc="5" dirty="0">
                <a:solidFill>
                  <a:srgbClr val="26306F"/>
                </a:solidFill>
                <a:latin typeface="Verdana"/>
                <a:cs typeface="Verdana"/>
              </a:rPr>
              <a:t>з</a:t>
            </a:r>
            <a:r>
              <a:rPr sz="100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1000" b="1" spc="-30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1000" b="1" spc="-45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b="1" spc="-45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1000" b="1" spc="-3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1000" b="1" spc="-25" dirty="0">
                <a:solidFill>
                  <a:srgbClr val="26306F"/>
                </a:solidFill>
                <a:latin typeface="Verdana"/>
                <a:cs typeface="Verdana"/>
              </a:rPr>
              <a:t>те</a:t>
            </a:r>
            <a:r>
              <a:rPr sz="1000" b="1" spc="-1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b="1" spc="-55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-155" dirty="0">
                <a:solidFill>
                  <a:srgbClr val="26306F"/>
                </a:solidFill>
                <a:latin typeface="Verdana"/>
                <a:cs typeface="Verdana"/>
              </a:rPr>
              <a:t>.</a:t>
            </a:r>
            <a:endParaRPr sz="1000" dirty="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653" y="24299"/>
            <a:ext cx="1478038" cy="3095624"/>
            <a:chOff x="1512" y="0"/>
            <a:chExt cx="1401838" cy="2987398"/>
          </a:xfrm>
        </p:grpSpPr>
        <p:sp>
          <p:nvSpPr>
            <p:cNvPr id="3" name="object 3"/>
            <p:cNvSpPr/>
            <p:nvPr/>
          </p:nvSpPr>
          <p:spPr>
            <a:xfrm>
              <a:off x="1512" y="0"/>
              <a:ext cx="772160" cy="755650"/>
            </a:xfrm>
            <a:custGeom>
              <a:avLst/>
              <a:gdLst/>
              <a:ahLst/>
              <a:cxnLst/>
              <a:rect l="l" t="t" r="r" b="b"/>
              <a:pathLst>
                <a:path w="772160" h="755650">
                  <a:moveTo>
                    <a:pt x="771565" y="0"/>
                  </a:moveTo>
                  <a:lnTo>
                    <a:pt x="635602" y="0"/>
                  </a:lnTo>
                  <a:lnTo>
                    <a:pt x="634265" y="39226"/>
                  </a:lnTo>
                  <a:lnTo>
                    <a:pt x="628557" y="88986"/>
                  </a:lnTo>
                  <a:lnTo>
                    <a:pt x="618951" y="137904"/>
                  </a:lnTo>
                  <a:lnTo>
                    <a:pt x="605537" y="185760"/>
                  </a:lnTo>
                  <a:lnTo>
                    <a:pt x="588405" y="232335"/>
                  </a:lnTo>
                  <a:lnTo>
                    <a:pt x="567647" y="277410"/>
                  </a:lnTo>
                  <a:lnTo>
                    <a:pt x="543353" y="320767"/>
                  </a:lnTo>
                  <a:lnTo>
                    <a:pt x="515614" y="362185"/>
                  </a:lnTo>
                  <a:lnTo>
                    <a:pt x="484521" y="401445"/>
                  </a:lnTo>
                  <a:lnTo>
                    <a:pt x="450164" y="438329"/>
                  </a:lnTo>
                  <a:lnTo>
                    <a:pt x="412956" y="472334"/>
                  </a:lnTo>
                  <a:lnTo>
                    <a:pt x="373402" y="503052"/>
                  </a:lnTo>
                  <a:lnTo>
                    <a:pt x="331722" y="530394"/>
                  </a:lnTo>
                  <a:lnTo>
                    <a:pt x="288137" y="554273"/>
                  </a:lnTo>
                  <a:lnTo>
                    <a:pt x="242867" y="574599"/>
                  </a:lnTo>
                  <a:lnTo>
                    <a:pt x="196133" y="591283"/>
                  </a:lnTo>
                  <a:lnTo>
                    <a:pt x="148154" y="604238"/>
                  </a:lnTo>
                  <a:lnTo>
                    <a:pt x="99151" y="613375"/>
                  </a:lnTo>
                  <a:lnTo>
                    <a:pt x="49343" y="618604"/>
                  </a:lnTo>
                  <a:lnTo>
                    <a:pt x="0" y="619812"/>
                  </a:lnTo>
                  <a:lnTo>
                    <a:pt x="0" y="755212"/>
                  </a:lnTo>
                  <a:lnTo>
                    <a:pt x="26317" y="755212"/>
                  </a:lnTo>
                  <a:lnTo>
                    <a:pt x="47954" y="754827"/>
                  </a:lnTo>
                  <a:lnTo>
                    <a:pt x="98626" y="750529"/>
                  </a:lnTo>
                  <a:lnTo>
                    <a:pt x="148680" y="742904"/>
                  </a:lnTo>
                  <a:lnTo>
                    <a:pt x="197962" y="732015"/>
                  </a:lnTo>
                  <a:lnTo>
                    <a:pt x="246316" y="717924"/>
                  </a:lnTo>
                  <a:lnTo>
                    <a:pt x="293588" y="700694"/>
                  </a:lnTo>
                  <a:lnTo>
                    <a:pt x="339623" y="680387"/>
                  </a:lnTo>
                  <a:lnTo>
                    <a:pt x="384265" y="657066"/>
                  </a:lnTo>
                  <a:lnTo>
                    <a:pt x="427359" y="630792"/>
                  </a:lnTo>
                  <a:lnTo>
                    <a:pt x="468750" y="601630"/>
                  </a:lnTo>
                  <a:lnTo>
                    <a:pt x="508284" y="569640"/>
                  </a:lnTo>
                  <a:lnTo>
                    <a:pt x="545805" y="534887"/>
                  </a:lnTo>
                  <a:lnTo>
                    <a:pt x="580914" y="497701"/>
                  </a:lnTo>
                  <a:lnTo>
                    <a:pt x="613278" y="458475"/>
                  </a:lnTo>
                  <a:lnTo>
                    <a:pt x="642833" y="417364"/>
                  </a:lnTo>
                  <a:lnTo>
                    <a:pt x="669516" y="374522"/>
                  </a:lnTo>
                  <a:lnTo>
                    <a:pt x="693262" y="330104"/>
                  </a:lnTo>
                  <a:lnTo>
                    <a:pt x="714008" y="284263"/>
                  </a:lnTo>
                  <a:lnTo>
                    <a:pt x="731689" y="237156"/>
                  </a:lnTo>
                  <a:lnTo>
                    <a:pt x="746242" y="188936"/>
                  </a:lnTo>
                  <a:lnTo>
                    <a:pt x="757603" y="139758"/>
                  </a:lnTo>
                  <a:lnTo>
                    <a:pt x="765707" y="89776"/>
                  </a:lnTo>
                  <a:lnTo>
                    <a:pt x="770492" y="39146"/>
                  </a:lnTo>
                  <a:lnTo>
                    <a:pt x="771565" y="0"/>
                  </a:lnTo>
                  <a:close/>
                </a:path>
              </a:pathLst>
            </a:custGeom>
            <a:solidFill>
              <a:srgbClr val="FBBB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4368" y="1810823"/>
              <a:ext cx="1038982" cy="1176575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819394" y="447075"/>
            <a:ext cx="3657600" cy="920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7500"/>
              </a:lnSpc>
              <a:spcBef>
                <a:spcPts val="100"/>
              </a:spcBef>
            </a:pPr>
            <a:r>
              <a:rPr lang="uk-UA" sz="1000" spc="70" dirty="0" smtClean="0">
                <a:solidFill>
                  <a:srgbClr val="26306F"/>
                </a:solidFill>
                <a:latin typeface="Verdana"/>
                <a:cs typeface="Verdana"/>
              </a:rPr>
              <a:t>Якщо густина тіла (або середня густина) менша, ніж у води, то воно спливає на її поверхню. Це справедливо й для газів: газ з меншою густиною ніж у повітря, здійматиметься в повітрі вгору.    </a:t>
            </a:r>
            <a:endParaRPr sz="10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56068" y="158534"/>
            <a:ext cx="1974214" cy="28854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uk-UA" sz="1800" spc="-125" dirty="0" smtClean="0"/>
              <a:t>Пригадайте</a:t>
            </a:r>
            <a:endParaRPr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773672" y="1361693"/>
            <a:ext cx="43433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err="1" smtClean="0"/>
              <a:t>Аеростат</a:t>
            </a:r>
            <a:r>
              <a:rPr lang="ru-RU" sz="1200" dirty="0" smtClean="0"/>
              <a:t> (</a:t>
            </a:r>
            <a:r>
              <a:rPr lang="ru-RU" sz="1200" dirty="0" err="1" smtClean="0"/>
              <a:t>від</a:t>
            </a:r>
            <a:r>
              <a:rPr lang="ru-RU" sz="1200" dirty="0" smtClean="0"/>
              <a:t> </a:t>
            </a:r>
            <a:r>
              <a:rPr lang="ru-RU" sz="1200" dirty="0" err="1" smtClean="0"/>
              <a:t>грец</a:t>
            </a:r>
            <a:r>
              <a:rPr lang="ru-RU" sz="1200" dirty="0" smtClean="0"/>
              <a:t>. </a:t>
            </a:r>
            <a:r>
              <a:rPr lang="en-US" sz="1200" dirty="0" err="1" smtClean="0"/>
              <a:t>aer</a:t>
            </a:r>
            <a:r>
              <a:rPr lang="en-US" sz="1200" dirty="0" smtClean="0"/>
              <a:t> — </a:t>
            </a:r>
            <a:r>
              <a:rPr lang="ru-RU" sz="1200" dirty="0" err="1" smtClean="0"/>
              <a:t>повітря</a:t>
            </a:r>
            <a:r>
              <a:rPr lang="ru-RU" sz="1200" dirty="0" smtClean="0"/>
              <a:t> та </a:t>
            </a:r>
            <a:r>
              <a:rPr lang="en-US" sz="1200" dirty="0" err="1" smtClean="0"/>
              <a:t>statos</a:t>
            </a:r>
            <a:r>
              <a:rPr lang="en-US" sz="1200" dirty="0" smtClean="0"/>
              <a:t> — </a:t>
            </a:r>
            <a:r>
              <a:rPr lang="ru-RU" sz="1200" dirty="0" err="1" smtClean="0"/>
              <a:t>нерухомий</a:t>
            </a:r>
            <a:r>
              <a:rPr lang="ru-RU" sz="1200" dirty="0" smtClean="0"/>
              <a:t>).</a:t>
            </a:r>
            <a:endParaRPr lang="ru-RU" sz="1200" dirty="0"/>
          </a:p>
        </p:txBody>
      </p:sp>
      <p:sp>
        <p:nvSpPr>
          <p:cNvPr id="8" name="object 5"/>
          <p:cNvSpPr txBox="1"/>
          <p:nvPr/>
        </p:nvSpPr>
        <p:spPr>
          <a:xfrm>
            <a:off x="1936750" y="1814915"/>
            <a:ext cx="2313764" cy="11023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7500"/>
              </a:lnSpc>
              <a:spcBef>
                <a:spcPts val="100"/>
              </a:spcBef>
            </a:pPr>
            <a:r>
              <a:rPr sz="1000" spc="70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ч</a:t>
            </a:r>
            <a:r>
              <a:rPr sz="1000" spc="-20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spc="-4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5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spc="4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5" dirty="0">
                <a:solidFill>
                  <a:srgbClr val="26306F"/>
                </a:solidFill>
                <a:latin typeface="Verdana"/>
                <a:cs typeface="Verdana"/>
              </a:rPr>
              <a:t>з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-1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-5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1000" spc="-25" dirty="0">
                <a:solidFill>
                  <a:srgbClr val="26306F"/>
                </a:solidFill>
                <a:latin typeface="Verdana"/>
                <a:cs typeface="Verdana"/>
              </a:rPr>
              <a:t>у  </a:t>
            </a:r>
            <a:r>
              <a:rPr sz="1000" b="1" spc="-6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b="1" spc="-25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1000" b="1" spc="-1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b="1" spc="-3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b="1" spc="-10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1000" b="1" spc="-3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b="1" spc="-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b="1" spc="-45" dirty="0">
                <a:solidFill>
                  <a:srgbClr val="26306F"/>
                </a:solidFill>
                <a:latin typeface="Verdana"/>
                <a:cs typeface="Verdana"/>
              </a:rPr>
              <a:t>ів</a:t>
            </a:r>
            <a:r>
              <a:rPr sz="1000" b="1" spc="-8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-75" dirty="0">
                <a:solidFill>
                  <a:srgbClr val="26306F"/>
                </a:solidFill>
                <a:latin typeface="Verdana"/>
                <a:cs typeface="Verdana"/>
              </a:rPr>
              <a:t>'</a:t>
            </a:r>
            <a:r>
              <a:rPr sz="1000" spc="-5" dirty="0">
                <a:solidFill>
                  <a:srgbClr val="26306F"/>
                </a:solidFill>
                <a:latin typeface="Verdana"/>
                <a:cs typeface="Verdana"/>
              </a:rPr>
              <a:t>яз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50" dirty="0">
                <a:solidFill>
                  <a:srgbClr val="26306F"/>
                </a:solidFill>
                <a:latin typeface="Verdana"/>
                <a:cs typeface="Verdana"/>
              </a:rPr>
              <a:t>й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з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-50" dirty="0">
                <a:solidFill>
                  <a:srgbClr val="26306F"/>
                </a:solidFill>
                <a:latin typeface="Verdana"/>
                <a:cs typeface="Verdana"/>
              </a:rPr>
              <a:t>X</a:t>
            </a:r>
            <a:r>
              <a:rPr sz="1000" spc="-5" dirty="0">
                <a:solidFill>
                  <a:srgbClr val="26306F"/>
                </a:solidFill>
                <a:latin typeface="Verdana"/>
                <a:cs typeface="Verdana"/>
              </a:rPr>
              <a:t>V</a:t>
            </a:r>
            <a:r>
              <a:rPr sz="1000" spc="-110" dirty="0">
                <a:solidFill>
                  <a:srgbClr val="26306F"/>
                </a:solidFill>
                <a:latin typeface="Verdana"/>
                <a:cs typeface="Verdana"/>
              </a:rPr>
              <a:t>III  </a:t>
            </a:r>
            <a:r>
              <a:rPr sz="1000" spc="15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1000" spc="-4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-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-3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50" dirty="0">
                <a:solidFill>
                  <a:srgbClr val="26306F"/>
                </a:solidFill>
                <a:latin typeface="Verdana"/>
                <a:cs typeface="Verdana"/>
              </a:rPr>
              <a:t>ям</a:t>
            </a:r>
            <a:r>
              <a:rPr sz="1000" spc="-155" dirty="0">
                <a:solidFill>
                  <a:srgbClr val="26306F"/>
                </a:solidFill>
                <a:latin typeface="Verdana"/>
                <a:cs typeface="Verdana"/>
              </a:rPr>
              <a:t>,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-3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spc="50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ві</a:t>
            </a:r>
            <a:r>
              <a:rPr sz="1000" spc="15" dirty="0">
                <a:solidFill>
                  <a:srgbClr val="26306F"/>
                </a:solidFill>
                <a:latin typeface="Verdana"/>
                <a:cs typeface="Verdana"/>
              </a:rPr>
              <a:t>д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б</a:t>
            </a:r>
            <a:r>
              <a:rPr sz="1000" spc="-40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вс</a:t>
            </a:r>
            <a:r>
              <a:rPr sz="1000" spc="5" dirty="0">
                <a:solidFill>
                  <a:srgbClr val="26306F"/>
                </a:solidFill>
                <a:latin typeface="Verdana"/>
                <a:cs typeface="Verdana"/>
              </a:rPr>
              <a:t>я  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1000" spc="4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spc="50" dirty="0">
                <a:solidFill>
                  <a:srgbClr val="26306F"/>
                </a:solidFill>
                <a:latin typeface="Verdana"/>
                <a:cs typeface="Verdana"/>
              </a:rPr>
              <a:t>ш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50" dirty="0">
                <a:solidFill>
                  <a:srgbClr val="26306F"/>
                </a:solidFill>
                <a:latin typeface="Verdana"/>
                <a:cs typeface="Verdana"/>
              </a:rPr>
              <a:t>й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15" dirty="0" err="1">
                <a:solidFill>
                  <a:srgbClr val="26306F"/>
                </a:solidFill>
                <a:latin typeface="Verdana"/>
                <a:cs typeface="Verdana"/>
              </a:rPr>
              <a:t>піл</a:t>
            </a:r>
            <a:r>
              <a:rPr sz="1000" spc="5" dirty="0" err="1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45" dirty="0" err="1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25" dirty="0" err="1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 err="1">
                <a:solidFill>
                  <a:srgbClr val="26306F"/>
                </a:solidFill>
                <a:latin typeface="Verdana"/>
                <a:cs typeface="Verdana"/>
              </a:rPr>
              <a:t>ва</a:t>
            </a:r>
            <a:r>
              <a:rPr sz="1000" spc="5" dirty="0" err="1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spc="45" dirty="0" err="1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50" dirty="0" err="1">
                <a:solidFill>
                  <a:srgbClr val="26306F"/>
                </a:solidFill>
                <a:latin typeface="Verdana"/>
                <a:cs typeface="Verdana"/>
              </a:rPr>
              <a:t>й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35" dirty="0" err="1" smtClean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1000" spc="30" dirty="0" err="1" smtClean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 err="1" smtClean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spc="-10" dirty="0" err="1" smtClean="0">
                <a:solidFill>
                  <a:srgbClr val="26306F"/>
                </a:solidFill>
                <a:latin typeface="Verdana"/>
                <a:cs typeface="Verdana"/>
              </a:rPr>
              <a:t>ь</a:t>
            </a:r>
            <a:r>
              <a:rPr sz="1000" spc="5" dirty="0" err="1" smtClean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70" dirty="0" err="1" smtClean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lang="uk-UA" sz="1000" spc="-70" dirty="0" smtClean="0">
                <a:solidFill>
                  <a:srgbClr val="26306F"/>
                </a:solidFill>
                <a:latin typeface="Verdana"/>
                <a:cs typeface="Verdana"/>
              </a:rPr>
              <a:t> у 17</a:t>
            </a:r>
            <a:r>
              <a:rPr sz="1000" spc="-150" dirty="0" smtClean="0">
                <a:solidFill>
                  <a:srgbClr val="26306F"/>
                </a:solidFill>
                <a:latin typeface="Verdana"/>
                <a:cs typeface="Verdana"/>
              </a:rPr>
              <a:t>.  </a:t>
            </a:r>
            <a:r>
              <a:rPr sz="1000" b="1" spc="15" dirty="0">
                <a:solidFill>
                  <a:srgbClr val="26306F"/>
                </a:solidFill>
                <a:latin typeface="Verdana"/>
                <a:cs typeface="Verdana"/>
              </a:rPr>
              <a:t>М</a:t>
            </a:r>
            <a:r>
              <a:rPr sz="1000" b="1" spc="-3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b="1" spc="-30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го</a:t>
            </a:r>
            <a:r>
              <a:rPr sz="1000" b="1" spc="-45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b="1" spc="-50" dirty="0">
                <a:solidFill>
                  <a:srgbClr val="26306F"/>
                </a:solidFill>
                <a:latin typeface="Verdana"/>
                <a:cs typeface="Verdana"/>
              </a:rPr>
              <a:t>ь</a:t>
            </a:r>
            <a:r>
              <a:rPr sz="1000" b="1" spc="-135" dirty="0">
                <a:solidFill>
                  <a:srgbClr val="26306F"/>
                </a:solidFill>
                <a:latin typeface="Verdana"/>
                <a:cs typeface="Verdana"/>
              </a:rPr>
              <a:t>ф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'єр</a:t>
            </a:r>
            <a:r>
              <a:rPr sz="1000" b="1" spc="-8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-20" dirty="0">
                <a:solidFill>
                  <a:srgbClr val="26306F"/>
                </a:solidFill>
                <a:latin typeface="Verdana"/>
                <a:cs typeface="Verdana"/>
              </a:rPr>
              <a:t>та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b="1" spc="-190" dirty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1000" b="1" spc="-4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b="1" spc="-25" dirty="0">
                <a:solidFill>
                  <a:srgbClr val="26306F"/>
                </a:solidFill>
                <a:latin typeface="Verdana"/>
                <a:cs typeface="Verdana"/>
              </a:rPr>
              <a:t>д</a:t>
            </a:r>
            <a:r>
              <a:rPr sz="1000" b="1" spc="-30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b="1" spc="-5" dirty="0">
                <a:solidFill>
                  <a:srgbClr val="26306F"/>
                </a:solidFill>
                <a:latin typeface="Verdana"/>
                <a:cs typeface="Verdana"/>
              </a:rPr>
              <a:t>р  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spc="20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сл</a:t>
            </a:r>
            <a:r>
              <a:rPr sz="1000" spc="50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-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1000" spc="-30" dirty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90" dirty="0">
                <a:solidFill>
                  <a:srgbClr val="26306F"/>
                </a:solidFill>
                <a:latin typeface="Verdana"/>
                <a:cs typeface="Verdana"/>
              </a:rPr>
              <a:t>м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50" dirty="0">
                <a:solidFill>
                  <a:srgbClr val="26306F"/>
                </a:solidFill>
                <a:latin typeface="Verdana"/>
                <a:cs typeface="Verdana"/>
              </a:rPr>
              <a:t>й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1000" spc="20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-25" dirty="0">
                <a:solidFill>
                  <a:srgbClr val="26306F"/>
                </a:solidFill>
                <a:latin typeface="Verdana"/>
                <a:cs typeface="Verdana"/>
              </a:rPr>
              <a:t>у  </a:t>
            </a:r>
            <a:r>
              <a:rPr sz="1000" spc="6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5" dirty="0">
                <a:solidFill>
                  <a:srgbClr val="26306F"/>
                </a:solidFill>
                <a:latin typeface="Verdana"/>
                <a:cs typeface="Verdana"/>
              </a:rPr>
              <a:t>з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1000" spc="45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1000" spc="-4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35" dirty="0">
                <a:solidFill>
                  <a:srgbClr val="26306F"/>
                </a:solidFill>
                <a:latin typeface="Verdana"/>
                <a:cs typeface="Verdana"/>
              </a:rPr>
              <a:t>ц</a:t>
            </a:r>
            <a:r>
              <a:rPr sz="1000" spc="-5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єї</a:t>
            </a:r>
            <a:r>
              <a:rPr sz="1000" spc="-9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1000" spc="-4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1000" spc="5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х</a:t>
            </a:r>
            <a:r>
              <a:rPr sz="1000" spc="-20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10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1000" dirty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1000" spc="-5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1000" spc="-10" dirty="0">
                <a:solidFill>
                  <a:srgbClr val="26306F"/>
                </a:solidFill>
                <a:latin typeface="Verdana"/>
                <a:cs typeface="Verdana"/>
              </a:rPr>
              <a:t>ї</a:t>
            </a:r>
            <a:r>
              <a:rPr sz="1000" spc="-155" dirty="0">
                <a:solidFill>
                  <a:srgbClr val="26306F"/>
                </a:solidFill>
                <a:latin typeface="Verdana"/>
                <a:cs typeface="Verdana"/>
              </a:rPr>
              <a:t>.</a:t>
            </a:r>
            <a:endParaRPr sz="1000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17385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512" y="0"/>
            <a:ext cx="772160" cy="755650"/>
          </a:xfrm>
          <a:custGeom>
            <a:avLst/>
            <a:gdLst/>
            <a:ahLst/>
            <a:cxnLst/>
            <a:rect l="l" t="t" r="r" b="b"/>
            <a:pathLst>
              <a:path w="772160" h="755650">
                <a:moveTo>
                  <a:pt x="771565" y="0"/>
                </a:moveTo>
                <a:lnTo>
                  <a:pt x="635602" y="0"/>
                </a:lnTo>
                <a:lnTo>
                  <a:pt x="634265" y="39226"/>
                </a:lnTo>
                <a:lnTo>
                  <a:pt x="628557" y="88986"/>
                </a:lnTo>
                <a:lnTo>
                  <a:pt x="618951" y="137904"/>
                </a:lnTo>
                <a:lnTo>
                  <a:pt x="605537" y="185760"/>
                </a:lnTo>
                <a:lnTo>
                  <a:pt x="588405" y="232335"/>
                </a:lnTo>
                <a:lnTo>
                  <a:pt x="567647" y="277410"/>
                </a:lnTo>
                <a:lnTo>
                  <a:pt x="543353" y="320767"/>
                </a:lnTo>
                <a:lnTo>
                  <a:pt x="515614" y="362185"/>
                </a:lnTo>
                <a:lnTo>
                  <a:pt x="484521" y="401445"/>
                </a:lnTo>
                <a:lnTo>
                  <a:pt x="450164" y="438329"/>
                </a:lnTo>
                <a:lnTo>
                  <a:pt x="412956" y="472334"/>
                </a:lnTo>
                <a:lnTo>
                  <a:pt x="373402" y="503052"/>
                </a:lnTo>
                <a:lnTo>
                  <a:pt x="331722" y="530394"/>
                </a:lnTo>
                <a:lnTo>
                  <a:pt x="288137" y="554273"/>
                </a:lnTo>
                <a:lnTo>
                  <a:pt x="242867" y="574599"/>
                </a:lnTo>
                <a:lnTo>
                  <a:pt x="196133" y="591283"/>
                </a:lnTo>
                <a:lnTo>
                  <a:pt x="148154" y="604238"/>
                </a:lnTo>
                <a:lnTo>
                  <a:pt x="99151" y="613375"/>
                </a:lnTo>
                <a:lnTo>
                  <a:pt x="49343" y="618604"/>
                </a:lnTo>
                <a:lnTo>
                  <a:pt x="0" y="619812"/>
                </a:lnTo>
                <a:lnTo>
                  <a:pt x="0" y="755212"/>
                </a:lnTo>
                <a:lnTo>
                  <a:pt x="26317" y="755212"/>
                </a:lnTo>
                <a:lnTo>
                  <a:pt x="47954" y="754827"/>
                </a:lnTo>
                <a:lnTo>
                  <a:pt x="98626" y="750529"/>
                </a:lnTo>
                <a:lnTo>
                  <a:pt x="148680" y="742904"/>
                </a:lnTo>
                <a:lnTo>
                  <a:pt x="197962" y="732015"/>
                </a:lnTo>
                <a:lnTo>
                  <a:pt x="246316" y="717924"/>
                </a:lnTo>
                <a:lnTo>
                  <a:pt x="293588" y="700694"/>
                </a:lnTo>
                <a:lnTo>
                  <a:pt x="339623" y="680387"/>
                </a:lnTo>
                <a:lnTo>
                  <a:pt x="384265" y="657066"/>
                </a:lnTo>
                <a:lnTo>
                  <a:pt x="427359" y="630792"/>
                </a:lnTo>
                <a:lnTo>
                  <a:pt x="468750" y="601630"/>
                </a:lnTo>
                <a:lnTo>
                  <a:pt x="508284" y="569640"/>
                </a:lnTo>
                <a:lnTo>
                  <a:pt x="545805" y="534887"/>
                </a:lnTo>
                <a:lnTo>
                  <a:pt x="580914" y="497701"/>
                </a:lnTo>
                <a:lnTo>
                  <a:pt x="613278" y="458475"/>
                </a:lnTo>
                <a:lnTo>
                  <a:pt x="642833" y="417364"/>
                </a:lnTo>
                <a:lnTo>
                  <a:pt x="669516" y="374522"/>
                </a:lnTo>
                <a:lnTo>
                  <a:pt x="693262" y="330104"/>
                </a:lnTo>
                <a:lnTo>
                  <a:pt x="714008" y="284263"/>
                </a:lnTo>
                <a:lnTo>
                  <a:pt x="731689" y="237156"/>
                </a:lnTo>
                <a:lnTo>
                  <a:pt x="746242" y="188936"/>
                </a:lnTo>
                <a:lnTo>
                  <a:pt x="757603" y="139758"/>
                </a:lnTo>
                <a:lnTo>
                  <a:pt x="765707" y="89776"/>
                </a:lnTo>
                <a:lnTo>
                  <a:pt x="770492" y="39146"/>
                </a:lnTo>
                <a:lnTo>
                  <a:pt x="771565" y="0"/>
                </a:lnTo>
                <a:close/>
              </a:path>
            </a:pathLst>
          </a:custGeom>
          <a:solidFill>
            <a:srgbClr val="FBBB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927350" y="975407"/>
            <a:ext cx="2313764" cy="17562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7500"/>
              </a:lnSpc>
              <a:spcBef>
                <a:spcPts val="100"/>
              </a:spcBef>
            </a:pPr>
            <a:endParaRPr sz="1000" dirty="0">
              <a:latin typeface="Verdana"/>
              <a:cs typeface="Verdana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154" y="1079179"/>
            <a:ext cx="1382332" cy="1973020"/>
          </a:xfrm>
          <a:prstGeom prst="rect">
            <a:avLst/>
          </a:prstGeom>
        </p:spPr>
      </p:pic>
      <p:grpSp>
        <p:nvGrpSpPr>
          <p:cNvPr id="9" name="Групувати 51">
            <a:extLst>
              <a:ext uri="{FF2B5EF4-FFF2-40B4-BE49-F238E27FC236}">
                <a16:creationId xmlns="" xmlns:a16="http://schemas.microsoft.com/office/drawing/2014/main" id="{97F28256-DB87-4F92-A067-7916C9E1C39C}"/>
              </a:ext>
            </a:extLst>
          </p:cNvPr>
          <p:cNvGrpSpPr/>
          <p:nvPr/>
        </p:nvGrpSpPr>
        <p:grpSpPr>
          <a:xfrm>
            <a:off x="510246" y="499271"/>
            <a:ext cx="5338605" cy="688363"/>
            <a:chOff x="6560675" y="6459204"/>
            <a:chExt cx="7802796" cy="188050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xmlns="" id="{2D440419-3A88-49A6-AB3A-8F84E0F0B68A}"/>
                    </a:ext>
                  </a:extLst>
                </p:cNvPr>
                <p:cNvSpPr txBox="1"/>
                <p:nvPr/>
              </p:nvSpPr>
              <p:spPr>
                <a:xfrm>
                  <a:off x="6560675" y="6459204"/>
                  <a:ext cx="1891398" cy="98513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uk-UA" sz="16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16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uk-UA" sz="16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тяж</m:t>
                            </m:r>
                          </m:sub>
                        </m:sSub>
                        <m:r>
                          <a:rPr lang="en-US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&lt;</m:t>
                        </m:r>
                        <m:sSub>
                          <m:sSubPr>
                            <m:ctrlPr>
                              <a:rPr lang="uk-UA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16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uk-UA" sz="1600" i="1">
                                <a:latin typeface="Cambria Math" panose="02040503050406030204" pitchFamily="18" charset="0"/>
                              </a:rPr>
                              <m:t>арх</m:t>
                            </m:r>
                          </m:sub>
                        </m:sSub>
                      </m:oMath>
                    </m:oMathPara>
                  </a14:m>
                  <a:endParaRPr lang="uk-UA" sz="2400" dirty="0">
                    <a:solidFill>
                      <a:schemeClr val="tx1"/>
                    </a:solidFill>
                  </a:endParaRPr>
                </a:p>
              </p:txBody>
            </p:sp>
          </mc:Choice>
          <mc:Fallback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xmlns:a14="http://schemas.microsoft.com/office/drawing/2010/main" xmlns="" id="{2D440419-3A88-49A6-AB3A-8F84E0F0B68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60675" y="6459204"/>
                  <a:ext cx="1891398" cy="985137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b="-1695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xmlns="" id="{04770BD5-5B80-4819-98E4-EDF05F953A13}"/>
                    </a:ext>
                  </a:extLst>
                </p:cNvPr>
                <p:cNvSpPr txBox="1"/>
                <p:nvPr/>
              </p:nvSpPr>
              <p:spPr>
                <a:xfrm>
                  <a:off x="8629108" y="6459204"/>
                  <a:ext cx="5712581" cy="89669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uk-UA" sz="16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uk-UA" sz="1600" b="0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ρ</m:t>
                            </m:r>
                          </m:e>
                          <m:sub>
                            <m:r>
                              <a:rPr lang="uk-UA" sz="1600" b="0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серед. </m:t>
                            </m:r>
                            <m:r>
                              <a:rPr lang="uk-UA" sz="1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кулі (нейлон + газ або гар.пов)</m:t>
                            </m:r>
                          </m:sub>
                        </m:sSub>
                        <m:r>
                          <a:rPr lang="en-US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&lt;</m:t>
                        </m:r>
                        <m:sSub>
                          <m:sSubPr>
                            <m:ctrlPr>
                              <a:rPr lang="uk-UA" sz="1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uk-UA" sz="16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ρ</m:t>
                            </m:r>
                          </m:e>
                          <m:sub>
                            <m:r>
                              <a:rPr lang="uk-UA" sz="1600" b="0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пов</m:t>
                            </m:r>
                          </m:sub>
                        </m:sSub>
                      </m:oMath>
                    </m:oMathPara>
                  </a14:m>
                  <a:endParaRPr lang="uk-UA" sz="2400" dirty="0">
                    <a:solidFill>
                      <a:schemeClr val="tx1"/>
                    </a:solidFill>
                  </a:endParaRPr>
                </a:p>
              </p:txBody>
            </p:sp>
          </mc:Choice>
          <mc:Fallback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xmlns:a14="http://schemas.microsoft.com/office/drawing/2010/main" xmlns="" id="{04770BD5-5B80-4819-98E4-EDF05F953A1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29108" y="6459204"/>
                  <a:ext cx="5712581" cy="896694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b="-16667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DA7FAF93-B4B6-4103-9078-025012723021}"/>
                </a:ext>
              </a:extLst>
            </p:cNvPr>
            <p:cNvSpPr txBox="1"/>
            <p:nvPr/>
          </p:nvSpPr>
          <p:spPr>
            <a:xfrm>
              <a:off x="7854753" y="7414829"/>
              <a:ext cx="6508718" cy="92487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914248"/>
              <a:r>
                <a:rPr lang="uk-UA" sz="1600" b="1" dirty="0"/>
                <a:t>Повітряна куля піднімається вгору</a:t>
              </a:r>
              <a:endParaRPr lang="uk-UA" sz="1600" b="1" kern="0" dirty="0">
                <a:ea typeface="Verdana" panose="020B060403050404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Rectangle 3">
            <a:extLst>
              <a:ext uri="{FF2B5EF4-FFF2-40B4-BE49-F238E27FC236}">
                <a16:creationId xmlns="" xmlns:a16="http://schemas.microsoft.com/office/drawing/2014/main" id="{DD5F178E-1DDF-4F5A-A3E6-42D8B1C7FE46}"/>
              </a:ext>
            </a:extLst>
          </p:cNvPr>
          <p:cNvSpPr/>
          <p:nvPr/>
        </p:nvSpPr>
        <p:spPr>
          <a:xfrm>
            <a:off x="773672" y="0"/>
            <a:ext cx="5075179" cy="521777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413" tIns="38707" rIns="77413" bIns="38707" rtlCol="0" anchor="ctr"/>
          <a:lstStyle/>
          <a:p>
            <a:pPr algn="ctr" defTabSz="914248"/>
            <a:r>
              <a:rPr lang="uk-UA" sz="2000" kern="0" dirty="0" smtClean="0">
                <a:solidFill>
                  <a:schemeClr val="bg1"/>
                </a:solidFill>
              </a:rPr>
              <a:t>Підіймальна сила повітряної кулі</a:t>
            </a:r>
            <a:endParaRPr lang="en-GB" sz="2000" kern="0" dirty="0">
              <a:solidFill>
                <a:schemeClr val="bg1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V="1">
            <a:off x="1157285" y="870076"/>
            <a:ext cx="0" cy="5491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Прямоугольник 20"/>
              <p:cNvSpPr/>
              <p:nvPr/>
            </p:nvSpPr>
            <p:spPr>
              <a:xfrm>
                <a:off x="1212447" y="845215"/>
                <a:ext cx="366392" cy="2935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12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uk-UA" sz="1200" i="1">
                              <a:latin typeface="Cambria Math" panose="02040503050406030204" pitchFamily="18" charset="0"/>
                            </a:rPr>
                            <m:t>арх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21" name="Прямоугольник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2447" y="845215"/>
                <a:ext cx="366392" cy="29354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Прямая со стрелкой 22"/>
          <p:cNvCxnSpPr/>
          <p:nvPr/>
        </p:nvCxnSpPr>
        <p:spPr>
          <a:xfrm flipH="1">
            <a:off x="1102320" y="2562225"/>
            <a:ext cx="9050" cy="6096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Прямоугольник 24"/>
              <p:cNvSpPr/>
              <p:nvPr/>
            </p:nvSpPr>
            <p:spPr>
              <a:xfrm>
                <a:off x="1212447" y="2863332"/>
                <a:ext cx="472231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1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14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uk-UA" sz="1400" i="1">
                              <a:latin typeface="Cambria Math" panose="02040503050406030204" pitchFamily="18" charset="0"/>
                            </a:rPr>
                            <m:t>тяж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25" name="Прямоугольник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2447" y="2863332"/>
                <a:ext cx="472231" cy="307777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Прямоугольник 25"/>
          <p:cNvSpPr/>
          <p:nvPr/>
        </p:nvSpPr>
        <p:spPr>
          <a:xfrm>
            <a:off x="2338428" y="1792784"/>
            <a:ext cx="30825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Для 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повітроплавання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використовували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повітряні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кулі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Щоб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куля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піднімалася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повітрі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її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треба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наповнити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газом,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який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має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густину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меншу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густина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100" b="1" dirty="0" err="1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повітря</a:t>
            </a:r>
            <a:r>
              <a:rPr lang="ru-RU" sz="1100" b="1" dirty="0">
                <a:solidFill>
                  <a:srgbClr val="320014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239658" y="0"/>
            <a:ext cx="607695" cy="509270"/>
          </a:xfrm>
          <a:custGeom>
            <a:avLst/>
            <a:gdLst/>
            <a:ahLst/>
            <a:cxnLst/>
            <a:rect l="l" t="t" r="r" b="b"/>
            <a:pathLst>
              <a:path w="607695" h="509270">
                <a:moveTo>
                  <a:pt x="99575" y="0"/>
                </a:moveTo>
                <a:lnTo>
                  <a:pt x="0" y="0"/>
                </a:lnTo>
                <a:lnTo>
                  <a:pt x="7900" y="37731"/>
                </a:lnTo>
                <a:lnTo>
                  <a:pt x="20892" y="82576"/>
                </a:lnTo>
                <a:lnTo>
                  <a:pt x="37055" y="125907"/>
                </a:lnTo>
                <a:lnTo>
                  <a:pt x="56248" y="167595"/>
                </a:lnTo>
                <a:lnTo>
                  <a:pt x="78333" y="207515"/>
                </a:lnTo>
                <a:lnTo>
                  <a:pt x="103169" y="245538"/>
                </a:lnTo>
                <a:lnTo>
                  <a:pt x="130616" y="281537"/>
                </a:lnTo>
                <a:lnTo>
                  <a:pt x="160535" y="315385"/>
                </a:lnTo>
                <a:lnTo>
                  <a:pt x="192784" y="346953"/>
                </a:lnTo>
                <a:lnTo>
                  <a:pt x="227225" y="376115"/>
                </a:lnTo>
                <a:lnTo>
                  <a:pt x="263718" y="402744"/>
                </a:lnTo>
                <a:lnTo>
                  <a:pt x="302122" y="426711"/>
                </a:lnTo>
                <a:lnTo>
                  <a:pt x="342297" y="447890"/>
                </a:lnTo>
                <a:lnTo>
                  <a:pt x="384104" y="466153"/>
                </a:lnTo>
                <a:lnTo>
                  <a:pt x="427403" y="481372"/>
                </a:lnTo>
                <a:lnTo>
                  <a:pt x="472053" y="493420"/>
                </a:lnTo>
                <a:lnTo>
                  <a:pt x="517916" y="502170"/>
                </a:lnTo>
                <a:lnTo>
                  <a:pt x="564849" y="507494"/>
                </a:lnTo>
                <a:lnTo>
                  <a:pt x="607091" y="509057"/>
                </a:lnTo>
                <a:lnTo>
                  <a:pt x="607091" y="411643"/>
                </a:lnTo>
                <a:lnTo>
                  <a:pt x="565193" y="409811"/>
                </a:lnTo>
                <a:lnTo>
                  <a:pt x="518879" y="403615"/>
                </a:lnTo>
                <a:lnTo>
                  <a:pt x="473876" y="393472"/>
                </a:lnTo>
                <a:lnTo>
                  <a:pt x="430373" y="379556"/>
                </a:lnTo>
                <a:lnTo>
                  <a:pt x="388565" y="362042"/>
                </a:lnTo>
                <a:lnTo>
                  <a:pt x="348643" y="341107"/>
                </a:lnTo>
                <a:lnTo>
                  <a:pt x="310799" y="316924"/>
                </a:lnTo>
                <a:lnTo>
                  <a:pt x="275226" y="289669"/>
                </a:lnTo>
                <a:lnTo>
                  <a:pt x="242115" y="259517"/>
                </a:lnTo>
                <a:lnTo>
                  <a:pt x="211659" y="226643"/>
                </a:lnTo>
                <a:lnTo>
                  <a:pt x="184050" y="191222"/>
                </a:lnTo>
                <a:lnTo>
                  <a:pt x="159481" y="153429"/>
                </a:lnTo>
                <a:lnTo>
                  <a:pt x="138142" y="113440"/>
                </a:lnTo>
                <a:lnTo>
                  <a:pt x="120228" y="71429"/>
                </a:lnTo>
                <a:lnTo>
                  <a:pt x="105929" y="27571"/>
                </a:lnTo>
                <a:lnTo>
                  <a:pt x="99575" y="0"/>
                </a:lnTo>
                <a:close/>
              </a:path>
            </a:pathLst>
          </a:custGeom>
          <a:solidFill>
            <a:srgbClr val="8181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12" y="2569235"/>
            <a:ext cx="613410" cy="718820"/>
          </a:xfrm>
          <a:custGeom>
            <a:avLst/>
            <a:gdLst/>
            <a:ahLst/>
            <a:cxnLst/>
            <a:rect l="l" t="t" r="r" b="b"/>
            <a:pathLst>
              <a:path w="613410" h="718820">
                <a:moveTo>
                  <a:pt x="0" y="0"/>
                </a:moveTo>
                <a:lnTo>
                  <a:pt x="0" y="143721"/>
                </a:lnTo>
                <a:lnTo>
                  <a:pt x="4252" y="144623"/>
                </a:lnTo>
                <a:lnTo>
                  <a:pt x="51055" y="158468"/>
                </a:lnTo>
                <a:lnTo>
                  <a:pt x="96147" y="175739"/>
                </a:lnTo>
                <a:lnTo>
                  <a:pt x="139390" y="196275"/>
                </a:lnTo>
                <a:lnTo>
                  <a:pt x="180645" y="219916"/>
                </a:lnTo>
                <a:lnTo>
                  <a:pt x="219774" y="246500"/>
                </a:lnTo>
                <a:lnTo>
                  <a:pt x="256640" y="275867"/>
                </a:lnTo>
                <a:lnTo>
                  <a:pt x="291104" y="307857"/>
                </a:lnTo>
                <a:lnTo>
                  <a:pt x="323028" y="342308"/>
                </a:lnTo>
                <a:lnTo>
                  <a:pt x="352274" y="379059"/>
                </a:lnTo>
                <a:lnTo>
                  <a:pt x="378704" y="417951"/>
                </a:lnTo>
                <a:lnTo>
                  <a:pt x="402180" y="458821"/>
                </a:lnTo>
                <a:lnTo>
                  <a:pt x="422563" y="501510"/>
                </a:lnTo>
                <a:lnTo>
                  <a:pt x="439716" y="545857"/>
                </a:lnTo>
                <a:lnTo>
                  <a:pt x="453501" y="591701"/>
                </a:lnTo>
                <a:lnTo>
                  <a:pt x="463779" y="638881"/>
                </a:lnTo>
                <a:lnTo>
                  <a:pt x="470412" y="687236"/>
                </a:lnTo>
                <a:lnTo>
                  <a:pt x="472229" y="718711"/>
                </a:lnTo>
                <a:lnTo>
                  <a:pt x="613015" y="718711"/>
                </a:lnTo>
                <a:lnTo>
                  <a:pt x="605648" y="635644"/>
                </a:lnTo>
                <a:lnTo>
                  <a:pt x="596982" y="587770"/>
                </a:lnTo>
                <a:lnTo>
                  <a:pt x="585378" y="540920"/>
                </a:lnTo>
                <a:lnTo>
                  <a:pt x="570927" y="495203"/>
                </a:lnTo>
                <a:lnTo>
                  <a:pt x="553722" y="450725"/>
                </a:lnTo>
                <a:lnTo>
                  <a:pt x="533856" y="407596"/>
                </a:lnTo>
                <a:lnTo>
                  <a:pt x="511422" y="365922"/>
                </a:lnTo>
                <a:lnTo>
                  <a:pt x="486512" y="325813"/>
                </a:lnTo>
                <a:lnTo>
                  <a:pt x="459219" y="287376"/>
                </a:lnTo>
                <a:lnTo>
                  <a:pt x="429636" y="250718"/>
                </a:lnTo>
                <a:lnTo>
                  <a:pt x="397856" y="215948"/>
                </a:lnTo>
                <a:lnTo>
                  <a:pt x="363971" y="183174"/>
                </a:lnTo>
                <a:lnTo>
                  <a:pt x="328074" y="152504"/>
                </a:lnTo>
                <a:lnTo>
                  <a:pt x="290257" y="124045"/>
                </a:lnTo>
                <a:lnTo>
                  <a:pt x="250615" y="97906"/>
                </a:lnTo>
                <a:lnTo>
                  <a:pt x="209238" y="74194"/>
                </a:lnTo>
                <a:lnTo>
                  <a:pt x="166220" y="53017"/>
                </a:lnTo>
                <a:lnTo>
                  <a:pt x="121654" y="34484"/>
                </a:lnTo>
                <a:lnTo>
                  <a:pt x="75632" y="18702"/>
                </a:lnTo>
                <a:lnTo>
                  <a:pt x="28247" y="5779"/>
                </a:lnTo>
                <a:lnTo>
                  <a:pt x="0" y="0"/>
                </a:lnTo>
                <a:close/>
              </a:path>
            </a:pathLst>
          </a:custGeom>
          <a:solidFill>
            <a:srgbClr val="FBBB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51358" y="352425"/>
            <a:ext cx="1987996" cy="232814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36341" y="124777"/>
            <a:ext cx="2105660" cy="2597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00" spc="5" dirty="0"/>
              <a:t>ЕВ</a:t>
            </a:r>
            <a:r>
              <a:rPr sz="1500" spc="-30" dirty="0"/>
              <a:t>О</a:t>
            </a:r>
            <a:r>
              <a:rPr sz="1500" spc="-100" dirty="0"/>
              <a:t>ЛЮЦІЯ</a:t>
            </a:r>
            <a:r>
              <a:rPr sz="1500" spc="-80" dirty="0"/>
              <a:t> </a:t>
            </a:r>
            <a:r>
              <a:rPr sz="1500" spc="-135" dirty="0"/>
              <a:t>ЛІ</a:t>
            </a:r>
            <a:r>
              <a:rPr sz="1500" spc="-185" dirty="0"/>
              <a:t>Т</a:t>
            </a:r>
            <a:r>
              <a:rPr sz="1500" spc="60" dirty="0"/>
              <a:t>А</a:t>
            </a:r>
            <a:r>
              <a:rPr sz="1500" spc="-65" dirty="0"/>
              <a:t>К</a:t>
            </a:r>
            <a:r>
              <a:rPr sz="1500" spc="-155" dirty="0"/>
              <a:t>ІВ</a:t>
            </a:r>
            <a:endParaRPr sz="1500" dirty="0"/>
          </a:p>
        </p:txBody>
      </p:sp>
      <p:sp>
        <p:nvSpPr>
          <p:cNvPr id="6" name="object 6"/>
          <p:cNvSpPr txBox="1"/>
          <p:nvPr/>
        </p:nvSpPr>
        <p:spPr>
          <a:xfrm>
            <a:off x="342986" y="352425"/>
            <a:ext cx="2121535" cy="11766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5899"/>
              </a:lnSpc>
              <a:spcBef>
                <a:spcPts val="95"/>
              </a:spcBef>
            </a:pPr>
            <a:r>
              <a:rPr sz="1000" spc="95" dirty="0">
                <a:solidFill>
                  <a:srgbClr val="0070C0"/>
                </a:solidFill>
                <a:latin typeface="Verdana"/>
                <a:cs typeface="Verdana"/>
              </a:rPr>
              <a:t>Р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зв</a:t>
            </a:r>
            <a:r>
              <a:rPr sz="1000" spc="45" dirty="0">
                <a:solidFill>
                  <a:srgbClr val="0070C0"/>
                </a:solidFill>
                <a:latin typeface="Verdana"/>
                <a:cs typeface="Verdana"/>
              </a:rPr>
              <a:t>и</a:t>
            </a:r>
            <a:r>
              <a:rPr sz="1000" spc="-45" dirty="0">
                <a:solidFill>
                  <a:srgbClr val="0070C0"/>
                </a:solidFill>
                <a:latin typeface="Verdana"/>
                <a:cs typeface="Verdana"/>
              </a:rPr>
              <a:t>т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1000" spc="-10" dirty="0">
                <a:solidFill>
                  <a:srgbClr val="0070C0"/>
                </a:solidFill>
                <a:latin typeface="Verdana"/>
                <a:cs typeface="Verdana"/>
              </a:rPr>
              <a:t>к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b="1" spc="-45" dirty="0">
                <a:solidFill>
                  <a:srgbClr val="0070C0"/>
                </a:solidFill>
                <a:latin typeface="Verdana"/>
                <a:cs typeface="Verdana"/>
              </a:rPr>
              <a:t>л</a:t>
            </a:r>
            <a:r>
              <a:rPr sz="1000" b="1" spc="-40" dirty="0">
                <a:solidFill>
                  <a:srgbClr val="0070C0"/>
                </a:solidFill>
                <a:latin typeface="Verdana"/>
                <a:cs typeface="Verdana"/>
              </a:rPr>
              <a:t>і</a:t>
            </a:r>
            <a:r>
              <a:rPr sz="1000" b="1" spc="-30" dirty="0">
                <a:solidFill>
                  <a:srgbClr val="0070C0"/>
                </a:solidFill>
                <a:latin typeface="Verdana"/>
                <a:cs typeface="Verdana"/>
              </a:rPr>
              <a:t>т</a:t>
            </a:r>
            <a:r>
              <a:rPr sz="1000" b="1" spc="-40" dirty="0">
                <a:solidFill>
                  <a:srgbClr val="0070C0"/>
                </a:solidFill>
                <a:latin typeface="Verdana"/>
                <a:cs typeface="Verdana"/>
              </a:rPr>
              <a:t>а</a:t>
            </a:r>
            <a:r>
              <a:rPr sz="1000" b="1" spc="-30" dirty="0">
                <a:solidFill>
                  <a:srgbClr val="0070C0"/>
                </a:solidFill>
                <a:latin typeface="Verdana"/>
                <a:cs typeface="Verdana"/>
              </a:rPr>
              <a:t>к</a:t>
            </a:r>
            <a:r>
              <a:rPr sz="1000" b="1" spc="-40" dirty="0">
                <a:solidFill>
                  <a:srgbClr val="0070C0"/>
                </a:solidFill>
                <a:latin typeface="Verdana"/>
                <a:cs typeface="Verdana"/>
              </a:rPr>
              <a:t>і</a:t>
            </a:r>
            <a:r>
              <a:rPr sz="1000" b="1" spc="-55" dirty="0">
                <a:solidFill>
                  <a:srgbClr val="0070C0"/>
                </a:solidFill>
                <a:latin typeface="Verdana"/>
                <a:cs typeface="Verdana"/>
              </a:rPr>
              <a:t>в</a:t>
            </a:r>
            <a:r>
              <a:rPr sz="1000" b="1" spc="-8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35" dirty="0">
                <a:solidFill>
                  <a:srgbClr val="0070C0"/>
                </a:solidFill>
                <a:latin typeface="Verdana"/>
                <a:cs typeface="Verdana"/>
              </a:rPr>
              <a:t>п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1000" spc="-10" dirty="0">
                <a:solidFill>
                  <a:srgbClr val="0070C0"/>
                </a:solidFill>
                <a:latin typeface="Verdana"/>
                <a:cs typeface="Verdana"/>
              </a:rPr>
              <a:t>ч</a:t>
            </a:r>
            <a:r>
              <a:rPr sz="1000" dirty="0">
                <a:solidFill>
                  <a:srgbClr val="0070C0"/>
                </a:solidFill>
                <a:latin typeface="Verdana"/>
                <a:cs typeface="Verdana"/>
              </a:rPr>
              <a:t>а</a:t>
            </a:r>
            <a:r>
              <a:rPr sz="1000" spc="-5" dirty="0">
                <a:solidFill>
                  <a:srgbClr val="0070C0"/>
                </a:solidFill>
                <a:latin typeface="Verdana"/>
                <a:cs typeface="Verdana"/>
              </a:rPr>
              <a:t>в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ся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з  </a:t>
            </a:r>
            <a:r>
              <a:rPr sz="1000" spc="-30" dirty="0">
                <a:solidFill>
                  <a:srgbClr val="0070C0"/>
                </a:solidFill>
                <a:latin typeface="Verdana"/>
                <a:cs typeface="Verdana"/>
              </a:rPr>
              <a:t>к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1000" spc="35" dirty="0">
                <a:solidFill>
                  <a:srgbClr val="0070C0"/>
                </a:solidFill>
                <a:latin typeface="Verdana"/>
                <a:cs typeface="Verdana"/>
              </a:rPr>
              <a:t>н</a:t>
            </a:r>
            <a:r>
              <a:rPr sz="1000" spc="15" dirty="0">
                <a:solidFill>
                  <a:srgbClr val="0070C0"/>
                </a:solidFill>
                <a:latin typeface="Verdana"/>
                <a:cs typeface="Verdana"/>
              </a:rPr>
              <a:t>с</a:t>
            </a:r>
            <a:r>
              <a:rPr sz="1000" spc="20" dirty="0">
                <a:solidFill>
                  <a:srgbClr val="0070C0"/>
                </a:solidFill>
                <a:latin typeface="Verdana"/>
                <a:cs typeface="Verdana"/>
              </a:rPr>
              <a:t>т</a:t>
            </a:r>
            <a:r>
              <a:rPr sz="1000" spc="5" dirty="0">
                <a:solidFill>
                  <a:srgbClr val="0070C0"/>
                </a:solidFill>
                <a:latin typeface="Verdana"/>
                <a:cs typeface="Verdana"/>
              </a:rPr>
              <a:t>р</a:t>
            </a:r>
            <a:r>
              <a:rPr sz="1000" spc="-40" dirty="0">
                <a:solidFill>
                  <a:srgbClr val="0070C0"/>
                </a:solidFill>
                <a:latin typeface="Verdana"/>
                <a:cs typeface="Verdana"/>
              </a:rPr>
              <a:t>у</a:t>
            </a:r>
            <a:r>
              <a:rPr sz="1000" spc="15" dirty="0">
                <a:solidFill>
                  <a:srgbClr val="0070C0"/>
                </a:solidFill>
                <a:latin typeface="Verdana"/>
                <a:cs typeface="Verdana"/>
              </a:rPr>
              <a:t>к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ц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ій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50" dirty="0">
                <a:solidFill>
                  <a:srgbClr val="0070C0"/>
                </a:solidFill>
                <a:latin typeface="Verdana"/>
                <a:cs typeface="Verdana"/>
              </a:rPr>
              <a:t>Л</a:t>
            </a:r>
            <a:r>
              <a:rPr sz="1000" spc="20" dirty="0">
                <a:solidFill>
                  <a:srgbClr val="0070C0"/>
                </a:solidFill>
                <a:latin typeface="Verdana"/>
                <a:cs typeface="Verdana"/>
              </a:rPr>
              <a:t>е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1000" spc="35" dirty="0">
                <a:solidFill>
                  <a:srgbClr val="0070C0"/>
                </a:solidFill>
                <a:latin typeface="Verdana"/>
                <a:cs typeface="Verdana"/>
              </a:rPr>
              <a:t>н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а</a:t>
            </a:r>
            <a:r>
              <a:rPr sz="1000" spc="20" dirty="0">
                <a:solidFill>
                  <a:srgbClr val="0070C0"/>
                </a:solidFill>
                <a:latin typeface="Verdana"/>
                <a:cs typeface="Verdana"/>
              </a:rPr>
              <a:t>р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д</a:t>
            </a:r>
            <a:r>
              <a:rPr sz="1000" spc="30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д</a:t>
            </a:r>
            <a:r>
              <a:rPr sz="1000" spc="-15" dirty="0">
                <a:solidFill>
                  <a:srgbClr val="0070C0"/>
                </a:solidFill>
                <a:latin typeface="Verdana"/>
                <a:cs typeface="Verdana"/>
              </a:rPr>
              <a:t>а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60" dirty="0">
                <a:solidFill>
                  <a:srgbClr val="0070C0"/>
                </a:solidFill>
                <a:latin typeface="Verdana"/>
                <a:cs typeface="Verdana"/>
              </a:rPr>
              <a:t>В</a:t>
            </a:r>
            <a:r>
              <a:rPr sz="1000" spc="-5" dirty="0">
                <a:solidFill>
                  <a:srgbClr val="0070C0"/>
                </a:solidFill>
                <a:latin typeface="Verdana"/>
                <a:cs typeface="Verdana"/>
              </a:rPr>
              <a:t>і</a:t>
            </a:r>
            <a:r>
              <a:rPr sz="1000" spc="20" dirty="0">
                <a:solidFill>
                  <a:srgbClr val="0070C0"/>
                </a:solidFill>
                <a:latin typeface="Verdana"/>
                <a:cs typeface="Verdana"/>
              </a:rPr>
              <a:t>н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ч</a:t>
            </a:r>
            <a:r>
              <a:rPr sz="1000" dirty="0">
                <a:solidFill>
                  <a:srgbClr val="0070C0"/>
                </a:solidFill>
                <a:latin typeface="Verdana"/>
                <a:cs typeface="Verdana"/>
              </a:rPr>
              <a:t>і  </a:t>
            </a:r>
            <a:r>
              <a:rPr sz="1000" spc="-20" dirty="0">
                <a:solidFill>
                  <a:srgbClr val="0070C0"/>
                </a:solidFill>
                <a:latin typeface="Verdana"/>
                <a:cs typeface="Verdana"/>
              </a:rPr>
              <a:t>та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до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с</a:t>
            </a:r>
            <a:r>
              <a:rPr sz="1000" spc="5" dirty="0">
                <a:solidFill>
                  <a:srgbClr val="0070C0"/>
                </a:solidFill>
                <a:latin typeface="Verdana"/>
                <a:cs typeface="Verdana"/>
              </a:rPr>
              <a:t>яг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вел</a:t>
            </a:r>
            <a:r>
              <a:rPr sz="1000" spc="45" dirty="0">
                <a:solidFill>
                  <a:srgbClr val="0070C0"/>
                </a:solidFill>
                <a:latin typeface="Verdana"/>
                <a:cs typeface="Verdana"/>
              </a:rPr>
              <a:t>и</a:t>
            </a:r>
            <a:r>
              <a:rPr sz="1000" spc="-10" dirty="0">
                <a:solidFill>
                  <a:srgbClr val="0070C0"/>
                </a:solidFill>
                <a:latin typeface="Verdana"/>
                <a:cs typeface="Verdana"/>
              </a:rPr>
              <a:t>ч</a:t>
            </a:r>
            <a:r>
              <a:rPr sz="1000" spc="5" dirty="0">
                <a:solidFill>
                  <a:srgbClr val="0070C0"/>
                </a:solidFill>
                <a:latin typeface="Verdana"/>
                <a:cs typeface="Verdana"/>
              </a:rPr>
              <a:t>е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зн</a:t>
            </a:r>
            <a:r>
              <a:rPr sz="1000" spc="45" dirty="0">
                <a:solidFill>
                  <a:srgbClr val="0070C0"/>
                </a:solidFill>
                <a:latin typeface="Verdana"/>
                <a:cs typeface="Verdana"/>
              </a:rPr>
              <a:t>и</a:t>
            </a:r>
            <a:r>
              <a:rPr sz="1000" spc="-65" dirty="0">
                <a:solidFill>
                  <a:srgbClr val="0070C0"/>
                </a:solidFill>
                <a:latin typeface="Verdana"/>
                <a:cs typeface="Verdana"/>
              </a:rPr>
              <a:t>х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-55" dirty="0">
                <a:solidFill>
                  <a:srgbClr val="0070C0"/>
                </a:solidFill>
                <a:latin typeface="Verdana"/>
                <a:cs typeface="Verdana"/>
              </a:rPr>
              <a:t>у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с</a:t>
            </a:r>
            <a:r>
              <a:rPr sz="1000" spc="35" dirty="0">
                <a:solidFill>
                  <a:srgbClr val="0070C0"/>
                </a:solidFill>
                <a:latin typeface="Verdana"/>
                <a:cs typeface="Verdana"/>
              </a:rPr>
              <a:t>п</a:t>
            </a:r>
            <a:r>
              <a:rPr sz="1000" spc="-15" dirty="0">
                <a:solidFill>
                  <a:srgbClr val="0070C0"/>
                </a:solidFill>
                <a:latin typeface="Verdana"/>
                <a:cs typeface="Verdana"/>
              </a:rPr>
              <a:t>іхів  </a:t>
            </a:r>
            <a:r>
              <a:rPr sz="1000" spc="5" dirty="0">
                <a:solidFill>
                  <a:srgbClr val="0070C0"/>
                </a:solidFill>
                <a:latin typeface="Verdana"/>
                <a:cs typeface="Verdana"/>
              </a:rPr>
              <a:t>за</a:t>
            </a:r>
            <a:r>
              <a:rPr sz="1000" dirty="0">
                <a:solidFill>
                  <a:srgbClr val="0070C0"/>
                </a:solidFill>
                <a:latin typeface="Verdana"/>
                <a:cs typeface="Verdana"/>
              </a:rPr>
              <a:t>в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д</a:t>
            </a:r>
            <a:r>
              <a:rPr sz="1000" dirty="0">
                <a:solidFill>
                  <a:srgbClr val="0070C0"/>
                </a:solidFill>
                <a:latin typeface="Verdana"/>
                <a:cs typeface="Verdana"/>
              </a:rPr>
              <a:t>я</a:t>
            </a:r>
            <a:r>
              <a:rPr sz="1000" spc="-5" dirty="0">
                <a:solidFill>
                  <a:srgbClr val="0070C0"/>
                </a:solidFill>
                <a:latin typeface="Verdana"/>
                <a:cs typeface="Verdana"/>
              </a:rPr>
              <a:t>к</a:t>
            </a:r>
            <a:r>
              <a:rPr sz="1000" spc="50" dirty="0">
                <a:solidFill>
                  <a:srgbClr val="0070C0"/>
                </a:solidFill>
                <a:latin typeface="Verdana"/>
                <a:cs typeface="Verdana"/>
              </a:rPr>
              <a:t>и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55" dirty="0">
                <a:solidFill>
                  <a:srgbClr val="0070C0"/>
                </a:solidFill>
                <a:latin typeface="Verdana"/>
                <a:cs typeface="Verdana"/>
              </a:rPr>
              <a:t>б</a:t>
            </a:r>
            <a:r>
              <a:rPr sz="1000" spc="50" dirty="0">
                <a:solidFill>
                  <a:srgbClr val="0070C0"/>
                </a:solidFill>
                <a:latin typeface="Verdana"/>
                <a:cs typeface="Verdana"/>
              </a:rPr>
              <a:t>р</a:t>
            </a:r>
            <a:r>
              <a:rPr sz="1000" spc="-20" dirty="0">
                <a:solidFill>
                  <a:srgbClr val="0070C0"/>
                </a:solidFill>
                <a:latin typeface="Verdana"/>
                <a:cs typeface="Verdana"/>
              </a:rPr>
              <a:t>ат</a:t>
            </a:r>
            <a:r>
              <a:rPr sz="1000" spc="-25" dirty="0">
                <a:solidFill>
                  <a:srgbClr val="0070C0"/>
                </a:solidFill>
                <a:latin typeface="Verdana"/>
                <a:cs typeface="Verdana"/>
              </a:rPr>
              <a:t>а</a:t>
            </a:r>
            <a:r>
              <a:rPr sz="1000" spc="95" dirty="0">
                <a:solidFill>
                  <a:srgbClr val="0070C0"/>
                </a:solidFill>
                <a:latin typeface="Verdana"/>
                <a:cs typeface="Verdana"/>
              </a:rPr>
              <a:t>м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b="1" spc="-25" dirty="0">
                <a:solidFill>
                  <a:srgbClr val="0070C0"/>
                </a:solidFill>
                <a:latin typeface="Verdana"/>
                <a:cs typeface="Verdana"/>
              </a:rPr>
              <a:t>Р</a:t>
            </a:r>
            <a:r>
              <a:rPr sz="1000" b="1" spc="-65" dirty="0">
                <a:solidFill>
                  <a:srgbClr val="0070C0"/>
                </a:solidFill>
                <a:latin typeface="Verdana"/>
                <a:cs typeface="Verdana"/>
              </a:rPr>
              <a:t>а</a:t>
            </a:r>
            <a:r>
              <a:rPr sz="1000" b="1" spc="-15" dirty="0">
                <a:solidFill>
                  <a:srgbClr val="0070C0"/>
                </a:solidFill>
                <a:latin typeface="Verdana"/>
                <a:cs typeface="Verdana"/>
              </a:rPr>
              <a:t>й</a:t>
            </a:r>
            <a:r>
              <a:rPr sz="1000" b="1" dirty="0">
                <a:solidFill>
                  <a:srgbClr val="0070C0"/>
                </a:solidFill>
                <a:latin typeface="Verdana"/>
                <a:cs typeface="Verdana"/>
              </a:rPr>
              <a:t>т</a:t>
            </a:r>
            <a:r>
              <a:rPr sz="1000" spc="-155" dirty="0">
                <a:solidFill>
                  <a:srgbClr val="0070C0"/>
                </a:solidFill>
                <a:latin typeface="Verdana"/>
                <a:cs typeface="Verdana"/>
              </a:rPr>
              <a:t>.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-5" dirty="0">
                <a:solidFill>
                  <a:srgbClr val="0070C0"/>
                </a:solidFill>
                <a:latin typeface="Verdana"/>
                <a:cs typeface="Verdana"/>
              </a:rPr>
              <a:t>С</a:t>
            </a:r>
            <a:r>
              <a:rPr sz="1000" spc="-10" dirty="0">
                <a:solidFill>
                  <a:srgbClr val="0070C0"/>
                </a:solidFill>
                <a:latin typeface="Verdana"/>
                <a:cs typeface="Verdana"/>
              </a:rPr>
              <a:t>уч</a:t>
            </a:r>
            <a:r>
              <a:rPr sz="1000" spc="-15" dirty="0">
                <a:solidFill>
                  <a:srgbClr val="0070C0"/>
                </a:solidFill>
                <a:latin typeface="Verdana"/>
                <a:cs typeface="Verdana"/>
              </a:rPr>
              <a:t>а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с</a:t>
            </a:r>
            <a:r>
              <a:rPr sz="1000" spc="15" dirty="0">
                <a:solidFill>
                  <a:srgbClr val="0070C0"/>
                </a:solidFill>
                <a:latin typeface="Verdana"/>
                <a:cs typeface="Verdana"/>
              </a:rPr>
              <a:t>ні  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л</a:t>
            </a:r>
            <a:r>
              <a:rPr sz="1000" spc="-10" dirty="0">
                <a:solidFill>
                  <a:srgbClr val="0070C0"/>
                </a:solidFill>
                <a:latin typeface="Verdana"/>
                <a:cs typeface="Verdana"/>
              </a:rPr>
              <a:t>і</a:t>
            </a:r>
            <a:r>
              <a:rPr sz="1000" spc="-20" dirty="0">
                <a:solidFill>
                  <a:srgbClr val="0070C0"/>
                </a:solidFill>
                <a:latin typeface="Verdana"/>
                <a:cs typeface="Verdana"/>
              </a:rPr>
              <a:t>т</a:t>
            </a:r>
            <a:r>
              <a:rPr sz="1000" spc="-15" dirty="0">
                <a:solidFill>
                  <a:srgbClr val="0070C0"/>
                </a:solidFill>
                <a:latin typeface="Verdana"/>
                <a:cs typeface="Verdana"/>
              </a:rPr>
              <a:t>а</a:t>
            </a:r>
            <a:r>
              <a:rPr sz="1000" spc="-20" dirty="0">
                <a:solidFill>
                  <a:srgbClr val="0070C0"/>
                </a:solidFill>
                <a:latin typeface="Verdana"/>
                <a:cs typeface="Verdana"/>
              </a:rPr>
              <a:t>к</a:t>
            </a:r>
            <a:r>
              <a:rPr sz="1000" spc="50" dirty="0">
                <a:solidFill>
                  <a:srgbClr val="0070C0"/>
                </a:solidFill>
                <a:latin typeface="Verdana"/>
                <a:cs typeface="Verdana"/>
              </a:rPr>
              <a:t>и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є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35" dirty="0">
                <a:solidFill>
                  <a:srgbClr val="0070C0"/>
                </a:solidFill>
                <a:latin typeface="Verdana"/>
                <a:cs typeface="Verdana"/>
              </a:rPr>
              <a:t>п</a:t>
            </a:r>
            <a:r>
              <a:rPr sz="1000" spc="60" dirty="0">
                <a:solidFill>
                  <a:srgbClr val="0070C0"/>
                </a:solidFill>
                <a:latin typeface="Verdana"/>
                <a:cs typeface="Verdana"/>
              </a:rPr>
              <a:t>р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од</a:t>
            </a:r>
            <a:r>
              <a:rPr sz="1000" spc="-40" dirty="0">
                <a:solidFill>
                  <a:srgbClr val="0070C0"/>
                </a:solidFill>
                <a:latin typeface="Verdana"/>
                <a:cs typeface="Verdana"/>
              </a:rPr>
              <a:t>у</a:t>
            </a:r>
            <a:r>
              <a:rPr sz="1000" spc="-25" dirty="0">
                <a:solidFill>
                  <a:srgbClr val="0070C0"/>
                </a:solidFill>
                <a:latin typeface="Verdana"/>
                <a:cs typeface="Verdana"/>
              </a:rPr>
              <a:t>к</a:t>
            </a:r>
            <a:r>
              <a:rPr sz="1000" spc="-45" dirty="0">
                <a:solidFill>
                  <a:srgbClr val="0070C0"/>
                </a:solidFill>
                <a:latin typeface="Verdana"/>
                <a:cs typeface="Verdana"/>
              </a:rPr>
              <a:t>т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1000" spc="95" dirty="0">
                <a:solidFill>
                  <a:srgbClr val="0070C0"/>
                </a:solidFill>
                <a:latin typeface="Verdana"/>
                <a:cs typeface="Verdana"/>
              </a:rPr>
              <a:t>м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вел</a:t>
            </a:r>
            <a:r>
              <a:rPr sz="1000" spc="45" dirty="0">
                <a:solidFill>
                  <a:srgbClr val="0070C0"/>
                </a:solidFill>
                <a:latin typeface="Verdana"/>
                <a:cs typeface="Verdana"/>
              </a:rPr>
              <a:t>и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ч</a:t>
            </a:r>
            <a:r>
              <a:rPr sz="1000" spc="-10" dirty="0">
                <a:solidFill>
                  <a:srgbClr val="0070C0"/>
                </a:solidFill>
                <a:latin typeface="Verdana"/>
                <a:cs typeface="Verdana"/>
              </a:rPr>
              <a:t>е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зн</a:t>
            </a:r>
            <a:r>
              <a:rPr sz="1000" spc="45" dirty="0">
                <a:solidFill>
                  <a:srgbClr val="0070C0"/>
                </a:solidFill>
                <a:latin typeface="Verdana"/>
                <a:cs typeface="Verdana"/>
              </a:rPr>
              <a:t>и</a:t>
            </a:r>
            <a:r>
              <a:rPr sz="1000" spc="-50" dirty="0">
                <a:solidFill>
                  <a:srgbClr val="0070C0"/>
                </a:solidFill>
                <a:latin typeface="Verdana"/>
                <a:cs typeface="Verdana"/>
              </a:rPr>
              <a:t>х  </a:t>
            </a:r>
            <a:r>
              <a:rPr sz="1000" spc="-45" dirty="0">
                <a:solidFill>
                  <a:srgbClr val="0070C0"/>
                </a:solidFill>
                <a:latin typeface="Verdana"/>
                <a:cs typeface="Verdana"/>
              </a:rPr>
              <a:t>т</a:t>
            </a:r>
            <a:r>
              <a:rPr sz="1000" spc="5" dirty="0">
                <a:solidFill>
                  <a:srgbClr val="0070C0"/>
                </a:solidFill>
                <a:latin typeface="Verdana"/>
                <a:cs typeface="Verdana"/>
              </a:rPr>
              <a:t>е</a:t>
            </a:r>
            <a:r>
              <a:rPr sz="1000" spc="-70" dirty="0">
                <a:solidFill>
                  <a:srgbClr val="0070C0"/>
                </a:solidFill>
                <a:latin typeface="Verdana"/>
                <a:cs typeface="Verdana"/>
              </a:rPr>
              <a:t>х</a:t>
            </a:r>
            <a:r>
              <a:rPr sz="1000" spc="35" dirty="0">
                <a:solidFill>
                  <a:srgbClr val="0070C0"/>
                </a:solidFill>
                <a:latin typeface="Verdana"/>
                <a:cs typeface="Verdana"/>
              </a:rPr>
              <a:t>н</a:t>
            </a:r>
            <a:r>
              <a:rPr sz="1000" spc="30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л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1000" dirty="0">
                <a:solidFill>
                  <a:srgbClr val="0070C0"/>
                </a:solidFill>
                <a:latin typeface="Verdana"/>
                <a:cs typeface="Verdana"/>
              </a:rPr>
              <a:t>г</a:t>
            </a:r>
            <a:r>
              <a:rPr sz="1000" spc="-5" dirty="0">
                <a:solidFill>
                  <a:srgbClr val="0070C0"/>
                </a:solidFill>
                <a:latin typeface="Verdana"/>
                <a:cs typeface="Verdana"/>
              </a:rPr>
              <a:t>і</a:t>
            </a:r>
            <a:r>
              <a:rPr sz="1000" spc="15" dirty="0">
                <a:solidFill>
                  <a:srgbClr val="0070C0"/>
                </a:solidFill>
                <a:latin typeface="Verdana"/>
                <a:cs typeface="Verdana"/>
              </a:rPr>
              <a:t>чн</a:t>
            </a:r>
            <a:r>
              <a:rPr sz="1000" spc="45" dirty="0">
                <a:solidFill>
                  <a:srgbClr val="0070C0"/>
                </a:solidFill>
                <a:latin typeface="Verdana"/>
                <a:cs typeface="Verdana"/>
              </a:rPr>
              <a:t>и</a:t>
            </a:r>
            <a:r>
              <a:rPr sz="1000" spc="-65" dirty="0">
                <a:solidFill>
                  <a:srgbClr val="0070C0"/>
                </a:solidFill>
                <a:latin typeface="Verdana"/>
                <a:cs typeface="Verdana"/>
              </a:rPr>
              <a:t>х</a:t>
            </a:r>
            <a:r>
              <a:rPr sz="1000" spc="-9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1000" spc="25" dirty="0">
                <a:solidFill>
                  <a:srgbClr val="0070C0"/>
                </a:solidFill>
                <a:latin typeface="Verdana"/>
                <a:cs typeface="Verdana"/>
              </a:rPr>
              <a:t>до</a:t>
            </a:r>
            <a:r>
              <a:rPr sz="1000" spc="10" dirty="0">
                <a:solidFill>
                  <a:srgbClr val="0070C0"/>
                </a:solidFill>
                <a:latin typeface="Verdana"/>
                <a:cs typeface="Verdana"/>
              </a:rPr>
              <a:t>с</a:t>
            </a:r>
            <a:r>
              <a:rPr sz="1000" spc="5" dirty="0">
                <a:solidFill>
                  <a:srgbClr val="0070C0"/>
                </a:solidFill>
                <a:latin typeface="Verdana"/>
                <a:cs typeface="Verdana"/>
              </a:rPr>
              <a:t>я</a:t>
            </a:r>
            <a:r>
              <a:rPr sz="1000" dirty="0">
                <a:solidFill>
                  <a:srgbClr val="0070C0"/>
                </a:solidFill>
                <a:latin typeface="Verdana"/>
                <a:cs typeface="Verdana"/>
              </a:rPr>
              <a:t>г</a:t>
            </a:r>
            <a:r>
              <a:rPr sz="1000" spc="35" dirty="0">
                <a:solidFill>
                  <a:srgbClr val="0070C0"/>
                </a:solidFill>
                <a:latin typeface="Verdana"/>
                <a:cs typeface="Verdana"/>
              </a:rPr>
              <a:t>н</a:t>
            </a:r>
            <a:r>
              <a:rPr sz="1000" spc="30" dirty="0">
                <a:solidFill>
                  <a:srgbClr val="0070C0"/>
                </a:solidFill>
                <a:latin typeface="Verdana"/>
                <a:cs typeface="Verdana"/>
              </a:rPr>
              <a:t>ен</a:t>
            </a:r>
            <a:r>
              <a:rPr sz="1000" spc="-15" dirty="0">
                <a:solidFill>
                  <a:srgbClr val="0070C0"/>
                </a:solidFill>
                <a:latin typeface="Verdana"/>
                <a:cs typeface="Verdana"/>
              </a:rPr>
              <a:t>ь</a:t>
            </a:r>
            <a:r>
              <a:rPr sz="1000" spc="-155" dirty="0">
                <a:solidFill>
                  <a:srgbClr val="0070C0"/>
                </a:solidFill>
                <a:latin typeface="Verdana"/>
                <a:cs typeface="Verdana"/>
              </a:rPr>
              <a:t>.</a:t>
            </a:r>
            <a:endParaRPr sz="1000" dirty="0">
              <a:solidFill>
                <a:srgbClr val="0070C0"/>
              </a:solidFill>
              <a:latin typeface="Verdana"/>
              <a:cs typeface="Verdan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4857" y="1480088"/>
            <a:ext cx="2530475" cy="1815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000" algn="just">
              <a:lnSpc>
                <a:spcPct val="126000"/>
              </a:lnSpc>
            </a:pP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літаків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застосовано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аеродинамічний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принцип —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унаслідок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руху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повітря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виявляє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підйомну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силу.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Підйомна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сила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повітря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виявляється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лише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за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великої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швидкості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руху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Для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цього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літаки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встановлюють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двигуни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які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розганяють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літак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до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необхідної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швидкості</a:t>
            </a:r>
            <a:r>
              <a:rPr lang="ru-RU" sz="1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2186986" y="2470863"/>
            <a:ext cx="1295400" cy="22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50" y="263320"/>
            <a:ext cx="4691472" cy="2708479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/>
        </p:nvSpPr>
        <p:spPr>
          <a:xfrm>
            <a:off x="188507" y="2987935"/>
            <a:ext cx="930275" cy="228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solidFill>
                  <a:schemeClr val="tx1"/>
                </a:solidFill>
              </a:rPr>
              <a:t>Сила тяжіння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63675" y="770662"/>
            <a:ext cx="292735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14247" y="2971799"/>
            <a:ext cx="1036637" cy="228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solidFill>
                  <a:schemeClr val="tx1"/>
                </a:solidFill>
              </a:rPr>
              <a:t>Підйомна сила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78197" y="2971799"/>
            <a:ext cx="1752600" cy="228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100" dirty="0" smtClean="0">
                <a:solidFill>
                  <a:schemeClr val="tx1"/>
                </a:solidFill>
              </a:rPr>
              <a:t>Сила </a:t>
            </a:r>
            <a:r>
              <a:rPr lang="uk-UA" sz="1000" dirty="0" smtClean="0">
                <a:solidFill>
                  <a:schemeClr val="tx1"/>
                </a:solidFill>
              </a:rPr>
              <a:t>опору повітря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58110" y="2971799"/>
            <a:ext cx="1243046" cy="228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00" dirty="0" smtClean="0">
                <a:solidFill>
                  <a:schemeClr val="tx1"/>
                </a:solidFill>
              </a:rPr>
              <a:t>Сила тяги двигунів</a:t>
            </a:r>
            <a:endParaRPr lang="ru-RU" sz="9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6550" y="41448"/>
            <a:ext cx="514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err="1" smtClean="0">
                <a:solidFill>
                  <a:schemeClr val="accent1">
                    <a:lumMod val="75000"/>
                  </a:schemeClr>
                </a:solidFill>
              </a:rPr>
              <a:t>Завдання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1200" b="1" dirty="0" err="1" smtClean="0">
                <a:solidFill>
                  <a:schemeClr val="accent1">
                    <a:lumMod val="75000"/>
                  </a:schemeClr>
                </a:solidFill>
              </a:rPr>
              <a:t>Позначте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</a:rPr>
              <a:t>малюнку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</a:rPr>
              <a:t>сили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</a:rPr>
              <a:t>що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</a:rPr>
              <a:t>діють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</a:rPr>
              <a:t>літак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</a:rPr>
              <a:t>під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</a:rPr>
              <a:t> час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</a:rPr>
              <a:t>його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</a:rPr>
              <a:t>руху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65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12" y="8"/>
            <a:ext cx="5845810" cy="3288029"/>
          </a:xfrm>
          <a:custGeom>
            <a:avLst/>
            <a:gdLst/>
            <a:ahLst/>
            <a:cxnLst/>
            <a:rect l="l" t="t" r="r" b="b"/>
            <a:pathLst>
              <a:path w="5845810" h="3288029">
                <a:moveTo>
                  <a:pt x="0" y="3287938"/>
                </a:moveTo>
                <a:lnTo>
                  <a:pt x="5845240" y="3287938"/>
                </a:lnTo>
                <a:lnTo>
                  <a:pt x="5845240" y="0"/>
                </a:lnTo>
                <a:lnTo>
                  <a:pt x="0" y="0"/>
                </a:lnTo>
                <a:lnTo>
                  <a:pt x="0" y="3287938"/>
                </a:lnTo>
                <a:close/>
              </a:path>
            </a:pathLst>
          </a:custGeom>
          <a:solidFill>
            <a:srgbClr val="74C4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98293" y="2066621"/>
            <a:ext cx="1049020" cy="1221740"/>
          </a:xfrm>
          <a:custGeom>
            <a:avLst/>
            <a:gdLst/>
            <a:ahLst/>
            <a:cxnLst/>
            <a:rect l="l" t="t" r="r" b="b"/>
            <a:pathLst>
              <a:path w="1049020" h="1221739">
                <a:moveTo>
                  <a:pt x="1048458" y="0"/>
                </a:moveTo>
                <a:lnTo>
                  <a:pt x="978146" y="11486"/>
                </a:lnTo>
                <a:lnTo>
                  <a:pt x="928940" y="22105"/>
                </a:lnTo>
                <a:lnTo>
                  <a:pt x="880317" y="34600"/>
                </a:lnTo>
                <a:lnTo>
                  <a:pt x="832336" y="48940"/>
                </a:lnTo>
                <a:lnTo>
                  <a:pt x="785059" y="65093"/>
                </a:lnTo>
                <a:lnTo>
                  <a:pt x="738546" y="83028"/>
                </a:lnTo>
                <a:lnTo>
                  <a:pt x="692857" y="102713"/>
                </a:lnTo>
                <a:lnTo>
                  <a:pt x="648051" y="124115"/>
                </a:lnTo>
                <a:lnTo>
                  <a:pt x="604190" y="147204"/>
                </a:lnTo>
                <a:lnTo>
                  <a:pt x="561334" y="171948"/>
                </a:lnTo>
                <a:lnTo>
                  <a:pt x="519542" y="198315"/>
                </a:lnTo>
                <a:lnTo>
                  <a:pt x="478875" y="226273"/>
                </a:lnTo>
                <a:lnTo>
                  <a:pt x="439394" y="255791"/>
                </a:lnTo>
                <a:lnTo>
                  <a:pt x="401158" y="286836"/>
                </a:lnTo>
                <a:lnTo>
                  <a:pt x="364228" y="319379"/>
                </a:lnTo>
                <a:lnTo>
                  <a:pt x="328663" y="353386"/>
                </a:lnTo>
                <a:lnTo>
                  <a:pt x="294525" y="388826"/>
                </a:lnTo>
                <a:lnTo>
                  <a:pt x="261874" y="425667"/>
                </a:lnTo>
                <a:lnTo>
                  <a:pt x="229247" y="465841"/>
                </a:lnTo>
                <a:lnTo>
                  <a:pt x="198692" y="507084"/>
                </a:lnTo>
                <a:lnTo>
                  <a:pt x="170230" y="549324"/>
                </a:lnTo>
                <a:lnTo>
                  <a:pt x="143884" y="592488"/>
                </a:lnTo>
                <a:lnTo>
                  <a:pt x="119676" y="636506"/>
                </a:lnTo>
                <a:lnTo>
                  <a:pt x="97627" y="681305"/>
                </a:lnTo>
                <a:lnTo>
                  <a:pt x="77760" y="726813"/>
                </a:lnTo>
                <a:lnTo>
                  <a:pt x="60096" y="772959"/>
                </a:lnTo>
                <a:lnTo>
                  <a:pt x="44658" y="819671"/>
                </a:lnTo>
                <a:lnTo>
                  <a:pt x="31467" y="866876"/>
                </a:lnTo>
                <a:lnTo>
                  <a:pt x="20546" y="914502"/>
                </a:lnTo>
                <a:lnTo>
                  <a:pt x="11917" y="962479"/>
                </a:lnTo>
                <a:lnTo>
                  <a:pt x="5602" y="1010734"/>
                </a:lnTo>
                <a:lnTo>
                  <a:pt x="1622" y="1059195"/>
                </a:lnTo>
                <a:lnTo>
                  <a:pt x="0" y="1107790"/>
                </a:lnTo>
                <a:lnTo>
                  <a:pt x="757" y="1156447"/>
                </a:lnTo>
                <a:lnTo>
                  <a:pt x="3916" y="1205095"/>
                </a:lnTo>
                <a:lnTo>
                  <a:pt x="5782" y="1221325"/>
                </a:lnTo>
                <a:lnTo>
                  <a:pt x="183337" y="1221325"/>
                </a:lnTo>
                <a:lnTo>
                  <a:pt x="178675" y="1176977"/>
                </a:lnTo>
                <a:lnTo>
                  <a:pt x="176506" y="1128290"/>
                </a:lnTo>
                <a:lnTo>
                  <a:pt x="177244" y="1079618"/>
                </a:lnTo>
                <a:lnTo>
                  <a:pt x="180857" y="1031064"/>
                </a:lnTo>
                <a:lnTo>
                  <a:pt x="187313" y="982730"/>
                </a:lnTo>
                <a:lnTo>
                  <a:pt x="196578" y="934721"/>
                </a:lnTo>
                <a:lnTo>
                  <a:pt x="208621" y="887139"/>
                </a:lnTo>
                <a:lnTo>
                  <a:pt x="223408" y="840087"/>
                </a:lnTo>
                <a:lnTo>
                  <a:pt x="240908" y="793668"/>
                </a:lnTo>
                <a:lnTo>
                  <a:pt x="261088" y="747985"/>
                </a:lnTo>
                <a:lnTo>
                  <a:pt x="283915" y="703141"/>
                </a:lnTo>
                <a:lnTo>
                  <a:pt x="309356" y="659239"/>
                </a:lnTo>
                <a:lnTo>
                  <a:pt x="337380" y="616382"/>
                </a:lnTo>
                <a:lnTo>
                  <a:pt x="367954" y="574673"/>
                </a:lnTo>
                <a:lnTo>
                  <a:pt x="401045" y="534215"/>
                </a:lnTo>
                <a:lnTo>
                  <a:pt x="434147" y="497713"/>
                </a:lnTo>
                <a:lnTo>
                  <a:pt x="468998" y="462851"/>
                </a:lnTo>
                <a:lnTo>
                  <a:pt x="505513" y="429674"/>
                </a:lnTo>
                <a:lnTo>
                  <a:pt x="543608" y="398226"/>
                </a:lnTo>
                <a:lnTo>
                  <a:pt x="583198" y="368553"/>
                </a:lnTo>
                <a:lnTo>
                  <a:pt x="624198" y="340698"/>
                </a:lnTo>
                <a:lnTo>
                  <a:pt x="666522" y="314706"/>
                </a:lnTo>
                <a:lnTo>
                  <a:pt x="710086" y="290622"/>
                </a:lnTo>
                <a:lnTo>
                  <a:pt x="754804" y="268490"/>
                </a:lnTo>
                <a:lnTo>
                  <a:pt x="800593" y="248354"/>
                </a:lnTo>
                <a:lnTo>
                  <a:pt x="847366" y="230259"/>
                </a:lnTo>
                <a:lnTo>
                  <a:pt x="895040" y="214249"/>
                </a:lnTo>
                <a:lnTo>
                  <a:pt x="943528" y="200369"/>
                </a:lnTo>
                <a:lnTo>
                  <a:pt x="992746" y="188664"/>
                </a:lnTo>
                <a:lnTo>
                  <a:pt x="1042609" y="179178"/>
                </a:lnTo>
                <a:lnTo>
                  <a:pt x="1048458" y="178340"/>
                </a:lnTo>
                <a:lnTo>
                  <a:pt x="1048458" y="0"/>
                </a:lnTo>
                <a:close/>
              </a:path>
            </a:pathLst>
          </a:custGeom>
          <a:solidFill>
            <a:srgbClr val="FBBB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31750" y="15179"/>
            <a:ext cx="5514340" cy="3032760"/>
            <a:chOff x="1512" y="0"/>
            <a:chExt cx="5514340" cy="3032760"/>
          </a:xfrm>
        </p:grpSpPr>
        <p:sp>
          <p:nvSpPr>
            <p:cNvPr id="5" name="object 5"/>
            <p:cNvSpPr/>
            <p:nvPr/>
          </p:nvSpPr>
          <p:spPr>
            <a:xfrm>
              <a:off x="1512" y="0"/>
              <a:ext cx="603885" cy="512445"/>
            </a:xfrm>
            <a:custGeom>
              <a:avLst/>
              <a:gdLst/>
              <a:ahLst/>
              <a:cxnLst/>
              <a:rect l="l" t="t" r="r" b="b"/>
              <a:pathLst>
                <a:path w="603885" h="512445">
                  <a:moveTo>
                    <a:pt x="0" y="273375"/>
                  </a:moveTo>
                  <a:lnTo>
                    <a:pt x="0" y="510303"/>
                  </a:lnTo>
                  <a:lnTo>
                    <a:pt x="28229" y="512444"/>
                  </a:lnTo>
                  <a:lnTo>
                    <a:pt x="94660" y="512444"/>
                  </a:lnTo>
                  <a:lnTo>
                    <a:pt x="135918" y="508417"/>
                  </a:lnTo>
                  <a:lnTo>
                    <a:pt x="181993" y="499873"/>
                  </a:lnTo>
                  <a:lnTo>
                    <a:pt x="227165" y="487407"/>
                  </a:lnTo>
                  <a:lnTo>
                    <a:pt x="271175" y="471077"/>
                  </a:lnTo>
                  <a:lnTo>
                    <a:pt x="313764" y="450943"/>
                  </a:lnTo>
                  <a:lnTo>
                    <a:pt x="354674" y="427064"/>
                  </a:lnTo>
                  <a:lnTo>
                    <a:pt x="393645" y="399501"/>
                  </a:lnTo>
                  <a:lnTo>
                    <a:pt x="430055" y="368638"/>
                  </a:lnTo>
                  <a:lnTo>
                    <a:pt x="463380" y="334978"/>
                  </a:lnTo>
                  <a:lnTo>
                    <a:pt x="493498" y="298757"/>
                  </a:lnTo>
                  <a:lnTo>
                    <a:pt x="506993" y="279339"/>
                  </a:lnTo>
                  <a:lnTo>
                    <a:pt x="49648" y="279339"/>
                  </a:lnTo>
                  <a:lnTo>
                    <a:pt x="0" y="273375"/>
                  </a:lnTo>
                  <a:close/>
                </a:path>
                <a:path w="603885" h="512445">
                  <a:moveTo>
                    <a:pt x="603669" y="0"/>
                  </a:moveTo>
                  <a:lnTo>
                    <a:pt x="367910" y="0"/>
                  </a:lnTo>
                  <a:lnTo>
                    <a:pt x="363058" y="36417"/>
                  </a:lnTo>
                  <a:lnTo>
                    <a:pt x="346913" y="87509"/>
                  </a:lnTo>
                  <a:lnTo>
                    <a:pt x="322335" y="134912"/>
                  </a:lnTo>
                  <a:lnTo>
                    <a:pt x="289883" y="177547"/>
                  </a:lnTo>
                  <a:lnTo>
                    <a:pt x="250114" y="214335"/>
                  </a:lnTo>
                  <a:lnTo>
                    <a:pt x="204564" y="243668"/>
                  </a:lnTo>
                  <a:lnTo>
                    <a:pt x="155182" y="264462"/>
                  </a:lnTo>
                  <a:lnTo>
                    <a:pt x="103150" y="276443"/>
                  </a:lnTo>
                  <a:lnTo>
                    <a:pt x="49648" y="279339"/>
                  </a:lnTo>
                  <a:lnTo>
                    <a:pt x="506993" y="279339"/>
                  </a:lnTo>
                  <a:lnTo>
                    <a:pt x="543625" y="219574"/>
                  </a:lnTo>
                  <a:lnTo>
                    <a:pt x="563389" y="177086"/>
                  </a:lnTo>
                  <a:lnTo>
                    <a:pt x="579458" y="132980"/>
                  </a:lnTo>
                  <a:lnTo>
                    <a:pt x="591708" y="87494"/>
                  </a:lnTo>
                  <a:lnTo>
                    <a:pt x="600018" y="40863"/>
                  </a:lnTo>
                  <a:lnTo>
                    <a:pt x="603669" y="0"/>
                  </a:lnTo>
                  <a:close/>
                </a:path>
              </a:pathLst>
            </a:custGeom>
            <a:solidFill>
              <a:srgbClr val="8181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29839" y="255532"/>
              <a:ext cx="5186045" cy="2777490"/>
            </a:xfrm>
            <a:custGeom>
              <a:avLst/>
              <a:gdLst/>
              <a:ahLst/>
              <a:cxnLst/>
              <a:rect l="l" t="t" r="r" b="b"/>
              <a:pathLst>
                <a:path w="5186045" h="2777490">
                  <a:moveTo>
                    <a:pt x="5185516" y="0"/>
                  </a:moveTo>
                  <a:lnTo>
                    <a:pt x="0" y="0"/>
                  </a:lnTo>
                  <a:lnTo>
                    <a:pt x="0" y="2314050"/>
                  </a:lnTo>
                  <a:lnTo>
                    <a:pt x="2953" y="2366275"/>
                  </a:lnTo>
                  <a:lnTo>
                    <a:pt x="11690" y="2417430"/>
                  </a:lnTo>
                  <a:lnTo>
                    <a:pt x="26022" y="2467063"/>
                  </a:lnTo>
                  <a:lnTo>
                    <a:pt x="45761" y="2514722"/>
                  </a:lnTo>
                  <a:lnTo>
                    <a:pt x="70721" y="2559952"/>
                  </a:lnTo>
                  <a:lnTo>
                    <a:pt x="100714" y="2602301"/>
                  </a:lnTo>
                  <a:lnTo>
                    <a:pt x="135553" y="2641317"/>
                  </a:lnTo>
                  <a:lnTo>
                    <a:pt x="174569" y="2676156"/>
                  </a:lnTo>
                  <a:lnTo>
                    <a:pt x="216918" y="2706149"/>
                  </a:lnTo>
                  <a:lnTo>
                    <a:pt x="262148" y="2731109"/>
                  </a:lnTo>
                  <a:lnTo>
                    <a:pt x="309806" y="2750848"/>
                  </a:lnTo>
                  <a:lnTo>
                    <a:pt x="359439" y="2765180"/>
                  </a:lnTo>
                  <a:lnTo>
                    <a:pt x="410595" y="2773916"/>
                  </a:lnTo>
                  <a:lnTo>
                    <a:pt x="462820" y="2776870"/>
                  </a:lnTo>
                  <a:lnTo>
                    <a:pt x="5185516" y="2776870"/>
                  </a:lnTo>
                  <a:lnTo>
                    <a:pt x="5185516" y="0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030525" y="877380"/>
            <a:ext cx="3783329" cy="188706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ctr">
              <a:lnSpc>
                <a:spcPct val="117100"/>
              </a:lnSpc>
              <a:spcBef>
                <a:spcPts val="85"/>
              </a:spcBef>
            </a:pPr>
            <a:endParaRPr sz="1100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878937" y="258993"/>
            <a:ext cx="2286000" cy="23275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uk-UA" sz="1400" dirty="0" smtClean="0"/>
              <a:t>Види </a:t>
            </a:r>
            <a:r>
              <a:rPr lang="uk-UA" sz="1400" dirty="0" smtClean="0"/>
              <a:t>двигунів літаків</a:t>
            </a:r>
            <a:endParaRPr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41350" y="962025"/>
            <a:ext cx="16002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1350" y="877380"/>
            <a:ext cx="1447800" cy="2751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Реактивні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08350" y="885125"/>
            <a:ext cx="1447800" cy="2751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Гвинтові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65150" y="1244638"/>
            <a:ext cx="1964480" cy="1643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Під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час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згорання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палива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в такому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двигуні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утворюється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багато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газуватих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речовин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,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які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з великою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швидкістю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викидаються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із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сопла.</a:t>
            </a: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У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такий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спосіб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літак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нібито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«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відштовхується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»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від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газуватих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продуктів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згоряння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і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рухається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в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протилежному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напрямку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77384" y="1235160"/>
            <a:ext cx="1964480" cy="1643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 err="1" smtClean="0">
                <a:solidFill>
                  <a:schemeClr val="tx1"/>
                </a:solidFill>
              </a:rPr>
              <a:t>Гвинтовий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</a:rPr>
              <a:t>двигун</a:t>
            </a:r>
            <a:r>
              <a:rPr lang="ru-RU" sz="1200" dirty="0" smtClean="0">
                <a:solidFill>
                  <a:schemeClr val="tx1"/>
                </a:solidFill>
              </a:rPr>
              <a:t> для тяги </a:t>
            </a:r>
            <a:r>
              <a:rPr lang="ru-RU" sz="1200" dirty="0" err="1" smtClean="0">
                <a:solidFill>
                  <a:schemeClr val="tx1"/>
                </a:solidFill>
              </a:rPr>
              <a:t>використовує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</a:rPr>
              <a:t>повітря</a:t>
            </a:r>
            <a:r>
              <a:rPr lang="ru-RU" sz="1200" dirty="0" smtClean="0">
                <a:solidFill>
                  <a:schemeClr val="tx1"/>
                </a:solidFill>
              </a:rPr>
              <a:t>, </a:t>
            </a:r>
            <a:r>
              <a:rPr lang="ru-RU" sz="1200" dirty="0" err="1" smtClean="0">
                <a:solidFill>
                  <a:schemeClr val="tx1"/>
                </a:solidFill>
              </a:rPr>
              <a:t>тож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</a:rPr>
              <a:t>він</a:t>
            </a:r>
            <a:r>
              <a:rPr lang="ru-RU" sz="1200" dirty="0" smtClean="0">
                <a:solidFill>
                  <a:schemeClr val="tx1"/>
                </a:solidFill>
              </a:rPr>
              <a:t> не </a:t>
            </a:r>
            <a:r>
              <a:rPr lang="ru-RU" sz="1200" dirty="0" err="1" smtClean="0">
                <a:solidFill>
                  <a:schemeClr val="tx1"/>
                </a:solidFill>
              </a:rPr>
              <a:t>дієвий</a:t>
            </a:r>
            <a:r>
              <a:rPr lang="ru-RU" sz="1200" dirty="0" smtClean="0">
                <a:solidFill>
                  <a:schemeClr val="tx1"/>
                </a:solidFill>
              </a:rPr>
              <a:t> на </a:t>
            </a:r>
            <a:r>
              <a:rPr lang="ru-RU" sz="1200" dirty="0" err="1" smtClean="0">
                <a:solidFill>
                  <a:schemeClr val="tx1"/>
                </a:solidFill>
              </a:rPr>
              <a:t>дуже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smtClean="0">
                <a:solidFill>
                  <a:schemeClr val="tx1"/>
                </a:solidFill>
              </a:rPr>
              <a:t>великих </a:t>
            </a:r>
            <a:r>
              <a:rPr lang="ru-RU" sz="1200" dirty="0" err="1" smtClean="0">
                <a:solidFill>
                  <a:schemeClr val="tx1"/>
                </a:solidFill>
              </a:rPr>
              <a:t>висотах</a:t>
            </a:r>
            <a:r>
              <a:rPr lang="ru-RU" sz="1200" dirty="0" smtClean="0">
                <a:solidFill>
                  <a:schemeClr val="tx1"/>
                </a:solidFill>
              </a:rPr>
              <a:t> (у </a:t>
            </a:r>
            <a:r>
              <a:rPr lang="ru-RU" sz="1200" dirty="0" err="1" smtClean="0">
                <a:solidFill>
                  <a:schemeClr val="tx1"/>
                </a:solidFill>
              </a:rPr>
              <a:t>стратосфері</a:t>
            </a:r>
            <a:r>
              <a:rPr lang="ru-RU" sz="1200" dirty="0" smtClean="0">
                <a:solidFill>
                  <a:schemeClr val="tx1"/>
                </a:solidFill>
              </a:rPr>
              <a:t>). До того ж </a:t>
            </a:r>
            <a:r>
              <a:rPr lang="ru-RU" sz="1200" dirty="0" err="1" smtClean="0">
                <a:solidFill>
                  <a:schemeClr val="tx1"/>
                </a:solidFill>
              </a:rPr>
              <a:t>лі</a:t>
            </a:r>
            <a:r>
              <a:rPr lang="ru-RU" sz="1200" dirty="0" smtClean="0">
                <a:solidFill>
                  <a:schemeClr val="tx1"/>
                </a:solidFill>
              </a:rPr>
              <a:t>-</a:t>
            </a:r>
          </a:p>
          <a:p>
            <a:pPr algn="just"/>
            <a:r>
              <a:rPr lang="ru-RU" sz="1200" dirty="0" smtClean="0">
                <a:solidFill>
                  <a:schemeClr val="tx1"/>
                </a:solidFill>
              </a:rPr>
              <a:t>таки з такими </a:t>
            </a:r>
            <a:r>
              <a:rPr lang="ru-RU" sz="1200" dirty="0" err="1" smtClean="0">
                <a:solidFill>
                  <a:schemeClr val="tx1"/>
                </a:solidFill>
              </a:rPr>
              <a:t>двигунами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</a:rPr>
              <a:t>помірно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</a:rPr>
              <a:t>повільні</a:t>
            </a:r>
            <a:r>
              <a:rPr lang="ru-RU" sz="1200" dirty="0" smtClean="0">
                <a:solidFill>
                  <a:schemeClr val="tx1"/>
                </a:solidFill>
              </a:rPr>
              <a:t> — </a:t>
            </a:r>
            <a:r>
              <a:rPr lang="ru-RU" sz="1200" dirty="0" err="1" smtClean="0">
                <a:solidFill>
                  <a:schemeClr val="tx1"/>
                </a:solidFill>
              </a:rPr>
              <a:t>їхня</a:t>
            </a:r>
            <a:r>
              <a:rPr lang="ru-RU" sz="1200" dirty="0" smtClean="0">
                <a:solidFill>
                  <a:schemeClr val="tx1"/>
                </a:solidFill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</a:rPr>
              <a:t>швидкість</a:t>
            </a:r>
            <a:r>
              <a:rPr lang="ru-RU" sz="1200" dirty="0" smtClean="0">
                <a:solidFill>
                  <a:schemeClr val="tx1"/>
                </a:solidFill>
              </a:rPr>
              <a:t> не </a:t>
            </a:r>
            <a:r>
              <a:rPr lang="ru-RU" sz="1200" dirty="0" err="1" smtClean="0">
                <a:solidFill>
                  <a:schemeClr val="tx1"/>
                </a:solidFill>
              </a:rPr>
              <a:t>більша</a:t>
            </a:r>
            <a:r>
              <a:rPr lang="ru-RU" sz="1200" dirty="0" smtClean="0">
                <a:solidFill>
                  <a:schemeClr val="tx1"/>
                </a:solidFill>
              </a:rPr>
              <a:t> за 700 км/год.</a:t>
            </a:r>
            <a:endParaRPr lang="ru-RU" sz="900" dirty="0">
              <a:solidFill>
                <a:schemeClr val="tx1"/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1631950" y="581025"/>
            <a:ext cx="609600" cy="228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3513423" y="581025"/>
            <a:ext cx="480727" cy="2963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15" y="8"/>
            <a:ext cx="5845810" cy="3288029"/>
            <a:chOff x="1515" y="8"/>
            <a:chExt cx="5845810" cy="328802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5" y="8"/>
              <a:ext cx="5845237" cy="328793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98036" y="83454"/>
              <a:ext cx="2463165" cy="554355"/>
            </a:xfrm>
            <a:custGeom>
              <a:avLst/>
              <a:gdLst/>
              <a:ahLst/>
              <a:cxnLst/>
              <a:rect l="l" t="t" r="r" b="b"/>
              <a:pathLst>
                <a:path w="2463165" h="554355">
                  <a:moveTo>
                    <a:pt x="2462915" y="0"/>
                  </a:moveTo>
                  <a:lnTo>
                    <a:pt x="0" y="0"/>
                  </a:lnTo>
                  <a:lnTo>
                    <a:pt x="0" y="554065"/>
                  </a:lnTo>
                  <a:lnTo>
                    <a:pt x="2327718" y="554065"/>
                  </a:lnTo>
                  <a:lnTo>
                    <a:pt x="2354215" y="552275"/>
                  </a:lnTo>
                  <a:lnTo>
                    <a:pt x="2402724" y="538555"/>
                  </a:lnTo>
                  <a:lnTo>
                    <a:pt x="2440195" y="512957"/>
                  </a:lnTo>
                  <a:lnTo>
                    <a:pt x="2460292" y="479820"/>
                  </a:lnTo>
                  <a:lnTo>
                    <a:pt x="2462915" y="461720"/>
                  </a:lnTo>
                  <a:lnTo>
                    <a:pt x="2462915" y="0"/>
                  </a:lnTo>
                  <a:close/>
                </a:path>
              </a:pathLst>
            </a:custGeom>
            <a:solidFill>
              <a:srgbClr val="74C4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18856" y="183985"/>
            <a:ext cx="203517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125" dirty="0">
                <a:solidFill>
                  <a:srgbClr val="FFFFFF"/>
                </a:solidFill>
              </a:rPr>
              <a:t>І</a:t>
            </a:r>
            <a:r>
              <a:rPr sz="1200" spc="-170" dirty="0">
                <a:solidFill>
                  <a:srgbClr val="FFFFFF"/>
                </a:solidFill>
              </a:rPr>
              <a:t>н</a:t>
            </a:r>
            <a:r>
              <a:rPr sz="1200" spc="-50" dirty="0">
                <a:solidFill>
                  <a:srgbClr val="FFFFFF"/>
                </a:solidFill>
              </a:rPr>
              <a:t>новації</a:t>
            </a:r>
            <a:r>
              <a:rPr sz="1200" spc="-75" dirty="0">
                <a:solidFill>
                  <a:srgbClr val="FFFFFF"/>
                </a:solidFill>
              </a:rPr>
              <a:t> </a:t>
            </a:r>
            <a:r>
              <a:rPr sz="1200" spc="-70" dirty="0">
                <a:solidFill>
                  <a:srgbClr val="FFFFFF"/>
                </a:solidFill>
              </a:rPr>
              <a:t>в</a:t>
            </a:r>
            <a:r>
              <a:rPr sz="1200" spc="-75" dirty="0">
                <a:solidFill>
                  <a:srgbClr val="FFFFFF"/>
                </a:solidFill>
              </a:rPr>
              <a:t> </a:t>
            </a:r>
            <a:r>
              <a:rPr sz="1200" spc="-55" dirty="0">
                <a:solidFill>
                  <a:srgbClr val="FFFFFF"/>
                </a:solidFill>
              </a:rPr>
              <a:t>г</a:t>
            </a:r>
            <a:r>
              <a:rPr sz="1200" spc="-40" dirty="0">
                <a:solidFill>
                  <a:srgbClr val="FFFFFF"/>
                </a:solidFill>
              </a:rPr>
              <a:t>е</a:t>
            </a:r>
            <a:r>
              <a:rPr sz="1200" spc="-60" dirty="0">
                <a:solidFill>
                  <a:srgbClr val="FFFFFF"/>
                </a:solidFill>
              </a:rPr>
              <a:t>л</a:t>
            </a:r>
            <a:r>
              <a:rPr sz="1200" spc="-30" dirty="0">
                <a:solidFill>
                  <a:srgbClr val="FFFFFF"/>
                </a:solidFill>
              </a:rPr>
              <a:t>і</a:t>
            </a:r>
            <a:r>
              <a:rPr sz="1200" spc="-80" dirty="0">
                <a:solidFill>
                  <a:srgbClr val="FFFFFF"/>
                </a:solidFill>
              </a:rPr>
              <a:t>к</a:t>
            </a:r>
            <a:r>
              <a:rPr sz="1200" spc="-40" dirty="0">
                <a:solidFill>
                  <a:srgbClr val="FFFFFF"/>
                </a:solidFill>
              </a:rPr>
              <a:t>о</a:t>
            </a:r>
            <a:r>
              <a:rPr sz="1200" spc="-50" dirty="0">
                <a:solidFill>
                  <a:srgbClr val="FFFFFF"/>
                </a:solidFill>
              </a:rPr>
              <a:t>п</a:t>
            </a:r>
            <a:r>
              <a:rPr sz="1200" spc="-35" dirty="0">
                <a:solidFill>
                  <a:srgbClr val="FFFFFF"/>
                </a:solidFill>
              </a:rPr>
              <a:t>те</a:t>
            </a:r>
            <a:r>
              <a:rPr sz="1200" spc="-25" dirty="0">
                <a:solidFill>
                  <a:srgbClr val="FFFFFF"/>
                </a:solidFill>
              </a:rPr>
              <a:t>р</a:t>
            </a:r>
            <a:r>
              <a:rPr sz="1200" spc="-90" dirty="0">
                <a:solidFill>
                  <a:srgbClr val="FFFFFF"/>
                </a:solidFill>
              </a:rPr>
              <a:t>ах</a:t>
            </a:r>
            <a:endParaRPr sz="1200"/>
          </a:p>
        </p:txBody>
      </p:sp>
      <p:sp>
        <p:nvSpPr>
          <p:cNvPr id="6" name="object 6"/>
          <p:cNvSpPr/>
          <p:nvPr/>
        </p:nvSpPr>
        <p:spPr>
          <a:xfrm>
            <a:off x="196226" y="771881"/>
            <a:ext cx="2463165" cy="2025014"/>
          </a:xfrm>
          <a:custGeom>
            <a:avLst/>
            <a:gdLst/>
            <a:ahLst/>
            <a:cxnLst/>
            <a:rect l="l" t="t" r="r" b="b"/>
            <a:pathLst>
              <a:path w="2463165" h="2025014">
                <a:moveTo>
                  <a:pt x="2462915" y="0"/>
                </a:moveTo>
                <a:lnTo>
                  <a:pt x="0" y="0"/>
                </a:lnTo>
                <a:lnTo>
                  <a:pt x="0" y="2024515"/>
                </a:lnTo>
                <a:lnTo>
                  <a:pt x="2327718" y="2024515"/>
                </a:lnTo>
                <a:lnTo>
                  <a:pt x="2354220" y="2017973"/>
                </a:lnTo>
                <a:lnTo>
                  <a:pt x="2402727" y="1967831"/>
                </a:lnTo>
                <a:lnTo>
                  <a:pt x="2423315" y="1925692"/>
                </a:lnTo>
                <a:lnTo>
                  <a:pt x="2437172" y="1885169"/>
                </a:lnTo>
                <a:lnTo>
                  <a:pt x="2448210" y="1840140"/>
                </a:lnTo>
                <a:lnTo>
                  <a:pt x="2456279" y="1791513"/>
                </a:lnTo>
                <a:lnTo>
                  <a:pt x="2461231" y="1740194"/>
                </a:lnTo>
                <a:lnTo>
                  <a:pt x="2462915" y="1687092"/>
                </a:lnTo>
                <a:lnTo>
                  <a:pt x="24629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63579" y="974167"/>
            <a:ext cx="2105660" cy="1453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4930">
              <a:lnSpc>
                <a:spcPct val="130200"/>
              </a:lnSpc>
              <a:spcBef>
                <a:spcPts val="100"/>
              </a:spcBef>
            </a:pPr>
            <a:r>
              <a:rPr sz="900" spc="35" dirty="0">
                <a:solidFill>
                  <a:srgbClr val="26306F"/>
                </a:solidFill>
                <a:latin typeface="Verdana"/>
                <a:cs typeface="Verdana"/>
              </a:rPr>
              <a:t>Розвиток </a:t>
            </a:r>
            <a:r>
              <a:rPr sz="900" b="1" spc="-15" dirty="0">
                <a:solidFill>
                  <a:srgbClr val="26306F"/>
                </a:solidFill>
                <a:latin typeface="Verdana"/>
                <a:cs typeface="Verdana"/>
              </a:rPr>
              <a:t>гелікоптерів </a:t>
            </a:r>
            <a:r>
              <a:rPr sz="900" b="1" spc="-1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900" spc="5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д</a:t>
            </a:r>
            <a:r>
              <a:rPr sz="900" spc="45" dirty="0">
                <a:solidFill>
                  <a:srgbClr val="26306F"/>
                </a:solidFill>
                <a:latin typeface="Verdana"/>
                <a:cs typeface="Verdana"/>
              </a:rPr>
              <a:t>б</a:t>
            </a:r>
            <a:r>
              <a:rPr sz="900" spc="-20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900" spc="15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900" spc="10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900" spc="15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я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з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50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5" dirty="0">
                <a:solidFill>
                  <a:srgbClr val="26306F"/>
                </a:solidFill>
                <a:latin typeface="Verdana"/>
                <a:cs typeface="Verdana"/>
              </a:rPr>
              <a:t>ч</a:t>
            </a:r>
            <a:r>
              <a:rPr sz="900" spc="-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900" spc="-1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-2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900" spc="-15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-30" dirty="0">
                <a:solidFill>
                  <a:srgbClr val="26306F"/>
                </a:solidFill>
                <a:latin typeface="Verdana"/>
                <a:cs typeface="Verdana"/>
              </a:rPr>
              <a:t>X</a:t>
            </a:r>
            <a:r>
              <a:rPr sz="900" spc="-5" dirty="0">
                <a:solidFill>
                  <a:srgbClr val="26306F"/>
                </a:solidFill>
                <a:latin typeface="Verdana"/>
                <a:cs typeface="Verdana"/>
              </a:rPr>
              <a:t>X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35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spc="-3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90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900" spc="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-2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20" dirty="0">
                <a:solidFill>
                  <a:srgbClr val="26306F"/>
                </a:solidFill>
                <a:latin typeface="Verdana"/>
                <a:cs typeface="Verdana"/>
              </a:rPr>
              <a:t>я</a:t>
            </a:r>
            <a:r>
              <a:rPr sz="900" spc="-130" dirty="0">
                <a:solidFill>
                  <a:srgbClr val="26306F"/>
                </a:solidFill>
                <a:latin typeface="Verdana"/>
                <a:cs typeface="Verdana"/>
              </a:rPr>
              <a:t>,  </a:t>
            </a:r>
            <a:r>
              <a:rPr sz="900" spc="-1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900" spc="65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b="1" spc="-9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900" b="1" spc="-114" dirty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900" b="1" spc="-1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b="1" spc="15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900" b="1" spc="-4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b="1" spc="20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b="1" spc="-3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900" b="1" spc="-25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900" b="1" spc="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b="1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900" b="1" spc="-5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b="1" spc="-10" dirty="0">
                <a:solidFill>
                  <a:srgbClr val="26306F"/>
                </a:solidFill>
                <a:latin typeface="Verdana"/>
                <a:cs typeface="Verdana"/>
              </a:rPr>
              <a:t>ь</a:t>
            </a:r>
            <a:r>
              <a:rPr sz="900" b="1" spc="5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900" b="1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900" b="1" spc="15" dirty="0">
                <a:solidFill>
                  <a:srgbClr val="26306F"/>
                </a:solidFill>
                <a:latin typeface="Verdana"/>
                <a:cs typeface="Verdana"/>
              </a:rPr>
              <a:t>й</a:t>
            </a:r>
            <a:r>
              <a:rPr sz="900" b="1" spc="-6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35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spc="-1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900" spc="3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75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900" spc="60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900" spc="20" dirty="0">
                <a:solidFill>
                  <a:srgbClr val="26306F"/>
                </a:solidFill>
                <a:latin typeface="Verdana"/>
                <a:cs typeface="Verdana"/>
              </a:rPr>
              <a:t>в  </a:t>
            </a:r>
            <a:r>
              <a:rPr sz="900" spc="50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900" spc="75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900" spc="70" dirty="0">
                <a:solidFill>
                  <a:srgbClr val="26306F"/>
                </a:solidFill>
                <a:latin typeface="Verdana"/>
                <a:cs typeface="Verdana"/>
              </a:rPr>
              <a:t>ш</a:t>
            </a:r>
            <a:r>
              <a:rPr sz="900" spc="60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900" spc="65" dirty="0">
                <a:solidFill>
                  <a:srgbClr val="26306F"/>
                </a:solidFill>
                <a:latin typeface="Verdana"/>
                <a:cs typeface="Verdana"/>
              </a:rPr>
              <a:t>й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-30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spc="45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900" spc="1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900" spc="70" dirty="0">
                <a:solidFill>
                  <a:srgbClr val="26306F"/>
                </a:solidFill>
                <a:latin typeface="Verdana"/>
                <a:cs typeface="Verdana"/>
              </a:rPr>
              <a:t>ш</a:t>
            </a:r>
            <a:r>
              <a:rPr sz="900" spc="50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900" spc="60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900" spc="65" dirty="0">
                <a:solidFill>
                  <a:srgbClr val="26306F"/>
                </a:solidFill>
                <a:latin typeface="Verdana"/>
                <a:cs typeface="Verdana"/>
              </a:rPr>
              <a:t>й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65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900" spc="6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-3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-1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60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900" spc="-40" dirty="0">
                <a:solidFill>
                  <a:srgbClr val="26306F"/>
                </a:solidFill>
                <a:latin typeface="Verdana"/>
                <a:cs typeface="Verdana"/>
              </a:rPr>
              <a:t>п.</a:t>
            </a:r>
            <a:endParaRPr sz="9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900" spc="35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900" spc="-5" dirty="0">
                <a:solidFill>
                  <a:srgbClr val="26306F"/>
                </a:solidFill>
                <a:latin typeface="Verdana"/>
                <a:cs typeface="Verdana"/>
              </a:rPr>
              <a:t>ча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spc="30" dirty="0">
                <a:solidFill>
                  <a:srgbClr val="26306F"/>
                </a:solidFill>
                <a:latin typeface="Verdana"/>
                <a:cs typeface="Verdana"/>
              </a:rPr>
              <a:t>ні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-10" dirty="0">
                <a:solidFill>
                  <a:srgbClr val="26306F"/>
                </a:solidFill>
                <a:latin typeface="Verdana"/>
                <a:cs typeface="Verdana"/>
              </a:rPr>
              <a:t>г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ел</a:t>
            </a:r>
            <a:r>
              <a:rPr sz="900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900" spc="-1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50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900" spc="-3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35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900" spc="70" dirty="0">
                <a:solidFill>
                  <a:srgbClr val="26306F"/>
                </a:solidFill>
                <a:latin typeface="Verdana"/>
                <a:cs typeface="Verdana"/>
              </a:rPr>
              <a:t>ри</a:t>
            </a:r>
            <a:endParaRPr sz="900">
              <a:latin typeface="Verdana"/>
              <a:cs typeface="Verdana"/>
            </a:endParaRPr>
          </a:p>
          <a:p>
            <a:pPr marL="12700" marR="5080">
              <a:lnSpc>
                <a:spcPct val="129800"/>
              </a:lnSpc>
              <a:spcBef>
                <a:spcPts val="15"/>
              </a:spcBef>
            </a:pP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використовуються </a:t>
            </a:r>
            <a:r>
              <a:rPr sz="900" spc="30" dirty="0">
                <a:solidFill>
                  <a:srgbClr val="26306F"/>
                </a:solidFill>
                <a:latin typeface="Verdana"/>
                <a:cs typeface="Verdana"/>
              </a:rPr>
              <a:t>в 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різних </a:t>
            </a:r>
            <a:r>
              <a:rPr sz="900" spc="30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35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spc="-30" dirty="0">
                <a:solidFill>
                  <a:srgbClr val="26306F"/>
                </a:solidFill>
                <a:latin typeface="Verdana"/>
                <a:cs typeface="Verdana"/>
              </a:rPr>
              <a:t>ф</a:t>
            </a:r>
            <a:r>
              <a:rPr sz="900" spc="35" dirty="0">
                <a:solidFill>
                  <a:srgbClr val="26306F"/>
                </a:solidFill>
                <a:latin typeface="Verdana"/>
                <a:cs typeface="Verdana"/>
              </a:rPr>
              <a:t>е</a:t>
            </a:r>
            <a:r>
              <a:rPr sz="900" spc="75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900" spc="-20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900" spc="-25" dirty="0">
                <a:solidFill>
                  <a:srgbClr val="26306F"/>
                </a:solidFill>
                <a:latin typeface="Verdana"/>
                <a:cs typeface="Verdana"/>
              </a:rPr>
              <a:t>х</a:t>
            </a:r>
            <a:r>
              <a:rPr sz="900" spc="-130" dirty="0">
                <a:solidFill>
                  <a:srgbClr val="26306F"/>
                </a:solidFill>
                <a:latin typeface="Verdana"/>
                <a:cs typeface="Verdana"/>
              </a:rPr>
              <a:t>,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від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-10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75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900" spc="-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900" spc="55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с</a:t>
            </a:r>
            <a:r>
              <a:rPr sz="900" spc="50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60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900" spc="-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-20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900" spc="15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900" spc="10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900" spc="55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900" spc="50" dirty="0">
                <a:solidFill>
                  <a:srgbClr val="26306F"/>
                </a:solidFill>
                <a:latin typeface="Verdana"/>
                <a:cs typeface="Verdana"/>
              </a:rPr>
              <a:t>н</a:t>
            </a:r>
            <a:r>
              <a:rPr sz="900" spc="25" dirty="0">
                <a:solidFill>
                  <a:srgbClr val="26306F"/>
                </a:solidFill>
                <a:latin typeface="Verdana"/>
                <a:cs typeface="Verdana"/>
              </a:rPr>
              <a:t>я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д</a:t>
            </a:r>
            <a:r>
              <a:rPr sz="900" spc="30" dirty="0">
                <a:solidFill>
                  <a:srgbClr val="26306F"/>
                </a:solidFill>
                <a:latin typeface="Verdana"/>
                <a:cs typeface="Verdana"/>
              </a:rPr>
              <a:t>о  </a:t>
            </a:r>
            <a:r>
              <a:rPr sz="900" spc="50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900" spc="4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70" dirty="0">
                <a:solidFill>
                  <a:srgbClr val="26306F"/>
                </a:solidFill>
                <a:latin typeface="Verdana"/>
                <a:cs typeface="Verdana"/>
              </a:rPr>
              <a:t>ш</a:t>
            </a:r>
            <a:r>
              <a:rPr sz="900" spc="-20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900" spc="-10" dirty="0">
                <a:solidFill>
                  <a:srgbClr val="26306F"/>
                </a:solidFill>
                <a:latin typeface="Verdana"/>
                <a:cs typeface="Verdana"/>
              </a:rPr>
              <a:t>к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ов</a:t>
            </a:r>
            <a:r>
              <a:rPr sz="900" spc="45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10" dirty="0">
                <a:solidFill>
                  <a:srgbClr val="26306F"/>
                </a:solidFill>
                <a:latin typeface="Verdana"/>
                <a:cs typeface="Verdana"/>
              </a:rPr>
              <a:t>-</a:t>
            </a:r>
            <a:r>
              <a:rPr sz="900" spc="-5" dirty="0">
                <a:solidFill>
                  <a:srgbClr val="26306F"/>
                </a:solidFill>
                <a:latin typeface="Verdana"/>
                <a:cs typeface="Verdana"/>
              </a:rPr>
              <a:t>р</a:t>
            </a:r>
            <a:r>
              <a:rPr sz="900" spc="20" dirty="0">
                <a:solidFill>
                  <a:srgbClr val="26306F"/>
                </a:solidFill>
                <a:latin typeface="Verdana"/>
                <a:cs typeface="Verdana"/>
              </a:rPr>
              <a:t>я</a:t>
            </a:r>
            <a:r>
              <a:rPr sz="900" spc="-5" dirty="0">
                <a:solidFill>
                  <a:srgbClr val="26306F"/>
                </a:solidFill>
                <a:latin typeface="Verdana"/>
                <a:cs typeface="Verdana"/>
              </a:rPr>
              <a:t>т</a:t>
            </a:r>
            <a:r>
              <a:rPr sz="900" spc="10" dirty="0">
                <a:solidFill>
                  <a:srgbClr val="26306F"/>
                </a:solidFill>
                <a:latin typeface="Verdana"/>
                <a:cs typeface="Verdana"/>
              </a:rPr>
              <a:t>у</a:t>
            </a:r>
            <a:r>
              <a:rPr sz="900" spc="5" dirty="0">
                <a:solidFill>
                  <a:srgbClr val="26306F"/>
                </a:solidFill>
                <a:latin typeface="Verdana"/>
                <a:cs typeface="Verdana"/>
              </a:rPr>
              <a:t>в</a:t>
            </a:r>
            <a:r>
              <a:rPr sz="900" spc="1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900" spc="10" dirty="0">
                <a:solidFill>
                  <a:srgbClr val="26306F"/>
                </a:solidFill>
                <a:latin typeface="Verdana"/>
                <a:cs typeface="Verdana"/>
              </a:rPr>
              <a:t>л</a:t>
            </a:r>
            <a:r>
              <a:rPr sz="900" spc="30" dirty="0">
                <a:solidFill>
                  <a:srgbClr val="26306F"/>
                </a:solidFill>
                <a:latin typeface="Verdana"/>
                <a:cs typeface="Verdana"/>
              </a:rPr>
              <a:t>ьн</a:t>
            </a:r>
            <a:r>
              <a:rPr sz="900" spc="60" dirty="0">
                <a:solidFill>
                  <a:srgbClr val="26306F"/>
                </a:solidFill>
                <a:latin typeface="Verdana"/>
                <a:cs typeface="Verdana"/>
              </a:rPr>
              <a:t>и</a:t>
            </a:r>
            <a:r>
              <a:rPr sz="900" spc="-45" dirty="0">
                <a:solidFill>
                  <a:srgbClr val="26306F"/>
                </a:solidFill>
                <a:latin typeface="Verdana"/>
                <a:cs typeface="Verdana"/>
              </a:rPr>
              <a:t>х</a:t>
            </a:r>
            <a:r>
              <a:rPr sz="900" spc="-75" dirty="0">
                <a:solidFill>
                  <a:srgbClr val="26306F"/>
                </a:solidFill>
                <a:latin typeface="Verdana"/>
                <a:cs typeface="Verdana"/>
              </a:rPr>
              <a:t> </a:t>
            </a:r>
            <a:r>
              <a:rPr sz="900" spc="40" dirty="0">
                <a:solidFill>
                  <a:srgbClr val="26306F"/>
                </a:solidFill>
                <a:latin typeface="Verdana"/>
                <a:cs typeface="Verdana"/>
              </a:rPr>
              <a:t>о</a:t>
            </a:r>
            <a:r>
              <a:rPr sz="900" spc="50" dirty="0">
                <a:solidFill>
                  <a:srgbClr val="26306F"/>
                </a:solidFill>
                <a:latin typeface="Verdana"/>
                <a:cs typeface="Verdana"/>
              </a:rPr>
              <a:t>п</a:t>
            </a:r>
            <a:r>
              <a:rPr sz="900" spc="55" dirty="0">
                <a:solidFill>
                  <a:srgbClr val="26306F"/>
                </a:solidFill>
                <a:latin typeface="Verdana"/>
                <a:cs typeface="Verdana"/>
              </a:rPr>
              <a:t>ер</a:t>
            </a:r>
            <a:r>
              <a:rPr sz="900" spc="-5" dirty="0">
                <a:solidFill>
                  <a:srgbClr val="26306F"/>
                </a:solidFill>
                <a:latin typeface="Verdana"/>
                <a:cs typeface="Verdana"/>
              </a:rPr>
              <a:t>а</a:t>
            </a:r>
            <a:r>
              <a:rPr sz="900" spc="45" dirty="0">
                <a:solidFill>
                  <a:srgbClr val="26306F"/>
                </a:solidFill>
                <a:latin typeface="Verdana"/>
                <a:cs typeface="Verdana"/>
              </a:rPr>
              <a:t>ц</a:t>
            </a:r>
            <a:r>
              <a:rPr sz="900" spc="15" dirty="0">
                <a:solidFill>
                  <a:srgbClr val="26306F"/>
                </a:solidFill>
                <a:latin typeface="Verdana"/>
                <a:cs typeface="Verdana"/>
              </a:rPr>
              <a:t>і</a:t>
            </a:r>
            <a:r>
              <a:rPr sz="900" spc="60" dirty="0">
                <a:solidFill>
                  <a:srgbClr val="26306F"/>
                </a:solidFill>
                <a:latin typeface="Verdana"/>
                <a:cs typeface="Verdana"/>
              </a:rPr>
              <a:t>й</a:t>
            </a:r>
            <a:r>
              <a:rPr sz="900" spc="-130" dirty="0">
                <a:solidFill>
                  <a:srgbClr val="26306F"/>
                </a:solidFill>
                <a:latin typeface="Verdana"/>
                <a:cs typeface="Verdana"/>
              </a:rPr>
              <a:t>.</a:t>
            </a:r>
            <a:endParaRPr sz="9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-27083"/>
            <a:ext cx="5845237" cy="32879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4732" y="200025"/>
            <a:ext cx="2927350" cy="297895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44000">
              <a:lnSpc>
                <a:spcPct val="126000"/>
              </a:lnSpc>
            </a:pP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Гелікоптер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або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вертоліт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або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гвинтокрил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тип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літальних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апаратів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що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використовує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гвинтовий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двигун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У них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несучий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гвинт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прикріплений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зверху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й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обертається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горизонтальній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площині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Проте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якщо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гелікоптер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перебуває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повітрі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обертаючийся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несучий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гвинт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примушує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обертатися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корпус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гелікоптера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у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зворотному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напрямку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Щоб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уникнути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цього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у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хвостовій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частині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гелікоптера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розташований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ще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один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гвинт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який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обертається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у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вертикальній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площині</a:t>
            </a:r>
            <a:r>
              <a:rPr lang="ru-RU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434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5854700" cy="504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Ключова думка параграфа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36550" y="809625"/>
            <a:ext cx="5181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Літальні апарати використовують повітря для створення підіймальної тяги, проте за різним принципом – аеростатичним або аеродинамічним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753" y="1800225"/>
            <a:ext cx="5103197" cy="133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68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utton Color - Down"/>
          <p:cNvSpPr/>
          <p:nvPr/>
        </p:nvSpPr>
        <p:spPr>
          <a:xfrm>
            <a:off x="17462" y="0"/>
            <a:ext cx="5837238" cy="733425"/>
          </a:xfrm>
          <a:prstGeom prst="rect">
            <a:avLst/>
          </a:prstGeom>
          <a:solidFill>
            <a:srgbClr val="FF5722"/>
          </a:solidFill>
          <a:ln w="38100">
            <a:solidFill>
              <a:srgbClr val="FF572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400" tIns="38701" rIns="77400" bIns="38701" rtlCol="0" anchor="ctr"/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Формуємо</a:t>
            </a: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компетентність</a:t>
            </a:r>
            <a:endParaRPr lang="ru-RU" sz="2400" b="1" dirty="0" smtClean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Я поміркую і зможу дати відповідь</a:t>
            </a:r>
            <a:endParaRPr lang="uk-UA" sz="2400" b="1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6550" y="1038225"/>
            <a:ext cx="4876800" cy="191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4000" indent="-285750" algn="just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uk-UA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 чому полягає аеростатичний спосіб польоту? Якою має бути середня густина літальних апаратів із таким способом руху?</a:t>
            </a:r>
          </a:p>
          <a:p>
            <a:pPr marL="144000" indent="-285750" algn="just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uk-UA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Які речовини можна використовувати для польотів аеростатів?</a:t>
            </a:r>
          </a:p>
          <a:p>
            <a:pPr marL="144000" indent="-285750" algn="just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uk-UA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Чим гвинтовий двигун відрізняється від реактивного?</a:t>
            </a:r>
          </a:p>
          <a:p>
            <a:pPr marL="144000" indent="-285750" algn="just">
              <a:lnSpc>
                <a:spcPct val="125000"/>
              </a:lnSpc>
              <a:buFont typeface="Wingdings" panose="05000000000000000000" pitchFamily="2" charset="2"/>
              <a:buChar char="ü"/>
            </a:pPr>
            <a:r>
              <a:rPr lang="uk-UA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Схарактеризуйте, що спільного та відмінного у способах руху аеростатів, літаків і гелікоптерів.</a:t>
            </a:r>
            <a:endParaRPr lang="ru-RU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31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</TotalTime>
  <Words>474</Words>
  <Application>Microsoft Office PowerPoint</Application>
  <PresentationFormat>Произвольный</PresentationFormat>
  <Paragraphs>46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Cambria Math</vt:lpstr>
      <vt:lpstr>Times New Roman</vt:lpstr>
      <vt:lpstr>Verdana</vt:lpstr>
      <vt:lpstr>Wingdings</vt:lpstr>
      <vt:lpstr>Office Theme</vt:lpstr>
      <vt:lpstr>ПОВІТРОПЛАВАННЯ</vt:lpstr>
      <vt:lpstr>Відгадайте ребус</vt:lpstr>
      <vt:lpstr>Відгадайте ребус</vt:lpstr>
      <vt:lpstr>Презентация PowerPoint</vt:lpstr>
      <vt:lpstr>Повітроплавання</vt:lpstr>
      <vt:lpstr>Пригадайте</vt:lpstr>
      <vt:lpstr>Презентация PowerPoint</vt:lpstr>
      <vt:lpstr>ЕВОЛЮЦІЯ ЛІТАКІВ</vt:lpstr>
      <vt:lpstr>Презентация PowerPoint</vt:lpstr>
      <vt:lpstr>Види двигунів літаків</vt:lpstr>
      <vt:lpstr>Інновації в гелікоптерах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ПОВІТРЯПЛАВАННЯ:  АЕРОСТАТИ, ЛІТАКИ,  ГЕЛІКОПТЕРИ</dc:title>
  <dc:creator>HomePC</dc:creator>
  <cp:lastModifiedBy>HomePC</cp:lastModifiedBy>
  <cp:revision>24</cp:revision>
  <dcterms:created xsi:type="dcterms:W3CDTF">2023-11-23T15:41:54Z</dcterms:created>
  <dcterms:modified xsi:type="dcterms:W3CDTF">2024-03-09T20:22:24Z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2023-11-23T00:00:00Z</vt:filetime>
  </property>
  <property fmtid="{D5CDD505-2E9C-101B-9397-08002B2CF9AE}" pid="3" name="LastSaved">
    <vt:filetime>2023-11-23T00:00:00Z</vt:filetime>
  </property>
</Properties>
</file>