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1"/>
  </p:notesMasterIdLst>
  <p:sldIdLst>
    <p:sldId id="256" r:id="rId2"/>
    <p:sldId id="297" r:id="rId3"/>
    <p:sldId id="296" r:id="rId4"/>
    <p:sldId id="298" r:id="rId5"/>
    <p:sldId id="284" r:id="rId6"/>
    <p:sldId id="289" r:id="rId7"/>
    <p:sldId id="299" r:id="rId8"/>
    <p:sldId id="304" r:id="rId9"/>
    <p:sldId id="288" r:id="rId10"/>
    <p:sldId id="300" r:id="rId11"/>
    <p:sldId id="293" r:id="rId12"/>
    <p:sldId id="292" r:id="rId13"/>
    <p:sldId id="294" r:id="rId14"/>
    <p:sldId id="295" r:id="rId15"/>
    <p:sldId id="301" r:id="rId16"/>
    <p:sldId id="302" r:id="rId17"/>
    <p:sldId id="303" r:id="rId18"/>
    <p:sldId id="273" r:id="rId19"/>
    <p:sldId id="290" r:id="rId20"/>
  </p:sldIdLst>
  <p:sldSz cx="9144000" cy="5143500" type="screen16x9"/>
  <p:notesSz cx="6858000" cy="9144000"/>
  <p:embeddedFontLst>
    <p:embeddedFont>
      <p:font typeface="Pacifico" charset="-52"/>
      <p:regular r:id="rId22"/>
    </p:embeddedFont>
    <p:embeddedFont>
      <p:font typeface="Comic Sans MS" pitchFamily="66" charset="0"/>
      <p:regular r:id="rId23"/>
      <p:bold r:id="rId24"/>
      <p:italic r:id="rId25"/>
      <p:boldItalic r:id="rId2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-306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8473868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156ae9acad1_0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" name="Google Shape;181;g156ae9acad1_0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file/d/18AogwayLoiibL98OkYPA_nSt4ALxDs-L/view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 txBox="1"/>
          <p:nvPr/>
        </p:nvSpPr>
        <p:spPr>
          <a:xfrm>
            <a:off x="658060" y="278781"/>
            <a:ext cx="7816867" cy="102332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</a:pPr>
            <a:r>
              <a:rPr lang="uk-UA" sz="3000" b="1" dirty="0" smtClean="0">
                <a:solidFill>
                  <a:srgbClr val="002060"/>
                </a:solidFill>
                <a:latin typeface="Comic Sans MS" pitchFamily="66" charset="0"/>
                <a:ea typeface="Pacifico"/>
                <a:cs typeface="Pacifico"/>
                <a:sym typeface="Pacifico"/>
              </a:rPr>
              <a:t> </a:t>
            </a:r>
            <a:r>
              <a:rPr lang="uk-UA" sz="3000" b="1" dirty="0">
                <a:solidFill>
                  <a:srgbClr val="002060"/>
                </a:solidFill>
                <a:latin typeface="Comic Sans MS" pitchFamily="66" charset="0"/>
                <a:ea typeface="Pacifico"/>
                <a:cs typeface="Pacifico"/>
                <a:sym typeface="Pacifico"/>
              </a:rPr>
              <a:t>ЯК ДІЄ ОПТИЧНА </a:t>
            </a:r>
            <a:r>
              <a:rPr lang="uk-UA" sz="3000" b="1" dirty="0" smtClean="0">
                <a:solidFill>
                  <a:srgbClr val="002060"/>
                </a:solidFill>
                <a:latin typeface="Comic Sans MS" pitchFamily="66" charset="0"/>
                <a:ea typeface="Pacifico"/>
                <a:cs typeface="Pacifico"/>
                <a:sym typeface="Pacifico"/>
              </a:rPr>
              <a:t>ЛІНЗА.</a:t>
            </a:r>
            <a:endParaRPr sz="3000" b="1" dirty="0">
              <a:solidFill>
                <a:srgbClr val="002060"/>
              </a:solidFill>
              <a:latin typeface="Comic Sans MS" pitchFamily="66" charset="0"/>
              <a:ea typeface="Pacifico"/>
              <a:cs typeface="Pacifico"/>
              <a:sym typeface="Pacifico"/>
            </a:endParaRPr>
          </a:p>
        </p:txBody>
      </p:sp>
      <p:pic>
        <p:nvPicPr>
          <p:cNvPr id="1026" name="Picture 2" descr="C:\Users\Impression\Desktop\6 клас Пізнаємо природу\Снимок экрана 2023-09-08 08054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86243"/>
            <a:ext cx="1851379" cy="2257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3921" y="1583474"/>
            <a:ext cx="4930423" cy="3150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1029709" y="185026"/>
            <a:ext cx="7213600" cy="80018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uk-UA" sz="2000" b="1" dirty="0" smtClean="0">
                <a:solidFill>
                  <a:srgbClr val="C0000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ПОВТОРИМО! </a:t>
            </a:r>
          </a:p>
          <a:p>
            <a:pPr lvl="0" algn="ctr"/>
            <a:r>
              <a:rPr lang="uk-UA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ЧОМУ </a:t>
            </a:r>
            <a:r>
              <a:rPr lang="uk-UA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МИ БАЧИМО </a:t>
            </a:r>
            <a:r>
              <a:rPr lang="uk-UA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ТІЛА, ЯКІ НАС ОТОЧУЮТЬ?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5729" y="1165331"/>
            <a:ext cx="5221559" cy="3472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9823" y="1504539"/>
            <a:ext cx="2069016" cy="1800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68576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428925" y="42848"/>
            <a:ext cx="8482488" cy="80018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ПОВТОРИМО!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ЩО </a:t>
            </a:r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ТАКЕ ДЗЕРКАЛЬНЕ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ТА ДИФУЗНЕ ВІДБИВАННЯ СВІТЛА?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050" name="Picture 2" descr="C:\Users\Impression\Desktop\дифузне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35" y="748892"/>
            <a:ext cx="7826045" cy="1560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999" y="2777738"/>
            <a:ext cx="3151187" cy="2103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434" y="2726571"/>
            <a:ext cx="3659245" cy="2103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1874" y="1754562"/>
            <a:ext cx="1511455" cy="13149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94060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1029709" y="192874"/>
            <a:ext cx="7213600" cy="10464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800" b="1" dirty="0" err="1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Які</a:t>
            </a:r>
            <a:r>
              <a:rPr lang="ru-RU" sz="28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тіла</a:t>
            </a:r>
            <a:r>
              <a:rPr lang="ru-RU" sz="28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можна</a:t>
            </a:r>
            <a:r>
              <a:rPr lang="ru-RU" sz="28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назвати</a:t>
            </a:r>
            <a:r>
              <a:rPr lang="ru-RU" sz="28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білими</a:t>
            </a:r>
            <a:r>
              <a:rPr lang="ru-RU" sz="28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а </a:t>
            </a:r>
            <a:r>
              <a:rPr lang="ru-RU" sz="2800" b="1" dirty="0" err="1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які</a:t>
            </a:r>
            <a:r>
              <a:rPr lang="ru-RU" sz="28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— </a:t>
            </a:r>
            <a:r>
              <a:rPr lang="ru-RU" sz="2800" b="1" dirty="0" err="1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чорними</a:t>
            </a:r>
            <a:r>
              <a:rPr lang="ru-RU" sz="28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?</a:t>
            </a:r>
            <a:endParaRPr lang="ru-RU" sz="28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74" name="Picture 2" descr="C:\Users\Impression\Desktop\пляма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709" y="1771070"/>
            <a:ext cx="8426142" cy="2399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0293" y="-3030"/>
            <a:ext cx="2013260" cy="1751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19826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156117" y="294143"/>
            <a:ext cx="8720254" cy="55396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4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У </a:t>
            </a:r>
            <a:r>
              <a:rPr lang="ru-RU" sz="2400" b="1" dirty="0" err="1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чому</a:t>
            </a:r>
            <a:r>
              <a:rPr lang="ru-RU" sz="24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різниця</a:t>
            </a:r>
            <a:r>
              <a:rPr lang="ru-RU" sz="24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між</a:t>
            </a:r>
            <a:r>
              <a:rPr lang="ru-RU" sz="24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світлом</a:t>
            </a:r>
            <a:r>
              <a:rPr lang="ru-RU" sz="24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Місяця</a:t>
            </a:r>
            <a:r>
              <a:rPr lang="ru-RU" sz="24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і </a:t>
            </a:r>
            <a:r>
              <a:rPr lang="ru-RU" sz="2400" b="1" dirty="0" err="1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світлом</a:t>
            </a:r>
            <a:r>
              <a:rPr lang="ru-RU" sz="24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Сонця</a:t>
            </a:r>
            <a:r>
              <a:rPr lang="ru-RU" sz="24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?</a:t>
            </a:r>
            <a:endParaRPr lang="ru-RU" sz="24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9148" y="1125256"/>
            <a:ext cx="6034191" cy="3394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2664" y="1125256"/>
            <a:ext cx="1790235" cy="1557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37009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1029707" y="140421"/>
            <a:ext cx="7213600" cy="55396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uk-UA" sz="24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Оберіть вірну відповідь.</a:t>
            </a:r>
            <a:endParaRPr lang="ru-RU" sz="24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122" name="Picture 2" descr="C:\Users\Impression\Desktop\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189" y="1152525"/>
            <a:ext cx="7640637" cy="3752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9142" y="250486"/>
            <a:ext cx="1779084" cy="1547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07462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1029707" y="140421"/>
            <a:ext cx="7213600" cy="55396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uk-UA" sz="24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Оберіть вірну відповідь.</a:t>
            </a:r>
            <a:endParaRPr lang="ru-RU" sz="24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146" name="Picture 2" descr="C:\Users\Impression\Desktop\тест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525" y="838200"/>
            <a:ext cx="7345363" cy="346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8780" y="103105"/>
            <a:ext cx="1689874" cy="1470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77546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150749" y="1197452"/>
            <a:ext cx="4566010" cy="264684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Лінза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–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це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прозоре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тіло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обмежене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двома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поверхнями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заломлює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світлові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промені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таким чином,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щоб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результаті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формувались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оптичні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зображення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предметів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</a:p>
          <a:p>
            <a:pPr lvl="0"/>
            <a:r>
              <a:rPr lang="uk-UA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Це важлива деталь таких оптичних приладів, як окуляри, лупа, мікроскоп, телескоп.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943901" y="46363"/>
            <a:ext cx="4969647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uk-UA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 ТАКЕ ЛІНЗА.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6055" y="669073"/>
            <a:ext cx="2294985" cy="1529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9593" y="2326835"/>
            <a:ext cx="1942894" cy="2594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5104" y="2568446"/>
            <a:ext cx="2078444" cy="2078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63203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150749" y="762555"/>
            <a:ext cx="4566010" cy="387795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допомогою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найпростішого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оптичного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приладу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— лупи — </a:t>
            </a:r>
          </a:p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дослідники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розглядають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дрібні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деталі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поверхні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невеликих </a:t>
            </a:r>
          </a:p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об’єктів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Лупу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використовують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багатьох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сферах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людської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діяльності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: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біології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медицині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археології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банківській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/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і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ювелірній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справі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криміналістиці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під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час ремонту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радіоелектронної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техніки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також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філателії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нумізматиці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та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боністиці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943901" y="46363"/>
            <a:ext cx="4969647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КОМУ ПОТРІБНА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ЛУПА.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759" y="1108411"/>
            <a:ext cx="2316647" cy="1478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57" y="2876062"/>
            <a:ext cx="2878329" cy="1568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3405" y="1108411"/>
            <a:ext cx="2135237" cy="1478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44754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150749" y="762555"/>
            <a:ext cx="4566010" cy="172351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b="1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Філателісти</a:t>
            </a:r>
            <a:r>
              <a:rPr lang="ru-RU" sz="2000" b="1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колекціонери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марок. </a:t>
            </a:r>
          </a:p>
          <a:p>
            <a:pPr lvl="0"/>
            <a:r>
              <a:rPr lang="ru-RU" sz="2000" b="1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Нумізмати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колекціонери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старовинних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монет, медалей.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  <a:p>
            <a:pPr lvl="0"/>
            <a:r>
              <a:rPr lang="ru-RU" sz="2000" b="1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Боністами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називають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колекціонерів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паперових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грошей.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943901" y="46363"/>
            <a:ext cx="4969647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КОМУ ПОТРІБНА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ЛУПА.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860" y="742998"/>
            <a:ext cx="2859916" cy="1903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6018" y="2784048"/>
            <a:ext cx="2895600" cy="193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211" y="2784048"/>
            <a:ext cx="3054505" cy="20331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35263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228806" y="1343754"/>
            <a:ext cx="3718725" cy="264684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Основна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частина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лупи — </a:t>
            </a:r>
            <a:r>
              <a:rPr lang="ru-RU" sz="2000" b="1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лінза</a:t>
            </a:r>
            <a:r>
              <a:rPr lang="ru-RU" sz="2000" b="1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закріплена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в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оправі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</a:p>
          <a:p>
            <a:pPr lvl="0"/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Оптичні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лінзи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зазвичай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виготовляють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скла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або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пластику.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Контактні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лінзи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виробляють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із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гідрогелю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або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силікон-гідрогелю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029709" y="192874"/>
            <a:ext cx="7213600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uk-UA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БУДОВА ЛУПИ.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5496" y="1082960"/>
            <a:ext cx="2982071" cy="2907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73677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0" y="0"/>
            <a:ext cx="9144000" cy="11079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uk-UA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  <a:hlinkClick r:id="rId3"/>
              </a:rPr>
              <a:t>Перегляд відео «Желатинова лінза»</a:t>
            </a:r>
          </a:p>
          <a:p>
            <a:pPr lvl="0" algn="ctr"/>
            <a:r>
              <a:rPr lang="en-US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  <a:hlinkClick r:id="rId3"/>
              </a:rPr>
              <a:t>https</a:t>
            </a:r>
            <a:r>
              <a:rPr lang="en-US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  <a:hlinkClick r:id="rId3"/>
              </a:rPr>
              <a:t>://</a:t>
            </a:r>
            <a:r>
              <a:rPr lang="en-US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  <a:hlinkClick r:id="rId3"/>
              </a:rPr>
              <a:t>drive.google.com/file/d/18AogwayLoiibL98OkYPA_nSt4ALxDs-L/view</a:t>
            </a:r>
            <a:endParaRPr lang="uk-UA" sz="2000" b="1" dirty="0" smtClean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242" name="Picture 2" descr="C:\Users\Impression\Desktop\Снимок экрана 2023-10-08 0942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0439" y="1165061"/>
            <a:ext cx="6723121" cy="3763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45835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329453" y="685286"/>
            <a:ext cx="8614111" cy="141574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Ми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звикли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за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допомогою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лупи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збільшувати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розміри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предметів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і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розглядати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їх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крізь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лупу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зблизька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Лупа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здивує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нас,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якщо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ми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подивимося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крізь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неї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предмети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перебувають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далеко: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зображення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буде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зменшеним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і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перевернутим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029709" y="192874"/>
            <a:ext cx="7213600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КОМУ ПОТРІБНА ЛУПА.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290" name="Picture 2" descr="C:\Users\Impression\Desktop\пп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8988" y="2239140"/>
            <a:ext cx="5678480" cy="2904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01949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329453" y="1309754"/>
            <a:ext cx="4666293" cy="295462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Туристи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й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мандрівники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добре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знають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як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розпалити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багаття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допомогою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лупи. Як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це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відбувається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?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Сонячні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промені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18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</a:t>
            </a:r>
            <a:r>
              <a:rPr lang="ru-RU" sz="1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падають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 лупу,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паралельні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Лупа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змінює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їхній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напрямок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/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і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збирає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в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одній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точці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— у </a:t>
            </a:r>
            <a:r>
              <a:rPr lang="ru-RU" sz="18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фокусі</a:t>
            </a:r>
            <a:r>
              <a:rPr lang="ru-RU" sz="1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 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У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фокусі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концентрується</a:t>
            </a:r>
            <a:r>
              <a:rPr lang="ru-RU" sz="1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енергія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сонячного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пучка.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Якщо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тут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розмістити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сухий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хмиз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траву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чи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папір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вони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спалахнуть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lang="ru-RU" sz="18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60687" y="282084"/>
            <a:ext cx="5203823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uk-UA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ВИКОРИСТАННЯ ЛУПИ.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314" name="Picture 2" descr="C:\Users\Impression\Desktop\Снимок экрана 2023-10-08 09560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3634" y="0"/>
            <a:ext cx="2047875" cy="2219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8771" y="2410174"/>
            <a:ext cx="3810000" cy="2528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15516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362908" y="1334138"/>
            <a:ext cx="3935888" cy="264684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Очі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— орган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зору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який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збирає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світлові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промені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Світло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потрапляє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 око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крізь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зіницю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— невеликий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отвір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передній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частині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ока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За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зіницею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розташована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b="1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лінза</a:t>
            </a:r>
            <a:r>
              <a:rPr lang="ru-RU" sz="2000" b="1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(</a:t>
            </a:r>
            <a:r>
              <a:rPr lang="ru-RU" sz="2000" b="1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кришталик</a:t>
            </a:r>
            <a:r>
              <a:rPr lang="ru-RU" sz="2000" b="1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)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яка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змінює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хід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променів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170878" y="129271"/>
            <a:ext cx="6791093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 err="1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Кришталик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ока </a:t>
            </a:r>
            <a:r>
              <a:rPr lang="ru-RU" sz="2000" b="1" dirty="0" err="1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людини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— </a:t>
            </a:r>
            <a:r>
              <a:rPr lang="ru-RU" sz="2000" b="1" dirty="0" err="1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це</a:t>
            </a:r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природна</a:t>
            </a:r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b="1" dirty="0" err="1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лінза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338" name="Picture 2" descr="C:\Users\Impression\Desktop\Снимок экрана 2023-10-08 10032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0778" y="1237786"/>
            <a:ext cx="4638908" cy="2899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43730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274612" y="787728"/>
            <a:ext cx="8312741" cy="141574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Зображення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віддалених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об’єк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тів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утворюється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сітківці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</a:p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Воно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зменшене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й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перевернуте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як 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досліді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з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лупою. 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Новонароджені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діти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бачать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«догори ногами», але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із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часом </a:t>
            </a:r>
          </a:p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мозок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«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перевертає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»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його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170878" y="129271"/>
            <a:ext cx="6791093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 УТВОРЮЄТЬСЯ ЗОБРАЖЕННЯ В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ОЦІ.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324" y="2433220"/>
            <a:ext cx="4602200" cy="2520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49124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449540" y="798880"/>
            <a:ext cx="8233767" cy="172351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Найпоширеніші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вади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зору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—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короткозорість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і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далекозорість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</a:p>
          <a:p>
            <a:pPr lvl="0"/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Короткозорість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–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це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дефект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зору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коли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людина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чітко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бачить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лише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близько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розташовані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предмети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</a:p>
          <a:p>
            <a:pPr lvl="0"/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При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далекозорості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людина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не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чітко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бачить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близько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розташовані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предмети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170878" y="129271"/>
            <a:ext cx="6791093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ВАДИ ЗОРУ.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722" y="2902994"/>
            <a:ext cx="5807701" cy="1945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8423" y="2906442"/>
            <a:ext cx="2941477" cy="1969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98537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30"/>
          <p:cNvSpPr txBox="1"/>
          <p:nvPr/>
        </p:nvSpPr>
        <p:spPr>
          <a:xfrm>
            <a:off x="2368175" y="163146"/>
            <a:ext cx="4800600" cy="4926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КОРОТКО ПРО ГОЛОВНЕ 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4" name="Google Shape;184;p30"/>
          <p:cNvSpPr txBox="1"/>
          <p:nvPr/>
        </p:nvSpPr>
        <p:spPr>
          <a:xfrm>
            <a:off x="424543" y="887693"/>
            <a:ext cx="8447314" cy="80018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49250">
              <a:buSzPts val="1900"/>
              <a:buFont typeface="Times New Roman"/>
              <a:buChar char="★"/>
            </a:pPr>
            <a:r>
              <a:rPr lang="ru-RU" sz="2000" dirty="0" err="1">
                <a:latin typeface="Comic Sans MS" pitchFamily="66" charset="0"/>
              </a:rPr>
              <a:t>Лінза</a:t>
            </a:r>
            <a:r>
              <a:rPr lang="ru-RU" sz="2000" dirty="0">
                <a:latin typeface="Comic Sans MS" pitchFamily="66" charset="0"/>
              </a:rPr>
              <a:t> — </a:t>
            </a:r>
            <a:r>
              <a:rPr lang="ru-RU" sz="2000" dirty="0" err="1">
                <a:latin typeface="Comic Sans MS" pitchFamily="66" charset="0"/>
              </a:rPr>
              <a:t>основна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частина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найпростішого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оптичного</a:t>
            </a:r>
            <a:r>
              <a:rPr lang="ru-RU" sz="2000" dirty="0">
                <a:latin typeface="Comic Sans MS" pitchFamily="66" charset="0"/>
              </a:rPr>
              <a:t> при ладу — лупи</a:t>
            </a:r>
            <a:r>
              <a:rPr lang="ru-RU" sz="2000" dirty="0" smtClean="0">
                <a:latin typeface="Comic Sans MS" pitchFamily="66" charset="0"/>
              </a:rPr>
              <a:t>.</a:t>
            </a:r>
            <a:endParaRPr sz="19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5" name="Google Shape;185;p30"/>
          <p:cNvSpPr txBox="1"/>
          <p:nvPr/>
        </p:nvSpPr>
        <p:spPr>
          <a:xfrm>
            <a:off x="424543" y="1765961"/>
            <a:ext cx="8447314" cy="80018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49250">
              <a:buSzPts val="1900"/>
              <a:buFont typeface="Times New Roman"/>
              <a:buChar char="★"/>
            </a:pP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Зображення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віддалених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предметів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лупі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перевернуте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і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зменшене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6" name="Google Shape;186;p30"/>
          <p:cNvSpPr txBox="1"/>
          <p:nvPr/>
        </p:nvSpPr>
        <p:spPr>
          <a:xfrm>
            <a:off x="424543" y="3020926"/>
            <a:ext cx="8447314" cy="4770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49250">
              <a:buSzPts val="1900"/>
              <a:buFont typeface="Times New Roman"/>
              <a:buChar char="★"/>
            </a:pP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Лінза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збирає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паралельні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промені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в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одній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точці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— у </a:t>
            </a:r>
            <a:r>
              <a:rPr lang="ru-RU" sz="19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фокусі</a:t>
            </a:r>
            <a:r>
              <a:rPr lang="ru-RU" sz="19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sz="19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7" name="Google Shape;187;p30"/>
          <p:cNvSpPr txBox="1"/>
          <p:nvPr/>
        </p:nvSpPr>
        <p:spPr>
          <a:xfrm>
            <a:off x="424543" y="4128568"/>
            <a:ext cx="8447314" cy="47702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49250">
              <a:buSzPts val="1900"/>
              <a:buFont typeface="Times New Roman"/>
              <a:buChar char="★"/>
            </a:pP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Кришталик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нашого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ока —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це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природна</a:t>
            </a:r>
            <a:r>
              <a:rPr lang="ru-RU" sz="19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9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лінза</a:t>
            </a:r>
            <a:r>
              <a:rPr lang="ru-RU" sz="19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sz="19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305801" y="1126099"/>
            <a:ext cx="4868083" cy="147729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457200">
              <a:buAutoNum type="arabicPeriod"/>
            </a:pPr>
            <a:r>
              <a:rPr lang="uk-UA" sz="2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Опрацювати </a:t>
            </a:r>
            <a:r>
              <a:rPr lang="en-US" sz="2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&amp;</a:t>
            </a:r>
            <a:r>
              <a:rPr lang="en-US" sz="2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1</a:t>
            </a:r>
            <a:r>
              <a:rPr lang="uk-UA" sz="2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2, виконати завдання 1-3 на с. 52.</a:t>
            </a:r>
            <a:endParaRPr lang="ru-RU" sz="28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029709" y="192874"/>
            <a:ext cx="7213600" cy="61552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800" b="1" dirty="0" smtClean="0">
                <a:solidFill>
                  <a:srgbClr val="C0000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Домашнє завдання.</a:t>
            </a:r>
            <a:endParaRPr sz="2800" b="1" dirty="0">
              <a:solidFill>
                <a:srgbClr val="C0000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5842" y="1334138"/>
            <a:ext cx="1978839" cy="2414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0" name="Picture 2" descr="C:\Users\Impression\Desktop\Снимок экрана 2023-10-08 10201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801" y="2868072"/>
            <a:ext cx="6183313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5135414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595</TotalTime>
  <Words>496</Words>
  <Application>Microsoft Office PowerPoint</Application>
  <PresentationFormat>Экран (16:9)</PresentationFormat>
  <Paragraphs>48</Paragraphs>
  <Slides>19</Slides>
  <Notes>19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Pacifico</vt:lpstr>
      <vt:lpstr>Times New Roman</vt:lpstr>
      <vt:lpstr>Comic Sans MS</vt:lpstr>
      <vt:lpstr>Simple Light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cp:lastModifiedBy>Impression</cp:lastModifiedBy>
  <cp:revision>97</cp:revision>
  <dcterms:modified xsi:type="dcterms:W3CDTF">2023-10-08T08:31:00Z</dcterms:modified>
</cp:coreProperties>
</file>