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3"/>
  </p:notesMasterIdLst>
  <p:sldIdLst>
    <p:sldId id="256" r:id="rId2"/>
    <p:sldId id="297" r:id="rId3"/>
    <p:sldId id="314" r:id="rId4"/>
    <p:sldId id="313" r:id="rId5"/>
    <p:sldId id="304" r:id="rId6"/>
    <p:sldId id="288" r:id="rId7"/>
    <p:sldId id="300" r:id="rId8"/>
    <p:sldId id="293" r:id="rId9"/>
    <p:sldId id="307" r:id="rId10"/>
    <p:sldId id="315" r:id="rId11"/>
    <p:sldId id="316" r:id="rId12"/>
    <p:sldId id="319" r:id="rId13"/>
    <p:sldId id="320" r:id="rId14"/>
    <p:sldId id="321" r:id="rId15"/>
    <p:sldId id="322" r:id="rId16"/>
    <p:sldId id="323" r:id="rId17"/>
    <p:sldId id="324" r:id="rId18"/>
    <p:sldId id="273" r:id="rId19"/>
    <p:sldId id="290" r:id="rId20"/>
    <p:sldId id="325" r:id="rId21"/>
    <p:sldId id="326" r:id="rId22"/>
  </p:sldIdLst>
  <p:sldSz cx="9144000" cy="5143500" type="screen16x9"/>
  <p:notesSz cx="6858000" cy="9144000"/>
  <p:embeddedFontLst>
    <p:embeddedFont>
      <p:font typeface="Pacifico" charset="-52"/>
      <p:regular r:id="rId24"/>
    </p:embeddedFont>
    <p:embeddedFont>
      <p:font typeface="Comic Sans MS" pitchFamily="66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-30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8473868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56ae9acad1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156ae9acad1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/>
        </p:nvSpPr>
        <p:spPr>
          <a:xfrm>
            <a:off x="334537" y="111513"/>
            <a:ext cx="8486078" cy="11695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0070C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ЯКІ </a:t>
            </a:r>
            <a:r>
              <a:rPr lang="ru-RU" sz="3200" b="1" dirty="0">
                <a:solidFill>
                  <a:srgbClr val="0070C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ЯВИЩА ПОВ’ЯЗАНІ </a:t>
            </a:r>
          </a:p>
          <a:p>
            <a:pPr lvl="0" algn="ctr"/>
            <a:r>
              <a:rPr lang="ru-RU" sz="3200" b="1" dirty="0">
                <a:solidFill>
                  <a:srgbClr val="0070C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З РУХАМИ ЗЕМЛІ ТА </a:t>
            </a:r>
            <a:r>
              <a:rPr lang="ru-RU" sz="3200" b="1" dirty="0" smtClean="0">
                <a:solidFill>
                  <a:srgbClr val="0070C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МІСЯЦЯ.</a:t>
            </a:r>
            <a:endParaRPr sz="3200" b="1" dirty="0">
              <a:solidFill>
                <a:srgbClr val="0070C0"/>
              </a:solidFill>
              <a:latin typeface="Comic Sans MS" pitchFamily="66" charset="0"/>
              <a:ea typeface="Pacifico"/>
              <a:cs typeface="Pacifico"/>
              <a:sym typeface="Pacifico"/>
            </a:endParaRPr>
          </a:p>
        </p:txBody>
      </p:sp>
      <p:pic>
        <p:nvPicPr>
          <p:cNvPr id="1026" name="Picture 2" descr="C:\Users\Impression\Desktop\6 клас Пізнаємо природу\Снимок экрана 2023-09-08 08054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6243"/>
            <a:ext cx="1851379" cy="225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036" y="1761893"/>
            <a:ext cx="6002741" cy="3033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9" y="185026"/>
            <a:ext cx="7213600" cy="8001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Розподіліть зображені зміни речовин на дві групи: незворотні та зворотні перетворення.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6872" y="0"/>
            <a:ext cx="2069016" cy="1800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982" y="1168256"/>
            <a:ext cx="2244057" cy="168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039" y="3122046"/>
            <a:ext cx="2648972" cy="1765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Impression\Desktop\лід тане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248" y="1168255"/>
            <a:ext cx="2660185" cy="174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Impression\Desktop\552336_f2f23cc9_16b_kak_pocistit_chainik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54" y="3149484"/>
            <a:ext cx="2605779" cy="173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Impression\Desktop\яєшня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698" y="1168255"/>
            <a:ext cx="2042932" cy="182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Impression\Desktop\скис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536" y="3122046"/>
            <a:ext cx="2942019" cy="1703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857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613317" y="261540"/>
            <a:ext cx="8207298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</a:t>
            </a:r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називається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процес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повільної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взаємодії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металів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із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киснем?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061" y="2976822"/>
            <a:ext cx="2982388" cy="1988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453" y="998104"/>
            <a:ext cx="3224758" cy="1852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38" y="998104"/>
            <a:ext cx="3446678" cy="181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9133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607946" y="1337817"/>
            <a:ext cx="4162090" cy="240062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</a:t>
            </a:r>
            <a:r>
              <a:rPr lang="uk-UA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оли ми хворіємо, то температура нашого тіла підвищується. Чому підвищення температури тіла понад 42°  вважається смертельно небезпечним?</a:t>
            </a:r>
            <a:endParaRPr lang="ru-RU" sz="24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51108" y="192874"/>
            <a:ext cx="8792531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ПОМІРКУЙТЕ!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973" y="1025911"/>
            <a:ext cx="2603810" cy="3905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0004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37063" y="180178"/>
            <a:ext cx="6835698" cy="8001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Розгадайте ребус. Що ви знаєте про об’єкт, зашифрований в ребусі?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98" name="Picture 2" descr="C:\Users\Impression\Desktop\Downloads\rebus (8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06" y="1645735"/>
            <a:ext cx="7654936" cy="294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3203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239959" y="1085338"/>
            <a:ext cx="4019807" cy="326240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природний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супутник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обертається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Земля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обертається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</a:p>
          <a:p>
            <a:pPr lvl="0"/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Із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рухами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пов’язані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життєво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важливі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для нас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явища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: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дня й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ночі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пір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року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припливи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відпливи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місячні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затемнення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фаз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94993" y="46363"/>
            <a:ext cx="8948646" cy="8001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ЗМУШУЄ МІСЯЦЬ ОБЕРТАТИСЯ НАВКОЛО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ПЛАНЕТИ — НАВКОЛО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594" y="1529714"/>
            <a:ext cx="4574684" cy="2629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4475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43068" y="959882"/>
            <a:ext cx="8344094" cy="17235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Сила, яка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утримує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нас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орбіті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планети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досі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розгадана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вченими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</a:p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теорією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гравітації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Альберта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Ейнштейна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поблизу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масивних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наприклад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простір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викривлений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планети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реагують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Уявити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викривлений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простір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дуже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непросто.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33816" y="46363"/>
            <a:ext cx="8742556" cy="8001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ЗМУШУЄ МІСЯЦЬ ОБЕРТАТИСЯ НАВКОЛО ЗЕМЛІ, А ПЛАНЕТИ — НАВКОЛО СОНЦЯ.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Picture 2" descr="C:\Users\Impression\Desktop\Снимок экрана 2023-10-27 18570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684" y="2932770"/>
            <a:ext cx="7116820" cy="199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3526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529887" y="835447"/>
            <a:ext cx="8078853" cy="14157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Земля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обертається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своєї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уявної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лінії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проходить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крізь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її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полюси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центр.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Ми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відчуваємо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рухів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рухаємося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разом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із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нею. Але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спостереження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зорями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доводять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добове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обертання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ЗМІНЮЄТЬСЯ ДЕНЬ І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НІЧ.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172" y="2575932"/>
            <a:ext cx="5230673" cy="2392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7367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62907" y="773649"/>
            <a:ext cx="8547204" cy="14157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завжди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освітлює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лише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половину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земної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кулі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На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освітленій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половині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панує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день,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неосвітленій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ніч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Земля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обертається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із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заходу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схід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лінія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сходу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просувається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сходу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захід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розділяючи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денну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нічну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півкулі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(мал. 86).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ЗМІНЮЄТЬСЯ ДЕНЬ І НІЧ.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194" name="Picture 2" descr="C:\Users\Impression\Desktop\Снимок экрана 2023-10-27 19011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290" y="2222326"/>
            <a:ext cx="5226437" cy="2921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5572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62907" y="773649"/>
            <a:ext cx="8547204" cy="17235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Через те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лінія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сходу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рухається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вздовж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далі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схід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Києва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то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раніше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сходить (і заходить)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отже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раніше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настає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ранок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або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ніч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Наприклад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Києві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сходить на 26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хвилин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раніше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Львові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але на 23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хвилини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пізніше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Харкові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ЗМІНЮЄТЬСЯ ДЕНЬ І НІЧ.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328" y="2660466"/>
            <a:ext cx="4185925" cy="2340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59257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62907" y="773649"/>
            <a:ext cx="5145795" cy="41857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Оскільки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оберт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Земля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здійснює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за 24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години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то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різниця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двома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точками,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розташовані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протилежних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кінцях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становить 12 годин. Тому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годиники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можуть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показувати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однаковий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час на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всій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земній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кулі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Тому Земля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поділена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24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часові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пояси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і в межах одного поясу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незмінний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Україна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охоплює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три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часові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пояси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(мал. 87). На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території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нашої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країни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діє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час другого часового поясу,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називається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київським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часом.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ЗМІНЮЄТЬСЯ ДЕНЬ І НІЧ.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42" name="Picture 2" descr="C:\Users\Impression\Desktop\Снимок экрана 2023-10-27 19235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749" y="1082362"/>
            <a:ext cx="3578251" cy="3311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9257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62907" y="773649"/>
            <a:ext cx="8546917" cy="14157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Земля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рухається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по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еліптичній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(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близькій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 кола)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орбіті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тому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відстань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впродовж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року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дещо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На початку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січня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наша планета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перебуває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найближче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на початку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липня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найдалі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ЗМІНЮЮТЬСЯ ПОРИ РОКУ.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126" y="2301419"/>
            <a:ext cx="4947423" cy="2721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4127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62907" y="773649"/>
            <a:ext cx="8546917" cy="14157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оберт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триває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365,25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доби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Але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календарі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зазначаємо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лише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цілі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й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оскільки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чотири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роки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набігає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ціла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доба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то </a:t>
            </a:r>
            <a:r>
              <a:rPr lang="ru-RU" sz="2000" b="1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кожен</a:t>
            </a:r>
            <a:r>
              <a:rPr lang="ru-RU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четвертий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рік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стає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високосним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у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якому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366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днів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У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такому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році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лютий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 28, а 29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днів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ЗМІНЮЮТЬСЯ ПОРИ РОКУ.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290" name="Picture 2" descr="C:\Users\Impression\Desktop\Снимок экрана 2023-10-27 19433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605" y="2387844"/>
            <a:ext cx="4666715" cy="23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07" y="2387844"/>
            <a:ext cx="3764698" cy="237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5075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62907" y="773649"/>
            <a:ext cx="8546917" cy="20312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Щоб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зрозуміти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кулі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освітлена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неоднаково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</a:p>
          <a:p>
            <a:pPr lvl="0"/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Розглянемо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малюнок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89. Та сама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енергія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надходить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розподіляється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поблизу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полюсів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значно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площу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поблизу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екватора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Тобто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площу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один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квадратний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кіл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метр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поблизу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екватора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потрап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ляє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набагато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сонячної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енергії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(і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і тепла),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поблизу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полюсів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ЗМІНЮЮТЬСЯ ПОРИ РОКУ.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314" name="Picture 2" descr="C:\Users\Impression\Desktop\Снимок экрана 2023-10-27 19463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522" y="2804944"/>
            <a:ext cx="5099901" cy="2244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22404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92880" y="789015"/>
            <a:ext cx="4543629" cy="38779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ому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змінюються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пори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року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? Земна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вісь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нахилена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площини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орбіти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Тому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час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руху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освітлення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відповідних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ділянок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отже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кількість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сонячної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енергії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яка на них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потрапляє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Приблизно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21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червня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Північну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півкулю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потрапляє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найбільше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сонячної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енергії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Північній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півкулі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літо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Південній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зима.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Через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6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усе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навпаки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ЗМІНЮЮТЬСЯ ПОРИ РОКУ.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966" y="789015"/>
            <a:ext cx="4427033" cy="3893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69586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ЗМІНЮЮТЬСЯ ПОРИ РОКУ.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6478" y="914401"/>
            <a:ext cx="3925229" cy="342342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Зміна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пір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року 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—</a:t>
            </a:r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неймовірна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окраса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нашої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планети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.  </a:t>
            </a:r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Якби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земна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вісь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була</a:t>
            </a:r>
            <a:endParaRPr lang="ru-RU" sz="20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перпендикулярною 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до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площини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орбіти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то 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день і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ніч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усюди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на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Землі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завжди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тривали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б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рівно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12 годин, </a:t>
            </a:r>
          </a:p>
          <a:p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а в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Україні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завжди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була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б одна й та сама пора року. </a:t>
            </a:r>
          </a:p>
        </p:txBody>
      </p:sp>
      <p:pic>
        <p:nvPicPr>
          <p:cNvPr id="15362" name="Picture 2" descr="C:\Users\Impression\Desktop\Снимок экрана 2023-10-27 19554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331" y="3067497"/>
            <a:ext cx="259080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497" y="831193"/>
            <a:ext cx="2910468" cy="2182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62385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ЗМІНЮЮТЬСЯ ПОРИ РОКУ.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6477" y="1037064"/>
            <a:ext cx="3925229" cy="342342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Наше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життя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підпорядковане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добовому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й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річному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руху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Землі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. 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Добовий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ритм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визначає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для нас час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праці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й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відпочинку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річний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— </a:t>
            </a:r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змушує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пристосовуватися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до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різних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температурних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умов. </a:t>
            </a:r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Тварини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й </a:t>
            </a:r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рослини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теж</a:t>
            </a:r>
            <a:endParaRPr lang="ru-RU" sz="20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підпорядковуються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цим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ритмам.</a:t>
            </a:r>
            <a:endParaRPr lang="ru-RU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021" y="824901"/>
            <a:ext cx="3846288" cy="1828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226" y="2950758"/>
            <a:ext cx="2436056" cy="1625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615" y="2950758"/>
            <a:ext cx="2268718" cy="1625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12333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0"/>
          <p:cNvSpPr txBox="1"/>
          <p:nvPr/>
        </p:nvSpPr>
        <p:spPr>
          <a:xfrm>
            <a:off x="2368175" y="163146"/>
            <a:ext cx="4800600" cy="492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 dirty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КОРОТКО ПРО ГОЛОВНЕ </a:t>
            </a:r>
            <a:endParaRPr sz="2000" b="1" dirty="0">
              <a:solidFill>
                <a:srgbClr val="C0000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30"/>
          <p:cNvSpPr txBox="1"/>
          <p:nvPr/>
        </p:nvSpPr>
        <p:spPr>
          <a:xfrm>
            <a:off x="424543" y="887693"/>
            <a:ext cx="8447314" cy="4924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Земля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обертається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своєї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із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заходу на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схід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5" name="Google Shape;185;p30"/>
          <p:cNvSpPr txBox="1"/>
          <p:nvPr/>
        </p:nvSpPr>
        <p:spPr>
          <a:xfrm>
            <a:off x="346484" y="1573302"/>
            <a:ext cx="8447314" cy="80018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Наслідком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обертання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своєї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дня 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ночі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107950" lvl="0">
              <a:buSzPts val="1900"/>
            </a:pP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різниця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різних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точках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нашої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планети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endParaRPr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30"/>
          <p:cNvSpPr txBox="1"/>
          <p:nvPr/>
        </p:nvSpPr>
        <p:spPr>
          <a:xfrm>
            <a:off x="346484" y="2619483"/>
            <a:ext cx="8447314" cy="80018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схід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точки, де ми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перебуваємо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сходить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раніше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</a:p>
          <a:p>
            <a:pPr marL="107950" lvl="0">
              <a:buSzPts val="1900"/>
            </a:pP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захід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нас 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пізніше</a:t>
            </a:r>
            <a:endParaRPr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30"/>
          <p:cNvSpPr txBox="1"/>
          <p:nvPr/>
        </p:nvSpPr>
        <p:spPr>
          <a:xfrm>
            <a:off x="346484" y="3671368"/>
            <a:ext cx="8447314" cy="11079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Земля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обертається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по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майже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коловій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орбіті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</a:p>
          <a:p>
            <a:pPr marL="107950" lvl="0">
              <a:buSzPts val="1900"/>
            </a:pP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Нахил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земної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площини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орбіти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є причиною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пір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  року на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05801" y="1126099"/>
            <a:ext cx="4868083" cy="190818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Опрацювати </a:t>
            </a:r>
            <a:r>
              <a:rPr lang="en-US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&amp;</a:t>
            </a:r>
            <a:r>
              <a:rPr lang="en-US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1</a:t>
            </a: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7 с. 70-74, виконати завдання «Доповніть речення».</a:t>
            </a:r>
          </a:p>
          <a:p>
            <a:pPr lvl="0"/>
            <a:endParaRPr lang="uk-UA" sz="28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6155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Домашнє завдання.</a:t>
            </a:r>
            <a:endParaRPr sz="2800" b="1" dirty="0">
              <a:solidFill>
                <a:srgbClr val="C0000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842" y="1334138"/>
            <a:ext cx="1978839" cy="2414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51354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9" y="14454"/>
            <a:ext cx="7213600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Завдання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«</a:t>
            </a:r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Доповніть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речення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».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6478" y="506867"/>
            <a:ext cx="8709102" cy="44665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 smtClean="0">
                <a:solidFill>
                  <a:schemeClr val="tx1"/>
                </a:solidFill>
                <a:latin typeface="Comic Sans MS" pitchFamily="66" charset="0"/>
              </a:rPr>
              <a:t>1. Місяць </a:t>
            </a:r>
            <a:r>
              <a:rPr lang="uk-UA" sz="2000" b="1" dirty="0">
                <a:solidFill>
                  <a:schemeClr val="tx1"/>
                </a:solidFill>
                <a:latin typeface="Comic Sans MS" pitchFamily="66" charset="0"/>
              </a:rPr>
              <a:t>— природний </a:t>
            </a:r>
            <a:r>
              <a:rPr lang="uk-UA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uk-UA" sz="2000" b="1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uk-UA" sz="2000" b="1" dirty="0">
                <a:solidFill>
                  <a:schemeClr val="tx1"/>
                </a:solidFill>
                <a:latin typeface="Comic Sans MS" pitchFamily="66" charset="0"/>
              </a:rPr>
              <a:t>Землі</a:t>
            </a:r>
            <a:r>
              <a:rPr lang="uk-UA" sz="20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Comic Sans MS" pitchFamily="66" charset="0"/>
              </a:rPr>
              <a:t>2. 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За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теорією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гравітації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поблизу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масивних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тіл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наприклад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Сонця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, 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простір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викривлений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. 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Comic Sans MS" pitchFamily="66" charset="0"/>
              </a:rPr>
              <a:t>3.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Сонце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завжди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освітлює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лише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400" b="1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земної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кулі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. На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освітленій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половині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Землі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панує</a:t>
            </a:r>
            <a:r>
              <a:rPr lang="ru-RU" sz="20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, а на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неосвітленій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- </a:t>
            </a:r>
            <a:r>
              <a:rPr lang="ru-RU" sz="2400" b="1" dirty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Comic Sans MS" pitchFamily="66" charset="0"/>
              </a:rPr>
              <a:t>4. 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Земля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обертається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із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на 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Comic Sans MS" pitchFamily="66" charset="0"/>
              </a:rPr>
              <a:t>5. 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Земля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поділена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на </a:t>
            </a:r>
            <a:r>
              <a:rPr lang="ru-RU" sz="2400" b="1" dirty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часові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пояси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, і в межах одного поясу </a:t>
            </a:r>
          </a:p>
          <a:p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час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незмінний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.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Україна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охоплює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часові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пояси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Comic Sans MS" pitchFamily="66" charset="0"/>
              </a:rPr>
              <a:t>6. 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На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території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нашої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країни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діє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час </a:t>
            </a:r>
            <a:r>
              <a:rPr lang="ru-RU" sz="2400" b="1" dirty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часового 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поясу,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який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називається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 часом.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Comic Sans MS" pitchFamily="66" charset="0"/>
              </a:rPr>
              <a:t>7. 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На початку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січня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наша планета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перебуває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до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Сонця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, на початку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липня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— 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ru-RU" sz="2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6600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9" y="260660"/>
            <a:ext cx="7213600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Завдання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«</a:t>
            </a:r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Доповніть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речення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».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6478" y="992459"/>
            <a:ext cx="8709102" cy="26985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8.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Повний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оберт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навколо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Сонця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триває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д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оби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ru-RU" sz="2000" b="1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9. Але 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в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календарі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зазначаємо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лише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цілі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дні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, й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оскільки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за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чотири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роки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набігає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ціла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доба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, то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кожен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рік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стає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високосним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, у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якому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днів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Comic Sans MS" pitchFamily="66" charset="0"/>
              </a:rPr>
              <a:t>10. 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21 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—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день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літнього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сонцестояння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день  у </a:t>
            </a:r>
            <a:r>
              <a:rPr lang="ru-RU" sz="2000" b="1" dirty="0" err="1" smtClean="0">
                <a:solidFill>
                  <a:schemeClr val="tx1"/>
                </a:solidFill>
                <a:latin typeface="Comic Sans MS" pitchFamily="66" charset="0"/>
              </a:rPr>
              <a:t>році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Comic Sans MS" pitchFamily="66" charset="0"/>
              </a:rPr>
              <a:t>11. 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Наше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життя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підпорядковане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й 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?</a:t>
            </a:r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руху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Comic Sans MS" pitchFamily="66" charset="0"/>
              </a:rPr>
              <a:t>Землі</a:t>
            </a:r>
            <a:r>
              <a:rPr lang="ru-RU" sz="2000" b="1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endParaRPr lang="ru-RU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167867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1084</Words>
  <Application>Microsoft Office PowerPoint</Application>
  <PresentationFormat>Экран (16:9)</PresentationFormat>
  <Paragraphs>71</Paragraphs>
  <Slides>21</Slides>
  <Notes>21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Pacifico</vt:lpstr>
      <vt:lpstr>Times New Roman</vt:lpstr>
      <vt:lpstr>Comic Sans MS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Impression</cp:lastModifiedBy>
  <cp:revision>166</cp:revision>
  <dcterms:modified xsi:type="dcterms:W3CDTF">2023-10-27T18:02:33Z</dcterms:modified>
</cp:coreProperties>
</file>