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60" r:id="rId5"/>
    <p:sldId id="262" r:id="rId6"/>
    <p:sldId id="261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-540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5B150057-D7FB-4223-9D6A-6FCE9E36445D}" type="datetimeFigureOut">
              <a:rPr lang="uk-UA" smtClean="0"/>
              <a:pPr/>
              <a:t>10.10.2023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216FD-3BD7-41B9-88E3-14AEF06209D6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1228655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0057-D7FB-4223-9D6A-6FCE9E36445D}" type="datetimeFigureOut">
              <a:rPr lang="uk-UA" smtClean="0"/>
              <a:pPr/>
              <a:t>10.10.2023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216FD-3BD7-41B9-88E3-14AEF06209D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990294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0057-D7FB-4223-9D6A-6FCE9E36445D}" type="datetimeFigureOut">
              <a:rPr lang="uk-UA" smtClean="0"/>
              <a:pPr/>
              <a:t>10.10.2023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216FD-3BD7-41B9-88E3-14AEF06209D6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3783928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0057-D7FB-4223-9D6A-6FCE9E36445D}" type="datetimeFigureOut">
              <a:rPr lang="uk-UA" smtClean="0"/>
              <a:pPr/>
              <a:t>10.10.2023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216FD-3BD7-41B9-88E3-14AEF06209D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6810196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uk-UA"/>
              <a:t>Відредагуйте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0057-D7FB-4223-9D6A-6FCE9E36445D}" type="datetimeFigureOut">
              <a:rPr lang="uk-UA" smtClean="0"/>
              <a:pPr/>
              <a:t>10.10.2023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216FD-3BD7-41B9-88E3-14AEF06209D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913984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0057-D7FB-4223-9D6A-6FCE9E36445D}" type="datetimeFigureOut">
              <a:rPr lang="uk-UA" smtClean="0"/>
              <a:pPr/>
              <a:t>10.10.2023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216FD-3BD7-41B9-88E3-14AEF06209D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436328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0057-D7FB-4223-9D6A-6FCE9E36445D}" type="datetimeFigureOut">
              <a:rPr lang="uk-UA" smtClean="0"/>
              <a:pPr/>
              <a:t>10.10.2023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216FD-3BD7-41B9-88E3-14AEF06209D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293447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0057-D7FB-4223-9D6A-6FCE9E36445D}" type="datetimeFigureOut">
              <a:rPr lang="uk-UA" smtClean="0"/>
              <a:pPr/>
              <a:t>10.10.2023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216FD-3BD7-41B9-88E3-14AEF06209D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807523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0057-D7FB-4223-9D6A-6FCE9E36445D}" type="datetimeFigureOut">
              <a:rPr lang="uk-UA" smtClean="0"/>
              <a:pPr/>
              <a:t>10.10.2023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216FD-3BD7-41B9-88E3-14AEF06209D6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949272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0057-D7FB-4223-9D6A-6FCE9E36445D}" type="datetimeFigureOut">
              <a:rPr lang="uk-UA" smtClean="0"/>
              <a:pPr/>
              <a:t>10.10.2023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216FD-3BD7-41B9-88E3-14AEF06209D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920427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0057-D7FB-4223-9D6A-6FCE9E36445D}" type="datetimeFigureOut">
              <a:rPr lang="uk-UA" smtClean="0"/>
              <a:pPr/>
              <a:t>10.10.2023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216FD-3BD7-41B9-88E3-14AEF06209D6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8" name="Straight Connector 7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51047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5B150057-D7FB-4223-9D6A-6FCE9E36445D}" type="datetimeFigureOut">
              <a:rPr lang="uk-UA" smtClean="0"/>
              <a:pPr/>
              <a:t>10.10.2023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C7216FD-3BD7-41B9-88E3-14AEF06209D6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64485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A5CA04-E225-41C8-B3FE-4898788BC2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" y="680720"/>
            <a:ext cx="11074400" cy="5742457"/>
          </a:xfrm>
        </p:spPr>
        <p:txBody>
          <a:bodyPr>
            <a:normAutofit/>
          </a:bodyPr>
          <a:lstStyle/>
          <a:p>
            <a:pPr algn="ctr"/>
            <a:r>
              <a:rPr lang="uk-UA" sz="6600" b="1" i="1" dirty="0">
                <a:solidFill>
                  <a:srgbClr val="0070C0"/>
                </a:solidFill>
                <a:latin typeface="Bahnschrift SemiLight SemiConde" panose="020B0502040204020203" pitchFamily="34" charset="0"/>
              </a:rPr>
              <a:t>Яку будову має планета </a:t>
            </a:r>
            <a:r>
              <a:rPr lang="uk-UA" sz="6600" b="1" i="1" dirty="0" smtClean="0">
                <a:solidFill>
                  <a:srgbClr val="0070C0"/>
                </a:solidFill>
                <a:latin typeface="Bahnschrift SemiLight SemiConde" panose="020B0502040204020203" pitchFamily="34" charset="0"/>
              </a:rPr>
              <a:t>земля</a:t>
            </a:r>
            <a:br>
              <a:rPr lang="uk-UA" sz="6600" b="1" i="1" dirty="0" smtClean="0">
                <a:solidFill>
                  <a:srgbClr val="0070C0"/>
                </a:solidFill>
                <a:latin typeface="Bahnschrift SemiLight SemiConde" panose="020B0502040204020203" pitchFamily="34" charset="0"/>
              </a:rPr>
            </a:br>
            <a:endParaRPr lang="uk-UA" sz="6600" b="1" i="1" dirty="0">
              <a:solidFill>
                <a:srgbClr val="0070C0"/>
              </a:solidFill>
              <a:latin typeface="Bahnschrift SemiLight SemiConde" panose="020B0502040204020203" pitchFamily="34" charset="0"/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5008AA5C-C751-4B82-BDC9-F1B331DFC3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6720" y="4960137"/>
            <a:ext cx="3764280" cy="1463040"/>
          </a:xfrm>
        </p:spPr>
        <p:txBody>
          <a:bodyPr>
            <a:normAutofit/>
          </a:bodyPr>
          <a:lstStyle/>
          <a:p>
            <a:r>
              <a:rPr lang="uk-UA" sz="3200" dirty="0">
                <a:solidFill>
                  <a:srgbClr val="FFFF00"/>
                </a:solidFill>
              </a:rPr>
              <a:t>Пізнаємо природу </a:t>
            </a:r>
          </a:p>
          <a:p>
            <a:r>
              <a:rPr lang="uk-UA" sz="3200" dirty="0">
                <a:solidFill>
                  <a:srgbClr val="FFFF00"/>
                </a:solidFill>
              </a:rPr>
              <a:t>                    5 клас</a:t>
            </a:r>
          </a:p>
        </p:txBody>
      </p:sp>
    </p:spTree>
    <p:extLst>
      <p:ext uri="{BB962C8B-B14F-4D97-AF65-F5344CB8AC3E}">
        <p14:creationId xmlns:p14="http://schemas.microsoft.com/office/powerpoint/2010/main" xmlns="" val="3486035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9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2676F3A-3BB5-4117-9FA6-479CC8C07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6800" y="174448"/>
            <a:ext cx="8420100" cy="1499616"/>
          </a:xfrm>
        </p:spPr>
        <p:txBody>
          <a:bodyPr/>
          <a:lstStyle/>
          <a:p>
            <a:r>
              <a:rPr lang="uk-UA" b="1" i="1" dirty="0"/>
              <a:t>             </a:t>
            </a:r>
            <a:r>
              <a:rPr lang="uk-UA" b="1" i="1" dirty="0">
                <a:solidFill>
                  <a:srgbClr val="0070C0"/>
                </a:solidFill>
              </a:rPr>
              <a:t>Наукова  довідка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1DC423D1-3BAC-4EAE-8EFA-CFBA75ADF2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7" y="1544340"/>
            <a:ext cx="9720073" cy="4257019"/>
          </a:xfrm>
        </p:spPr>
        <p:txBody>
          <a:bodyPr>
            <a:normAutofit/>
          </a:bodyPr>
          <a:lstStyle/>
          <a:p>
            <a:r>
              <a:rPr lang="uk-UA" sz="4000" dirty="0">
                <a:solidFill>
                  <a:srgbClr val="0070C0"/>
                </a:solidFill>
              </a:rPr>
              <a:t>     </a:t>
            </a:r>
          </a:p>
        </p:txBody>
      </p:sp>
      <p:pic>
        <p:nvPicPr>
          <p:cNvPr id="1026" name="Picture 2" descr="УРОК 2. УЯВЛЕННЯ ПРО ЗЕМЛЮ В ДАВНИНУ. - Уроки - 6 клас - Каталог статей -  Сайт учителів географії Прилуцького ліцею №6">
            <a:extLst>
              <a:ext uri="{FF2B5EF4-FFF2-40B4-BE49-F238E27FC236}">
                <a16:creationId xmlns:a16="http://schemas.microsoft.com/office/drawing/2014/main" xmlns="" id="{052F942E-54F1-4AE5-81C8-595654E840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5300" y="523545"/>
            <a:ext cx="3054643" cy="24209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Презентация на тему: Уявлення про Землю в давнину">
            <a:extLst>
              <a:ext uri="{FF2B5EF4-FFF2-40B4-BE49-F238E27FC236}">
                <a16:creationId xmlns:a16="http://schemas.microsoft.com/office/drawing/2014/main" xmlns="" id="{1EE3ED05-2943-4205-9612-D2EAF288F3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28288" y="1219926"/>
            <a:ext cx="3407018" cy="25519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Уявлення про Землю в давнину | Тест з географії – «На Урок»">
            <a:extLst>
              <a:ext uri="{FF2B5EF4-FFF2-40B4-BE49-F238E27FC236}">
                <a16:creationId xmlns:a16="http://schemas.microsoft.com/office/drawing/2014/main" xmlns="" id="{8C8B58FC-F3F9-4524-BC83-4234C0B908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17289" y="1714500"/>
            <a:ext cx="3309147" cy="23004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Уявлення про Землю в давні часи - Географія. 6 клас. Бойко">
            <a:extLst>
              <a:ext uri="{FF2B5EF4-FFF2-40B4-BE49-F238E27FC236}">
                <a16:creationId xmlns:a16="http://schemas.microsoft.com/office/drawing/2014/main" xmlns="" id="{BEFC3B36-CDCF-417D-99ED-0F445821D4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317702"/>
            <a:ext cx="2435243" cy="3193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Давні уявлення про Землю — урок. Географія, 6 клас.">
            <a:extLst>
              <a:ext uri="{FF2B5EF4-FFF2-40B4-BE49-F238E27FC236}">
                <a16:creationId xmlns:a16="http://schemas.microsoft.com/office/drawing/2014/main" xmlns="" id="{56381501-6BD9-4B15-834C-88F07F30B5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5493" y="4241800"/>
            <a:ext cx="3496395" cy="18647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Стикеры Карандаш — бесплатные стикеры искусство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9715499" y="4572000"/>
            <a:ext cx="2082800" cy="2082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094256393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9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6690AF2-F0F6-4D67-BF89-666A0864E1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2228" y="191516"/>
            <a:ext cx="9720072" cy="1499616"/>
          </a:xfrm>
        </p:spPr>
        <p:txBody>
          <a:bodyPr/>
          <a:lstStyle/>
          <a:p>
            <a:r>
              <a:rPr lang="uk-UA" b="1" dirty="0">
                <a:solidFill>
                  <a:srgbClr val="0070C0"/>
                </a:solidFill>
              </a:rPr>
              <a:t>               </a:t>
            </a:r>
            <a:r>
              <a:rPr lang="uk-UA" b="1" i="1" dirty="0">
                <a:solidFill>
                  <a:srgbClr val="0070C0"/>
                </a:solidFill>
              </a:rPr>
              <a:t>Космічні знімки</a:t>
            </a:r>
          </a:p>
        </p:txBody>
      </p:sp>
      <p:pic>
        <p:nvPicPr>
          <p:cNvPr id="2050" name="Picture 2" descr="Найкращі фото космосу у 2019 році - BBC News Україна">
            <a:extLst>
              <a:ext uri="{FF2B5EF4-FFF2-40B4-BE49-F238E27FC236}">
                <a16:creationId xmlns:a16="http://schemas.microsoft.com/office/drawing/2014/main" xmlns="" id="{15CC6DF9-AE14-4349-B659-E4BA671CFDB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9400" y="1586484"/>
            <a:ext cx="4556760" cy="42529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NASA показало нову карту Землі в нічний час (фото, відео) | УНІАН">
            <a:extLst>
              <a:ext uri="{FF2B5EF4-FFF2-40B4-BE49-F238E27FC236}">
                <a16:creationId xmlns:a16="http://schemas.microsoft.com/office/drawing/2014/main" xmlns="" id="{BB267092-B67E-442C-97A0-634ED67C46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16500" y="2230120"/>
            <a:ext cx="4007612" cy="29365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Вселенная в фотообъективе: самые известные снимки космоса в истории">
            <a:extLst>
              <a:ext uri="{FF2B5EF4-FFF2-40B4-BE49-F238E27FC236}">
                <a16:creationId xmlns:a16="http://schemas.microsoft.com/office/drawing/2014/main" xmlns="" id="{7A34D972-A6DC-4F9A-97C6-E696092F92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414" t="29666"/>
          <a:stretch>
            <a:fillRect/>
          </a:stretch>
        </p:blipFill>
        <p:spPr bwMode="auto">
          <a:xfrm>
            <a:off x="9144000" y="3243828"/>
            <a:ext cx="2743200" cy="29185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Pencil Stickers - Free art Sticker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537699" y="782638"/>
            <a:ext cx="1971675" cy="19716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45442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9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8A2B46E-018C-412A-9FD5-2581A8FCF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8428" y="178816"/>
            <a:ext cx="9720072" cy="1499616"/>
          </a:xfrm>
        </p:spPr>
        <p:txBody>
          <a:bodyPr/>
          <a:lstStyle/>
          <a:p>
            <a:r>
              <a:rPr lang="uk-UA" i="1" dirty="0">
                <a:solidFill>
                  <a:srgbClr val="0070C0"/>
                </a:solidFill>
              </a:rPr>
              <a:t>    </a:t>
            </a:r>
            <a:r>
              <a:rPr lang="uk-UA" b="1" i="1" dirty="0">
                <a:solidFill>
                  <a:srgbClr val="0070C0"/>
                </a:solidFill>
              </a:rPr>
              <a:t>Внутрішня будова землі</a:t>
            </a:r>
          </a:p>
        </p:txBody>
      </p:sp>
      <p:pic>
        <p:nvPicPr>
          <p:cNvPr id="5122" name="Picture 2" descr="ЛІТОСФЕРА - Сайт geografiamozil2!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875" y="1422399"/>
            <a:ext cx="4454525" cy="45990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4" name="Picture 4" descr="Внутрішня будова Землі — урок. Географія, 6 клас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8775" y="1858962"/>
            <a:ext cx="4762500" cy="35909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6" name="Picture 6" descr="Стикеры Карандаш — бесплатные стикеры искусство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326687" y="4967287"/>
            <a:ext cx="1611313" cy="16113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546503798"/>
      </p:ext>
    </p:extLst>
  </p:cSld>
  <p:clrMapOvr>
    <a:masterClrMapping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9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F160352-E3D2-4109-991F-EDC5C8CA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400" y="216916"/>
            <a:ext cx="10147300" cy="1499616"/>
          </a:xfrm>
        </p:spPr>
        <p:txBody>
          <a:bodyPr>
            <a:normAutofit/>
          </a:bodyPr>
          <a:lstStyle/>
          <a:p>
            <a:r>
              <a:rPr lang="uk-UA" sz="4800" b="1" i="1" dirty="0">
                <a:solidFill>
                  <a:srgbClr val="0070C0"/>
                </a:solidFill>
              </a:rPr>
              <a:t>З чого складається земна кора</a:t>
            </a:r>
          </a:p>
        </p:txBody>
      </p:sp>
      <p:pic>
        <p:nvPicPr>
          <p:cNvPr id="3" name="Picture 2" descr="Гірські породи. Корисні копалини - презентація з географії | Pandora  screensho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6175" y="1473199"/>
            <a:ext cx="9144000" cy="49784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 descr="Стикеры Карандаш — бесплатные стикеры искусств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85761" y="4368800"/>
            <a:ext cx="1852613" cy="18526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85891248"/>
      </p:ext>
    </p:extLst>
  </p:cSld>
  <p:clrMapOvr>
    <a:masterClrMapping/>
  </p:clrMapOvr>
  <p:transition spd="med">
    <p:pul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9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8760529-AFA4-4439-B8B6-66AABB748E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700" y="0"/>
            <a:ext cx="11137900" cy="194056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49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r>
              <a:rPr lang="uk-UA" sz="2800" i="1" dirty="0">
                <a:solidFill>
                  <a:srgbClr val="0070C0"/>
                </a:solidFill>
              </a:rPr>
              <a:t>Верхній шар земної кори можна вивчати за відслоненням на схилах гір та обривистих берегах річок.</a:t>
            </a:r>
            <a:br>
              <a:rPr lang="uk-UA" sz="2800" i="1" dirty="0">
                <a:solidFill>
                  <a:srgbClr val="0070C0"/>
                </a:solidFill>
              </a:rPr>
            </a:br>
            <a:r>
              <a:rPr lang="uk-UA" sz="2800" i="1" dirty="0">
                <a:solidFill>
                  <a:srgbClr val="0070C0"/>
                </a:solidFill>
              </a:rPr>
              <a:t>Відслонення ……… </a:t>
            </a:r>
          </a:p>
        </p:txBody>
      </p:sp>
      <p:pic>
        <p:nvPicPr>
          <p:cNvPr id="3074" name="Picture 2" descr="https://www.npptovtry.org.ua/wp-content/uploads/2018/01/zf017-02.jpg"/>
          <p:cNvPicPr>
            <a:picLocks noChangeAspect="1" noChangeArrowheads="1"/>
          </p:cNvPicPr>
          <p:nvPr/>
        </p:nvPicPr>
        <p:blipFill>
          <a:blip r:embed="rId2" cstate="print"/>
          <a:srcRect b="29519"/>
          <a:stretch>
            <a:fillRect/>
          </a:stretch>
        </p:blipFill>
        <p:spPr bwMode="auto">
          <a:xfrm>
            <a:off x="2657475" y="1587500"/>
            <a:ext cx="8763000" cy="4927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4152900"/>
            <a:ext cx="2082800" cy="208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4146517036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9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xmlns="" id="{F36A10EC-458B-4AEB-A4BD-E89F8FE6492D}"/>
              </a:ext>
            </a:extLst>
          </p:cNvPr>
          <p:cNvSpPr/>
          <p:nvPr/>
        </p:nvSpPr>
        <p:spPr>
          <a:xfrm>
            <a:off x="419100" y="121979"/>
            <a:ext cx="69977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i="1" dirty="0">
                <a:solidFill>
                  <a:srgbClr val="0070C0"/>
                </a:solidFill>
              </a:rPr>
              <a:t>                                  Подумай…</a:t>
            </a:r>
          </a:p>
          <a:p>
            <a:r>
              <a:rPr lang="uk-UA" sz="2400" dirty="0">
                <a:solidFill>
                  <a:srgbClr val="0070C0"/>
                </a:solidFill>
                <a:latin typeface="Constantia" pitchFamily="18" charset="0"/>
              </a:rPr>
              <a:t>1.Назви один метод дослідження Землі, два докази кулястої форми Землі, три гірські породи.</a:t>
            </a:r>
          </a:p>
          <a:p>
            <a:r>
              <a:rPr lang="uk-UA" sz="2400" dirty="0">
                <a:solidFill>
                  <a:srgbClr val="0070C0"/>
                </a:solidFill>
                <a:latin typeface="Constantia" pitchFamily="18" charset="0"/>
              </a:rPr>
              <a:t>2 . Опиши внутрішню будову Землі. Чи доцільно для ілюстрування цієї розповіді використовувати глобус?</a:t>
            </a:r>
          </a:p>
          <a:p>
            <a:r>
              <a:rPr lang="uk-UA" sz="2400" dirty="0">
                <a:solidFill>
                  <a:srgbClr val="0070C0"/>
                </a:solidFill>
                <a:latin typeface="Constantia" pitchFamily="18" charset="0"/>
              </a:rPr>
              <a:t> 3. Як змінюється температура від земної кори до центра Землі? </a:t>
            </a:r>
          </a:p>
          <a:p>
            <a:r>
              <a:rPr lang="uk-UA" sz="2400" dirty="0">
                <a:solidFill>
                  <a:srgbClr val="0070C0"/>
                </a:solidFill>
                <a:latin typeface="Constantia" pitchFamily="18" charset="0"/>
              </a:rPr>
              <a:t>4. Добери інформацію про одну з гірських порід за планом: 1) агрегатний стан у </a:t>
            </a:r>
            <a:r>
              <a:rPr lang="uk-UA" sz="2400" dirty="0" smtClean="0">
                <a:solidFill>
                  <a:srgbClr val="0070C0"/>
                </a:solidFill>
                <a:latin typeface="Constantia" pitchFamily="18" charset="0"/>
              </a:rPr>
              <a:t>природі; </a:t>
            </a:r>
            <a:r>
              <a:rPr lang="uk-UA" sz="2400" dirty="0">
                <a:solidFill>
                  <a:srgbClr val="0070C0"/>
                </a:solidFill>
                <a:latin typeface="Constantia" pitchFamily="18" charset="0"/>
              </a:rPr>
              <a:t>2) колір; 3) місця її покладів в Україні; 4) з якою метою </a:t>
            </a:r>
            <a:r>
              <a:rPr lang="uk-UA" sz="2400" dirty="0" smtClean="0">
                <a:solidFill>
                  <a:srgbClr val="0070C0"/>
                </a:solidFill>
                <a:latin typeface="Constantia" pitchFamily="18" charset="0"/>
              </a:rPr>
              <a:t>добувають.</a:t>
            </a:r>
            <a:endParaRPr lang="uk-UA" sz="2400" dirty="0">
              <a:solidFill>
                <a:srgbClr val="0070C0"/>
              </a:solidFill>
              <a:latin typeface="Constantia" pitchFamily="18" charset="0"/>
            </a:endParaRPr>
          </a:p>
          <a:p>
            <a:r>
              <a:rPr lang="uk-UA" sz="2400" dirty="0">
                <a:solidFill>
                  <a:srgbClr val="0070C0"/>
                </a:solidFill>
                <a:latin typeface="Constantia" pitchFamily="18" charset="0"/>
              </a:rPr>
              <a:t> 5. Пригадай, як передається тепло. Поміркуй, де температура мантії вища: на межі з ядром чи на межі із земною корою?</a:t>
            </a:r>
          </a:p>
          <a:p>
            <a:r>
              <a:rPr lang="uk-UA" sz="2400" dirty="0">
                <a:solidFill>
                  <a:srgbClr val="0070C0"/>
                </a:solidFill>
                <a:latin typeface="Constantia" pitchFamily="18" charset="0"/>
              </a:rPr>
              <a:t> 6. Долучися до дискусії дітей про форму Землі. </a:t>
            </a:r>
          </a:p>
        </p:txBody>
      </p:sp>
      <p:pic>
        <p:nvPicPr>
          <p:cNvPr id="6146" name="Picture 2" descr="ArtVitrina">
            <a:extLst>
              <a:ext uri="{FF2B5EF4-FFF2-40B4-BE49-F238E27FC236}">
                <a16:creationId xmlns:a16="http://schemas.microsoft.com/office/drawing/2014/main" xmlns="" id="{325DDD32-9551-4F44-8F1E-A153D5D71B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27633" y="1452880"/>
            <a:ext cx="4088447" cy="4551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97159639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9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BD2805B-A503-484A-8A7F-701C176A6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585216"/>
            <a:ext cx="10469372" cy="5195824"/>
          </a:xfrm>
        </p:spPr>
        <p:txBody>
          <a:bodyPr>
            <a:normAutofit/>
          </a:bodyPr>
          <a:lstStyle/>
          <a:p>
            <a:r>
              <a:rPr lang="uk-UA" i="1" dirty="0">
                <a:solidFill>
                  <a:srgbClr val="0070C0"/>
                </a:solidFill>
              </a:rPr>
              <a:t>       </a:t>
            </a:r>
            <a:r>
              <a:rPr lang="uk-UA" b="1" i="1" dirty="0">
                <a:solidFill>
                  <a:srgbClr val="0070C0"/>
                </a:solidFill>
              </a:rPr>
              <a:t>Домашнє завдання</a:t>
            </a:r>
            <a:r>
              <a:rPr lang="uk-UA" b="1" i="1" dirty="0" smtClean="0">
                <a:solidFill>
                  <a:srgbClr val="0070C0"/>
                </a:solidFill>
              </a:rPr>
              <a:t>:</a:t>
            </a:r>
            <a:r>
              <a:rPr lang="uk-UA" i="1" dirty="0" smtClean="0">
                <a:solidFill>
                  <a:srgbClr val="0070C0"/>
                </a:solidFill>
              </a:rPr>
              <a:t/>
            </a:r>
            <a:br>
              <a:rPr lang="uk-UA" i="1" dirty="0" smtClean="0">
                <a:solidFill>
                  <a:srgbClr val="0070C0"/>
                </a:solidFill>
              </a:rPr>
            </a:br>
            <a:r>
              <a:rPr lang="uk-UA" i="1" dirty="0">
                <a:solidFill>
                  <a:srgbClr val="0070C0"/>
                </a:solidFill>
              </a:rPr>
              <a:t/>
            </a:r>
            <a:br>
              <a:rPr lang="uk-UA" i="1" dirty="0">
                <a:solidFill>
                  <a:srgbClr val="0070C0"/>
                </a:solidFill>
              </a:rPr>
            </a:br>
            <a:r>
              <a:rPr lang="uk-UA" sz="2400" i="1" dirty="0">
                <a:solidFill>
                  <a:srgbClr val="0070C0"/>
                </a:solidFill>
              </a:rPr>
              <a:t>-- Напишіть сценарій мультфільму «Подорож до </a:t>
            </a:r>
            <a:r>
              <a:rPr lang="uk-UA" sz="2400" i="1" dirty="0" smtClean="0">
                <a:solidFill>
                  <a:srgbClr val="0070C0"/>
                </a:solidFill>
              </a:rPr>
              <a:t>центра Землі».</a:t>
            </a:r>
            <a:br>
              <a:rPr lang="uk-UA" sz="2400" i="1" dirty="0" smtClean="0">
                <a:solidFill>
                  <a:srgbClr val="0070C0"/>
                </a:solidFill>
              </a:rPr>
            </a:br>
            <a:r>
              <a:rPr lang="uk-UA" sz="2400" i="1" dirty="0">
                <a:solidFill>
                  <a:srgbClr val="0070C0"/>
                </a:solidFill>
              </a:rPr>
              <a:t/>
            </a:r>
            <a:br>
              <a:rPr lang="uk-UA" sz="2400" i="1" dirty="0">
                <a:solidFill>
                  <a:srgbClr val="0070C0"/>
                </a:solidFill>
              </a:rPr>
            </a:br>
            <a:r>
              <a:rPr lang="uk-UA" sz="2400" i="1" dirty="0">
                <a:solidFill>
                  <a:srgbClr val="0070C0"/>
                </a:solidFill>
              </a:rPr>
              <a:t>-- наведи докази на </a:t>
            </a:r>
            <a:r>
              <a:rPr lang="uk-UA" sz="2400" i="1" dirty="0" smtClean="0">
                <a:solidFill>
                  <a:srgbClr val="0070C0"/>
                </a:solidFill>
              </a:rPr>
              <a:t>підтвердження, що </a:t>
            </a:r>
            <a:r>
              <a:rPr lang="uk-UA" sz="2400" i="1" dirty="0">
                <a:solidFill>
                  <a:srgbClr val="0070C0"/>
                </a:solidFill>
              </a:rPr>
              <a:t>Земля куляста</a:t>
            </a:r>
            <a:r>
              <a:rPr lang="uk-UA" sz="2400" i="1" dirty="0" smtClean="0">
                <a:solidFill>
                  <a:srgbClr val="0070C0"/>
                </a:solidFill>
              </a:rPr>
              <a:t>.</a:t>
            </a:r>
            <a:br>
              <a:rPr lang="uk-UA" sz="2400" i="1" dirty="0" smtClean="0">
                <a:solidFill>
                  <a:srgbClr val="0070C0"/>
                </a:solidFill>
              </a:rPr>
            </a:br>
            <a:r>
              <a:rPr lang="uk-UA" sz="2400" i="1" dirty="0">
                <a:solidFill>
                  <a:srgbClr val="0070C0"/>
                </a:solidFill>
              </a:rPr>
              <a:t/>
            </a:r>
            <a:br>
              <a:rPr lang="uk-UA" sz="2400" i="1" dirty="0">
                <a:solidFill>
                  <a:srgbClr val="0070C0"/>
                </a:solidFill>
              </a:rPr>
            </a:br>
            <a:r>
              <a:rPr lang="uk-UA" sz="2400" i="1" dirty="0">
                <a:solidFill>
                  <a:srgbClr val="0070C0"/>
                </a:solidFill>
              </a:rPr>
              <a:t>-- із доступних тобі матеріалів </a:t>
            </a:r>
            <a:r>
              <a:rPr lang="uk-UA" sz="2400" i="1" dirty="0" smtClean="0">
                <a:solidFill>
                  <a:srgbClr val="0070C0"/>
                </a:solidFill>
              </a:rPr>
              <a:t>створи</a:t>
            </a:r>
            <a:r>
              <a:rPr lang="uk-UA" sz="2400" i="1" dirty="0" smtClean="0">
                <a:solidFill>
                  <a:srgbClr val="0070C0"/>
                </a:solidFill>
              </a:rPr>
              <a:t> </a:t>
            </a:r>
            <a:r>
              <a:rPr lang="uk-UA" sz="2400" i="1" dirty="0">
                <a:solidFill>
                  <a:srgbClr val="0070C0"/>
                </a:solidFill>
              </a:rPr>
              <a:t>об'ємну модель </a:t>
            </a:r>
            <a:r>
              <a:rPr lang="uk-UA" sz="2400" i="1" dirty="0" smtClean="0">
                <a:solidFill>
                  <a:srgbClr val="0070C0"/>
                </a:solidFill>
              </a:rPr>
              <a:t/>
            </a:r>
            <a:br>
              <a:rPr lang="uk-UA" sz="2400" i="1" dirty="0" smtClean="0">
                <a:solidFill>
                  <a:srgbClr val="0070C0"/>
                </a:solidFill>
              </a:rPr>
            </a:br>
            <a:r>
              <a:rPr lang="uk-UA" sz="2400" i="1" dirty="0" smtClean="0">
                <a:solidFill>
                  <a:srgbClr val="0070C0"/>
                </a:solidFill>
              </a:rPr>
              <a:t> </a:t>
            </a:r>
            <a:r>
              <a:rPr lang="uk-UA" sz="2400" i="1" dirty="0" smtClean="0">
                <a:solidFill>
                  <a:srgbClr val="0070C0"/>
                </a:solidFill>
              </a:rPr>
              <a:t>   </a:t>
            </a:r>
            <a:r>
              <a:rPr lang="uk-UA" sz="2400" i="1" dirty="0" smtClean="0">
                <a:solidFill>
                  <a:srgbClr val="0070C0"/>
                </a:solidFill>
              </a:rPr>
              <a:t>внутрішньої </a:t>
            </a:r>
            <a:r>
              <a:rPr lang="uk-UA" sz="2400" i="1" dirty="0">
                <a:solidFill>
                  <a:srgbClr val="0070C0"/>
                </a:solidFill>
              </a:rPr>
              <a:t>будови </a:t>
            </a:r>
            <a:r>
              <a:rPr lang="uk-UA" sz="2400" i="1" dirty="0" smtClean="0">
                <a:solidFill>
                  <a:srgbClr val="0070C0"/>
                </a:solidFill>
              </a:rPr>
              <a:t>Землі.</a:t>
            </a:r>
            <a:r>
              <a:rPr lang="uk-UA" sz="2400" i="1" dirty="0">
                <a:solidFill>
                  <a:srgbClr val="0070C0"/>
                </a:solidFill>
              </a:rPr>
              <a:t/>
            </a:r>
            <a:br>
              <a:rPr lang="uk-UA" sz="2400" i="1" dirty="0">
                <a:solidFill>
                  <a:srgbClr val="0070C0"/>
                </a:solidFill>
              </a:rPr>
            </a:br>
            <a:endParaRPr lang="uk-UA" sz="2400" i="1" dirty="0">
              <a:solidFill>
                <a:srgbClr val="0070C0"/>
              </a:solidFill>
            </a:endParaRPr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4737100"/>
            <a:ext cx="2120900" cy="212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7979658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Інтеграл">
  <a:themeElements>
    <a:clrScheme name="Інтеграл">
      <a:dk1>
        <a:srgbClr val="2E2B21"/>
      </a:dk1>
      <a:lt1>
        <a:srgbClr val="FFFFFF"/>
      </a:lt1>
      <a:dk2>
        <a:srgbClr val="605B4F"/>
      </a:dk2>
      <a:lt2>
        <a:srgbClr val="D8D6BE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Інтеграл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І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ntegral" id="{3577F8C9-A904-41D8-97D2-FD898F53F20E}" vid="{4825F1AF-8DBC-4E3D-9F3D-688338DA83F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141</TotalTime>
  <Words>170</Words>
  <Application>Microsoft Office PowerPoint</Application>
  <PresentationFormat>Произвольный</PresentationFormat>
  <Paragraphs>17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Інтеграл</vt:lpstr>
      <vt:lpstr>Яку будову має планета земля </vt:lpstr>
      <vt:lpstr>             Наукова  довідка</vt:lpstr>
      <vt:lpstr>               Космічні знімки</vt:lpstr>
      <vt:lpstr>    Внутрішня будова землі</vt:lpstr>
      <vt:lpstr>З чого складається земна кора</vt:lpstr>
      <vt:lpstr>Верхній шар земної кори можна вивчати за відслоненням на схилах гір та обривистих берегах річок. Відслонення ……… </vt:lpstr>
      <vt:lpstr>Слайд 7</vt:lpstr>
      <vt:lpstr>       Домашнє завдання:  -- Напишіть сценарій мультфільму «Подорож до центра Землі».  -- наведи докази на підтвердження, що Земля куляста.  -- із доступних тобі матеріалів створи об'ємну модель      внутрішньої будови Землі.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Яку будову має планета земля</dc:title>
  <dc:creator>TPCUser</dc:creator>
  <cp:lastModifiedBy>Пользователь Windows</cp:lastModifiedBy>
  <cp:revision>23</cp:revision>
  <dcterms:created xsi:type="dcterms:W3CDTF">2023-10-10T16:03:34Z</dcterms:created>
  <dcterms:modified xsi:type="dcterms:W3CDTF">2023-10-10T21:31:50Z</dcterms:modified>
</cp:coreProperties>
</file>