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328" r:id="rId3"/>
    <p:sldId id="330" r:id="rId4"/>
    <p:sldId id="288" r:id="rId5"/>
    <p:sldId id="329" r:id="rId6"/>
    <p:sldId id="300" r:id="rId7"/>
    <p:sldId id="331" r:id="rId8"/>
    <p:sldId id="332" r:id="rId9"/>
    <p:sldId id="333" r:id="rId10"/>
    <p:sldId id="293" r:id="rId11"/>
    <p:sldId id="334" r:id="rId12"/>
    <p:sldId id="335" r:id="rId13"/>
    <p:sldId id="336" r:id="rId14"/>
    <p:sldId id="337" r:id="rId15"/>
    <p:sldId id="339" r:id="rId16"/>
    <p:sldId id="338" r:id="rId17"/>
    <p:sldId id="273" r:id="rId18"/>
    <p:sldId id="290" r:id="rId19"/>
  </p:sldIdLst>
  <p:sldSz cx="9144000" cy="5143500" type="screen16x9"/>
  <p:notesSz cx="6858000" cy="9144000"/>
  <p:embeddedFontLst>
    <p:embeddedFont>
      <p:font typeface="Comic Sans MS" pitchFamily="66" charset="0"/>
      <p:regular r:id="rId21"/>
      <p:bold r:id="rId22"/>
      <p:italic r:id="rId23"/>
      <p:boldItalic r:id="rId24"/>
    </p:embeddedFont>
    <p:embeddedFont>
      <p:font typeface="Pacifico" charset="-52"/>
      <p:regular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30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847386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156ae9acad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156ae9acad1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555dd55a41_0_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555dd55a41_0_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/>
        </p:nvSpPr>
        <p:spPr>
          <a:xfrm>
            <a:off x="334537" y="111513"/>
            <a:ext cx="8486078" cy="16619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3200" b="1" dirty="0" smtClean="0">
                <a:solidFill>
                  <a:srgbClr val="0070C0"/>
                </a:solidFill>
                <a:latin typeface="Comic Sans MS" pitchFamily="66" charset="0"/>
                <a:ea typeface="Pacifico"/>
                <a:cs typeface="Pacifico"/>
                <a:sym typeface="Pacifico"/>
              </a:rPr>
              <a:t>ЧОМУ МІСЯЦЬ ЗМІНЮЄ СВІЙ ВИГЛЯД. ЧОМУ БУВАЮТЬ ПРИПЛИВИ Й ВІДПЛИВИ.</a:t>
            </a:r>
            <a:endParaRPr sz="3200" b="1" dirty="0">
              <a:solidFill>
                <a:srgbClr val="0070C0"/>
              </a:solidFill>
              <a:latin typeface="Comic Sans MS" pitchFamily="66" charset="0"/>
              <a:ea typeface="Pacifico"/>
              <a:cs typeface="Pacifico"/>
              <a:sym typeface="Pacifico"/>
            </a:endParaRPr>
          </a:p>
        </p:txBody>
      </p:sp>
      <p:pic>
        <p:nvPicPr>
          <p:cNvPr id="1026" name="Picture 2" descr="C:\Users\Impression\Desktop\6 клас Пізнаємо природу\Снимок экрана 2023-09-08 08054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6243"/>
            <a:ext cx="1851379" cy="2257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522" y="1928619"/>
            <a:ext cx="5018386" cy="2888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434899" y="315537"/>
            <a:ext cx="8385716" cy="11079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ЗМІНЮЄТЬСЯ ДЕНЬ 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НІЧ? </a:t>
            </a:r>
          </a:p>
          <a:p>
            <a:pPr lvl="0" algn="ctr"/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 ЯКОМУ НАПРЯМКУ ЗЕМЛЯ ОБЕРТАЄТЬСЯ НАВКОЛО СВОЄЇ ОСІ?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98" y="1862254"/>
            <a:ext cx="6205718" cy="2838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9647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356839" y="192874"/>
            <a:ext cx="8318810" cy="80018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ЗЕМЛЯ ПОДІЛЕНА НА ЧАСОВІ ПОЯСИ? СКІЛЬКИ ЇХ? </a:t>
            </a:r>
          </a:p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СКІЛЬКИ ЧАСОВИХ ПОЯСІВ ОХОПЛЮЄ УКРАЇНА? 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42" name="Picture 2" descr="C:\Users\Impression\Desktop\Снимок экрана 2023-10-27 19235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944" y="1506108"/>
            <a:ext cx="3578251" cy="3311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6108"/>
            <a:ext cx="5474825" cy="296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336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94993" y="269387"/>
            <a:ext cx="8948646" cy="11079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 ЯКИЙ ЧАС ЗЕМЛЯ ЗДІЙСНЮЄ ПОВНИЙ ОБЕРТ НАВКОЛО СОНЦЯ?</a:t>
            </a:r>
          </a:p>
          <a:p>
            <a:pPr lvl="0" algn="ctr"/>
            <a:r>
              <a:rPr lang="uk-UA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 ОЗНАЧАЄ ВИСЛІВ «ВИСОКОСНИЙ» РІК? 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48" y="1540865"/>
            <a:ext cx="5293305" cy="3042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4475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ЗМІНЮЮТЬСЯ ПОРИ РОКУ?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449" y="889376"/>
            <a:ext cx="4427033" cy="3893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74492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902501" y="805989"/>
            <a:ext cx="7341364" cy="80018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спостерігаємо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небі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то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вигляді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тонкого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серпика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то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чверті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диска, то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вповні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відбувається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?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33816" y="46363"/>
            <a:ext cx="8742556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МІСЯЦЬ ЗМІНЮЄ СВІЙ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ВИГЛЯД.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940" y="2141034"/>
            <a:ext cx="7610486" cy="203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3526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43068" y="959882"/>
            <a:ext cx="4530376" cy="38779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Як ми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знаємо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холодне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Він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випромінює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власного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лише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відбиває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Тому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освітленою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поверхнею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завжди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повернутий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Через те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ми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щоразу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його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освітлену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наче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іншого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боку.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Саме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тому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вигляд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кажуть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астрономи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фази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33816" y="46363"/>
            <a:ext cx="8742556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МІСЯЦЬ ЗМІНЮЄ СВІЙ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ВИГЛЯД.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250" y="2827937"/>
            <a:ext cx="3623121" cy="2083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190" y="714964"/>
            <a:ext cx="3240284" cy="204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9555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25896" y="519575"/>
            <a:ext cx="4015929" cy="41857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малюнку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92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зображені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деякі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фази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взаємне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розташування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напрямок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променів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положенні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1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Землею.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освітлює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яку ми не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обернений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бік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неосвітлений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Ми не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бачимо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небі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фаза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«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новий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».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33816" y="46363"/>
            <a:ext cx="8742556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МІСЯЦЬ ЗМІНЮЄ СВІЙ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ВИГЛЯД.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51" name="Picture 3" descr="C:\Users\Impression\Desktop\Снимок экрана 2023-10-27 213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825" y="999728"/>
            <a:ext cx="4634547" cy="372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455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225896" y="519575"/>
            <a:ext cx="4745996" cy="46166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третій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день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після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нового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небі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з’являється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вузенький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серпик (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положення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2),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повернений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так, </a:t>
            </a:r>
          </a:p>
          <a:p>
            <a:pPr lvl="0"/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дуга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букви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«Р». У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народі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кажуть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цей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час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росте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його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наростаючим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або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молодим. З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кожним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днем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місячний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серп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збільшується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через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тиждень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нового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проходить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чверть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своєї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орбіти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ми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спостерігаємо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половину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його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освітленого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боку.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Цю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фазу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«перша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чверть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Ще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через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тиждень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буде по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другий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бік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Тепер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освітлена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вся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його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повернена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1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(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положення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5).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Цю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фазу 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називають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«</a:t>
            </a:r>
            <a:r>
              <a:rPr lang="ru-RU" sz="18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повня</a:t>
            </a:r>
            <a:r>
              <a:rPr lang="ru-RU" sz="18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».</a:t>
            </a:r>
          </a:p>
        </p:txBody>
      </p:sp>
      <p:sp>
        <p:nvSpPr>
          <p:cNvPr id="99" name="Google Shape;99;p18"/>
          <p:cNvSpPr txBox="1"/>
          <p:nvPr/>
        </p:nvSpPr>
        <p:spPr>
          <a:xfrm>
            <a:off x="133816" y="46363"/>
            <a:ext cx="8742556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softEdge rad="63500"/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МІСЯЦЬ ЗМІНЮЄ СВІЙ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ВИГЛЯД.</a:t>
            </a:r>
            <a:endParaRPr lang="ru-RU"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51" name="Picture 3" descr="C:\Users\Impression\Desktop\Снимок экрана 2023-10-27 213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1892" y="1204330"/>
            <a:ext cx="4172108" cy="335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6756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529887" y="835447"/>
            <a:ext cx="8078853" cy="11079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місячні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відомі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людям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із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сивої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давнини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</a:p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Через те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рухається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 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навколо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виникають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явища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сонячного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місячного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ВІДБУВАЮТЬСЯ ЗАТЕМНЕННЯ СОНЦЯ 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06" y="2156041"/>
            <a:ext cx="3994800" cy="2659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810" y="2156040"/>
            <a:ext cx="4728659" cy="2659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367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857374" y="835446"/>
            <a:ext cx="7558269" cy="11079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Землею </a:t>
            </a:r>
            <a:endParaRPr lang="ru-RU" sz="20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lvl="0" algn="ctr"/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(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новий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) і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закриває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затемненння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ВІДБУВАЄТЬСЯ 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ЗАТЕМНЕННЯ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22" name="Picture 2" descr="C:\Users\Impression\Desktop\Снимок экрана 2023-10-27 21493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70" y="2169563"/>
            <a:ext cx="8738886" cy="262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249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56839" y="835446"/>
            <a:ext cx="8229599" cy="11079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Місяцем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ctr"/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(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),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потрапляє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тінь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-</a:t>
            </a:r>
          </a:p>
          <a:p>
            <a:pPr lvl="0" algn="ctr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стерігається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місячне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ВІДБУВАЄТЬСЯ </a:t>
            </a:r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ЗАТЕМНЕННЯ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46" name="Picture 2" descr="C:\Users\Impression\Desktop\Снимок экрана 2023-10-27 21521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67" y="2174486"/>
            <a:ext cx="8200883" cy="247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414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56839" y="835446"/>
            <a:ext cx="8229599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Мешканці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узбережжя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давнину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намагалися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зрозуміти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причини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рівня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води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океані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Двічі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добу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рівень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води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океані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біля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берегів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піднімається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спадає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Найвищі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бувають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вузьких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затоках.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735980" y="192874"/>
            <a:ext cx="7507329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БУВАЮТЬ ПРИПЛИВИ 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ВІДПЛИВИ.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714" y="2531326"/>
            <a:ext cx="4823775" cy="2338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67" y="2531325"/>
            <a:ext cx="3705875" cy="231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8131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56839" y="835446"/>
            <a:ext cx="8575288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Причиною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вплив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гідросферу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впливом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водна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оболонка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зміщується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Найближчі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до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ділянки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випереджають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центр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найдальші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відстають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Тому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протилежних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кінцях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виникають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горби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(мал. 99). </a:t>
            </a:r>
          </a:p>
        </p:txBody>
      </p:sp>
      <p:sp>
        <p:nvSpPr>
          <p:cNvPr id="99" name="Google Shape;99;p18"/>
          <p:cNvSpPr txBox="1"/>
          <p:nvPr/>
        </p:nvSpPr>
        <p:spPr>
          <a:xfrm>
            <a:off x="735980" y="192874"/>
            <a:ext cx="7507329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БУВАЮТЬ ПРИПЛИВИ 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ВІДПЛИВИ.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18" name="Picture 2" descr="C:\Users\Impression\Desktop\Снимок экрана 2023-10-27 22122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940" y="2642839"/>
            <a:ext cx="4283289" cy="238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3259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56839" y="835446"/>
            <a:ext cx="8552985" cy="14157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Водночас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місцях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звідки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вода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стікає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спостерігаються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відпливи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Обертаючись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підставляє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Місяцю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різні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свої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боки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горб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переміщується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вздовж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її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відбуваються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регулярно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двічі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добу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735980" y="192874"/>
            <a:ext cx="7507329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БУВАЮТЬ ПРИПЛИВИ 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ВІДПЛИВИ.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060" y="2398353"/>
            <a:ext cx="5126541" cy="2523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5655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356839" y="835446"/>
            <a:ext cx="8552985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діє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лише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гідросферу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але й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тверду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і на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повітряну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оболонку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Енергія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водних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потоків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що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виникають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час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відпливів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величезна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невичерпна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Хвилі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припливи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можуть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покрити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5–10 %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світових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потреб 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електроенергії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Дотепер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море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майже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не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використовують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як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джерело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енергії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lang="ru-RU"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735980" y="192874"/>
            <a:ext cx="7507329" cy="4924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 algn="ctr"/>
            <a:r>
              <a:rPr lang="ru-RU" sz="2000" b="1" dirty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ЧОМУ НА ЗЕМЛІ БУВАЮТЬ ПРИПЛИВИ Й </a:t>
            </a:r>
            <a:r>
              <a:rPr lang="ru-RU" sz="2000" b="1" dirty="0" smtClean="0">
                <a:solidFill>
                  <a:srgbClr val="00206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ВІДПЛИВИ.</a:t>
            </a:r>
            <a:endParaRPr sz="2000" b="1" dirty="0">
              <a:solidFill>
                <a:srgbClr val="00206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43" name="Picture 3" descr="C:\Users\Impression\Desktop\Снимок экрана 2023-10-27 22170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212" y="2558965"/>
            <a:ext cx="6366238" cy="258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1632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0"/>
          <p:cNvSpPr txBox="1"/>
          <p:nvPr/>
        </p:nvSpPr>
        <p:spPr>
          <a:xfrm>
            <a:off x="2368175" y="163146"/>
            <a:ext cx="4800600" cy="492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000" b="1" dirty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КОРОТКО ПРО ГОЛОВНЕ </a:t>
            </a:r>
            <a:endParaRPr sz="20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4" name="Google Shape;184;p30"/>
          <p:cNvSpPr txBox="1"/>
          <p:nvPr/>
        </p:nvSpPr>
        <p:spPr>
          <a:xfrm>
            <a:off x="346484" y="858320"/>
            <a:ext cx="8447314" cy="11079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Поверхня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світиться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відбитим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сонячним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світлом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тому</a:t>
            </a:r>
          </a:p>
          <a:p>
            <a:pPr marL="107950" lvl="0">
              <a:buSzPts val="1900"/>
            </a:pP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його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зовнішній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вигляд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змінюється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залежно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того,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як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положення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він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займає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відносно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(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місячних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фаз). 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30"/>
          <p:cNvSpPr txBox="1"/>
          <p:nvPr/>
        </p:nvSpPr>
        <p:spPr>
          <a:xfrm>
            <a:off x="346484" y="3981280"/>
            <a:ext cx="8447314" cy="11079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впливає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гідросферу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впливом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Місяця</a:t>
            </a:r>
            <a:endParaRPr lang="ru-RU" sz="20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marL="107950" lvl="0">
              <a:buSzPts val="1900"/>
            </a:pP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водна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оболонка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зміщується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на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виникають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припливи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й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відпливи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30"/>
          <p:cNvSpPr txBox="1"/>
          <p:nvPr/>
        </p:nvSpPr>
        <p:spPr>
          <a:xfrm>
            <a:off x="346484" y="2127071"/>
            <a:ext cx="8447314" cy="17235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49250">
              <a:buSzPts val="1900"/>
              <a:buFont typeface="Times New Roman"/>
              <a:buChar char="★"/>
            </a:pP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Коли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розташований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Землею (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новий</a:t>
            </a:r>
            <a:endParaRPr lang="ru-RU" sz="2000" dirty="0" smtClean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  <a:p>
            <a:pPr marL="107950" lvl="0">
              <a:buSzPts val="1900"/>
            </a:pP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)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закриває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нас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відбувається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сонячне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Коли ж 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Земля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розташована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між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Сонцем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Місяцем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(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уповні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),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Місяць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потрапляє</a:t>
            </a:r>
            <a:r>
              <a:rPr lang="ru-RU" sz="20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в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тінь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Землі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—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спостерігається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місячне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000" dirty="0" err="1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затемнення</a:t>
            </a:r>
            <a:r>
              <a:rPr lang="ru-RU" sz="2000" dirty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. </a:t>
            </a:r>
            <a:endParaRPr sz="2000" dirty="0"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473069" y="1560997"/>
            <a:ext cx="4868083" cy="2339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Опрацювати </a:t>
            </a:r>
            <a:r>
              <a:rPr lang="en-US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&amp;1</a:t>
            </a:r>
            <a:r>
              <a:rPr lang="uk-UA" sz="2800" dirty="0" smtClean="0">
                <a:latin typeface="Comic Sans MS" pitchFamily="66" charset="0"/>
                <a:ea typeface="Times New Roman"/>
                <a:cs typeface="Times New Roman"/>
                <a:sym typeface="Times New Roman"/>
              </a:rPr>
              <a:t>7 с. 75-78, виконати завдання, пройти тестування «Які явища пов’язані із рухами Землі та Місяця». </a:t>
            </a:r>
          </a:p>
        </p:txBody>
      </p:sp>
      <p:sp>
        <p:nvSpPr>
          <p:cNvPr id="99" name="Google Shape;99;p18"/>
          <p:cNvSpPr txBox="1"/>
          <p:nvPr/>
        </p:nvSpPr>
        <p:spPr>
          <a:xfrm>
            <a:off x="1029709" y="192874"/>
            <a:ext cx="7213600" cy="6155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dirty="0" smtClean="0">
                <a:solidFill>
                  <a:srgbClr val="C00000"/>
                </a:solidFill>
                <a:latin typeface="Comic Sans MS" pitchFamily="66" charset="0"/>
                <a:ea typeface="Times New Roman"/>
                <a:cs typeface="Times New Roman"/>
                <a:sym typeface="Times New Roman"/>
              </a:rPr>
              <a:t>Домашнє завдання.</a:t>
            </a:r>
            <a:endParaRPr sz="2800" b="1" dirty="0">
              <a:solidFill>
                <a:srgbClr val="C00000"/>
              </a:solidFill>
              <a:latin typeface="Comic Sans MS" pitchFamily="66" charset="0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842" y="1334138"/>
            <a:ext cx="1978839" cy="2414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5135414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1029</TotalTime>
  <Words>761</Words>
  <Application>Microsoft Office PowerPoint</Application>
  <PresentationFormat>Экран (16:9)</PresentationFormat>
  <Paragraphs>45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Comic Sans MS</vt:lpstr>
      <vt:lpstr>Pacifico</vt:lpstr>
      <vt:lpstr>Times New Roman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Impression</cp:lastModifiedBy>
  <cp:revision>191</cp:revision>
  <dcterms:modified xsi:type="dcterms:W3CDTF">2023-10-29T12:06:08Z</dcterms:modified>
</cp:coreProperties>
</file>