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9" r:id="rId3"/>
    <p:sldId id="257" r:id="rId4"/>
    <p:sldId id="266" r:id="rId5"/>
    <p:sldId id="258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666" y="-25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D4FFAE-8717-483C-90A9-5E3BD7F128A9}" type="datetimeFigureOut">
              <a:rPr lang="uk-UA" smtClean="0"/>
              <a:t>27.02.2023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uk-UA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C6E4063-1C20-4E2D-B124-6FF6AF7E44F1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332656"/>
            <a:ext cx="7851648" cy="2088232"/>
          </a:xfrm>
        </p:spPr>
        <p:txBody>
          <a:bodyPr>
            <a:normAutofit/>
          </a:bodyPr>
          <a:lstStyle/>
          <a:p>
            <a:pPr algn="ctr"/>
            <a:r>
              <a:rPr lang="uk-UA" sz="2800" dirty="0" smtClean="0"/>
              <a:t>Курс Пізнаємо природу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b="1" dirty="0" smtClean="0"/>
              <a:t>Презентація до уроку: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1772816"/>
            <a:ext cx="7406640" cy="4824536"/>
          </a:xfrm>
        </p:spPr>
        <p:txBody>
          <a:bodyPr>
            <a:normAutofit lnSpcReduction="10000"/>
          </a:bodyPr>
          <a:lstStyle/>
          <a:p>
            <a:pPr algn="ctr"/>
            <a:endParaRPr lang="uk-UA" sz="4000" b="1" dirty="0"/>
          </a:p>
          <a:p>
            <a:pPr algn="ctr"/>
            <a:endParaRPr lang="uk-UA" sz="4000" b="1" dirty="0" smtClean="0"/>
          </a:p>
          <a:p>
            <a:pPr algn="ctr"/>
            <a:endParaRPr lang="uk-UA" sz="4000" b="1" dirty="0"/>
          </a:p>
          <a:p>
            <a:pPr algn="r"/>
            <a:endParaRPr lang="uk-UA" sz="2800" b="1" dirty="0" smtClean="0"/>
          </a:p>
          <a:p>
            <a:pPr algn="r"/>
            <a:endParaRPr lang="uk-UA" sz="2800" b="1" dirty="0"/>
          </a:p>
          <a:p>
            <a:pPr algn="r"/>
            <a:endParaRPr lang="uk-UA" sz="2800" b="1" dirty="0" smtClean="0"/>
          </a:p>
          <a:p>
            <a:pPr algn="r"/>
            <a:endParaRPr lang="uk-UA" sz="2800" b="1" dirty="0" smtClean="0"/>
          </a:p>
          <a:p>
            <a:pPr algn="r"/>
            <a:endParaRPr lang="uk-UA" sz="2800" b="1" dirty="0"/>
          </a:p>
          <a:p>
            <a:pPr algn="r"/>
            <a:r>
              <a:rPr lang="uk-UA" sz="2800" b="1" dirty="0" smtClean="0"/>
              <a:t>А.С. Лісняк</a:t>
            </a:r>
          </a:p>
          <a:p>
            <a:pPr algn="ctr"/>
            <a:endParaRPr lang="uk-UA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116928"/>
            <a:ext cx="3240360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52599" y="1772816"/>
            <a:ext cx="8016537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Яке значення </a:t>
            </a:r>
          </a:p>
          <a:p>
            <a:pPr algn="ctr"/>
            <a:r>
              <a:rPr lang="uk-UA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r>
              <a:rPr lang="uk-UA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актерій і вірусів </a:t>
            </a:r>
          </a:p>
          <a:p>
            <a:pPr algn="ctr"/>
            <a:r>
              <a:rPr lang="uk-UA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 природі й для людини?</a:t>
            </a:r>
            <a:endParaRPr lang="uk-UA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383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980728"/>
            <a:ext cx="7714104" cy="4800600"/>
          </a:xfrm>
        </p:spPr>
        <p:txBody>
          <a:bodyPr>
            <a:normAutofit/>
          </a:bodyPr>
          <a:lstStyle/>
          <a:p>
            <a:pPr marL="82296" indent="0" algn="just">
              <a:buNone/>
            </a:pPr>
            <a:r>
              <a:rPr lang="uk-UA" sz="4800" b="1" dirty="0">
                <a:latin typeface="Monotype Corsiva" pitchFamily="66" charset="0"/>
              </a:rPr>
              <a:t>Здавен існує суперечність:</a:t>
            </a:r>
          </a:p>
          <a:p>
            <a:pPr marL="82296" indent="0" algn="just">
              <a:buNone/>
            </a:pPr>
            <a:r>
              <a:rPr lang="uk-UA" sz="4800" b="1" dirty="0" smtClean="0">
                <a:latin typeface="Monotype Corsiva" pitchFamily="66" charset="0"/>
              </a:rPr>
              <a:t>Один </a:t>
            </a:r>
            <a:r>
              <a:rPr lang="uk-UA" sz="4800" b="1" dirty="0">
                <a:latin typeface="Monotype Corsiva" pitchFamily="66" charset="0"/>
              </a:rPr>
              <a:t>мікроб - наш вірний друг,</a:t>
            </a:r>
          </a:p>
          <a:p>
            <a:pPr marL="82296" indent="0" algn="just">
              <a:buNone/>
            </a:pPr>
            <a:r>
              <a:rPr lang="uk-UA" sz="4800" b="1" dirty="0" smtClean="0">
                <a:latin typeface="Monotype Corsiva" pitchFamily="66" charset="0"/>
              </a:rPr>
              <a:t>А </a:t>
            </a:r>
            <a:r>
              <a:rPr lang="uk-UA" sz="4800" b="1" dirty="0">
                <a:latin typeface="Monotype Corsiva" pitchFamily="66" charset="0"/>
              </a:rPr>
              <a:t>інший - ворог небезпечний,</a:t>
            </a:r>
          </a:p>
          <a:p>
            <a:pPr marL="82296" indent="0" algn="just">
              <a:buNone/>
            </a:pPr>
            <a:r>
              <a:rPr lang="uk-UA" sz="4800" b="1" dirty="0" smtClean="0">
                <a:latin typeface="Monotype Corsiva" pitchFamily="66" charset="0"/>
              </a:rPr>
              <a:t>Розплідник </a:t>
            </a:r>
            <a:r>
              <a:rPr lang="uk-UA" sz="4800" b="1" dirty="0">
                <a:latin typeface="Monotype Corsiva" pitchFamily="66" charset="0"/>
              </a:rPr>
              <a:t>пошесних недуг.</a:t>
            </a:r>
          </a:p>
          <a:p>
            <a:endParaRPr lang="uk-UA" dirty="0"/>
          </a:p>
          <a:p>
            <a:pPr marL="82296" indent="0" algn="r">
              <a:buNone/>
            </a:pPr>
            <a:r>
              <a:rPr lang="uk-UA" sz="2200" dirty="0"/>
              <a:t>Б. П. Мацелюх, український мікробіолог, генетик</a:t>
            </a:r>
          </a:p>
        </p:txBody>
      </p:sp>
    </p:spTree>
    <p:extLst>
      <p:ext uri="{BB962C8B-B14F-4D97-AF65-F5344CB8AC3E}">
        <p14:creationId xmlns:p14="http://schemas.microsoft.com/office/powerpoint/2010/main" val="2541862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498080" cy="1143000"/>
          </a:xfrm>
        </p:spPr>
        <p:txBody>
          <a:bodyPr>
            <a:normAutofit/>
          </a:bodyPr>
          <a:lstStyle/>
          <a:p>
            <a:r>
              <a:rPr lang="uk-UA" sz="2800" b="1" dirty="0" smtClean="0"/>
              <a:t>Які хвороби спричиняють бактерії та віруси</a:t>
            </a:r>
            <a:endParaRPr lang="uk-UA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173539"/>
            <a:ext cx="7498080" cy="4800600"/>
          </a:xfrm>
        </p:spPr>
        <p:txBody>
          <a:bodyPr>
            <a:normAutofit/>
          </a:bodyPr>
          <a:lstStyle/>
          <a:p>
            <a:pPr algn="just"/>
            <a:r>
              <a:rPr lang="uk-UA" sz="2800" b="1" dirty="0" smtClean="0"/>
              <a:t>Завдання</a:t>
            </a:r>
          </a:p>
          <a:p>
            <a:pPr algn="just"/>
            <a:r>
              <a:rPr lang="uk-UA" sz="2800" dirty="0" smtClean="0"/>
              <a:t>Подивись відео про бактерії і віруси та про хвороби, які вони спричиняють.</a:t>
            </a:r>
            <a:r>
              <a:rPr lang="ru-RU" sz="2800" dirty="0"/>
              <a:t> Будь </a:t>
            </a:r>
            <a:r>
              <a:rPr lang="uk-UA" sz="2800" dirty="0" smtClean="0"/>
              <a:t>уважним/</a:t>
            </a:r>
            <a:r>
              <a:rPr lang="uk-UA" sz="2800" dirty="0" err="1" smtClean="0"/>
              <a:t>-ою</a:t>
            </a:r>
            <a:r>
              <a:rPr lang="uk-UA" sz="2800" dirty="0" smtClean="0"/>
              <a:t>, щоб правильно розв’язати завдання.</a:t>
            </a:r>
          </a:p>
          <a:p>
            <a:pPr algn="just"/>
            <a:r>
              <a:rPr lang="uk-UA" sz="2800" dirty="0"/>
              <a:t>1) Пригадай збудників хвороб, які можна побачити у світловий мікроскоп: бактерії чи віруси.</a:t>
            </a:r>
          </a:p>
          <a:p>
            <a:pPr algn="just"/>
            <a:r>
              <a:rPr lang="uk-UA" sz="2800" dirty="0" smtClean="0"/>
              <a:t>2</a:t>
            </a:r>
            <a:r>
              <a:rPr lang="uk-UA" sz="2800" dirty="0"/>
              <a:t>) Що таке симптоми хвороби</a:t>
            </a:r>
            <a:r>
              <a:rPr lang="uk-UA" sz="2800" dirty="0" smtClean="0"/>
              <a:t>?</a:t>
            </a:r>
            <a:endParaRPr lang="uk-UA" sz="2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4883">
            <a:off x="6626429" y="4690626"/>
            <a:ext cx="2450986" cy="19567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85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/>
          <a:lstStyle/>
          <a:p>
            <a:r>
              <a:rPr lang="uk-UA" b="1" dirty="0" smtClean="0"/>
              <a:t>Завдання: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028700"/>
            <a:ext cx="7818072" cy="4800600"/>
          </a:xfrm>
        </p:spPr>
        <p:txBody>
          <a:bodyPr/>
          <a:lstStyle/>
          <a:p>
            <a:pPr algn="just"/>
            <a:r>
              <a:rPr lang="uk-UA" sz="2800" dirty="0"/>
              <a:t>3) Визнач, яке з названих у відео захворювань бактеріальне, а яке - вірусне: грип, правець, кашлюк, поліомієліт, дифтерія, гепатит В, кір. Які ти ще знаєш бактеріальні та вірусні хвороби?</a:t>
            </a:r>
          </a:p>
          <a:p>
            <a:pPr algn="just"/>
            <a:r>
              <a:rPr lang="uk-UA" sz="2800" dirty="0"/>
              <a:t>4) Якими шляхами бактерії і віруси можуть потрапити в наш організм?</a:t>
            </a:r>
          </a:p>
          <a:p>
            <a:endParaRPr lang="uk-UA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293096"/>
            <a:ext cx="244827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229201"/>
            <a:ext cx="1106611" cy="1623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9791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404664"/>
            <a:ext cx="7498080" cy="4800600"/>
          </a:xfrm>
        </p:spPr>
        <p:txBody>
          <a:bodyPr>
            <a:noAutofit/>
          </a:bodyPr>
          <a:lstStyle/>
          <a:p>
            <a:pPr algn="just"/>
            <a:r>
              <a:rPr lang="uk-UA" b="1" dirty="0"/>
              <a:t>Працюємо разом</a:t>
            </a:r>
          </a:p>
          <a:p>
            <a:pPr algn="just"/>
            <a:r>
              <a:rPr lang="uk-UA" sz="2000" dirty="0" smtClean="0"/>
              <a:t>Позмагайтесь </a:t>
            </a:r>
            <a:r>
              <a:rPr lang="uk-UA" sz="2000" dirty="0"/>
              <a:t>групами, хто більше запам’ятав з відео назв і вірусних захворювань.</a:t>
            </a:r>
          </a:p>
          <a:p>
            <a:pPr algn="just"/>
            <a:r>
              <a:rPr lang="uk-UA" sz="2000" dirty="0" smtClean="0"/>
              <a:t>5</a:t>
            </a:r>
            <a:r>
              <a:rPr lang="uk-UA" sz="2000" dirty="0"/>
              <a:t>) На основі одержаної інформації складіть схему передачі мікроорганізмів між учнями під час звичайного дня в школі (відвідування туалетів без миття рук або миття їх без мила, похід до шкільної їдальні, позичання ручок чи інших речей у друзів, рукостискання, використання комп’ютерів, телефонів, пиття з однієї пляшки тощо).</a:t>
            </a:r>
          </a:p>
          <a:p>
            <a:pPr algn="just"/>
            <a:r>
              <a:rPr lang="uk-UA" sz="2000" dirty="0" smtClean="0"/>
              <a:t>6</a:t>
            </a:r>
            <a:r>
              <a:rPr lang="uk-UA" sz="2000" dirty="0"/>
              <a:t>) Який захисний механізм допомагає нашому організму боротися із збудниками захворювань - вірусами та бактеріями?</a:t>
            </a:r>
          </a:p>
          <a:p>
            <a:pPr algn="just"/>
            <a:r>
              <a:rPr lang="uk-UA" sz="2000" dirty="0" smtClean="0"/>
              <a:t>7</a:t>
            </a:r>
            <a:r>
              <a:rPr lang="uk-UA" sz="2000" dirty="0"/>
              <a:t>) Чи всі бактерії, які є в організмі людини шкідливі?</a:t>
            </a:r>
          </a:p>
          <a:p>
            <a:pPr algn="just"/>
            <a:r>
              <a:rPr lang="uk-UA" sz="2000" dirty="0" smtClean="0"/>
              <a:t>8</a:t>
            </a:r>
            <a:r>
              <a:rPr lang="uk-UA" sz="2000" dirty="0"/>
              <a:t>) Які засоби профілактики інфекційних захворювань перелічені у відео?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23044"/>
            <a:ext cx="1911102" cy="14238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209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404664"/>
            <a:ext cx="7498080" cy="4800600"/>
          </a:xfrm>
        </p:spPr>
        <p:txBody>
          <a:bodyPr>
            <a:normAutofit/>
          </a:bodyPr>
          <a:lstStyle/>
          <a:p>
            <a:r>
              <a:rPr lang="uk-UA" sz="2800" b="1" dirty="0"/>
              <a:t>Завдання</a:t>
            </a:r>
          </a:p>
          <a:p>
            <a:pPr algn="just"/>
            <a:r>
              <a:rPr lang="uk-UA" sz="2400" dirty="0" smtClean="0"/>
              <a:t>Перейди </a:t>
            </a:r>
            <a:r>
              <a:rPr lang="uk-UA" sz="2400" dirty="0"/>
              <a:t>за </a:t>
            </a:r>
            <a:r>
              <a:rPr lang="en-US" sz="2400" dirty="0"/>
              <a:t>QR-</a:t>
            </a:r>
            <a:r>
              <a:rPr lang="uk-UA" sz="2400" dirty="0"/>
              <a:t>кодом і розв’яжи завдання. Якщо його правильно виконаєш відкриється постер ЮНІСЕФ з рекомендаціями щодо запобігання поширенню коронавірусної інфекції. На основі інформації в ньому розроби свій постер-пам’ятку про профілактику бактеріальних і вірусних захворювань</a:t>
            </a:r>
            <a:r>
              <a:rPr lang="uk-UA" sz="2400" dirty="0" smtClean="0"/>
              <a:t>.</a:t>
            </a:r>
          </a:p>
          <a:p>
            <a:pPr algn="just"/>
            <a:endParaRPr lang="uk-UA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25" y="4901738"/>
            <a:ext cx="12858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74228"/>
            <a:ext cx="3255020" cy="3255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235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16632"/>
            <a:ext cx="7848872" cy="6741368"/>
          </a:xfrm>
        </p:spPr>
        <p:txBody>
          <a:bodyPr>
            <a:normAutofit fontScale="92500" lnSpcReduction="10000"/>
          </a:bodyPr>
          <a:lstStyle/>
          <a:p>
            <a:pPr marL="82296" indent="0" algn="just">
              <a:buNone/>
            </a:pPr>
            <a:r>
              <a:rPr lang="uk-UA" dirty="0"/>
              <a:t> </a:t>
            </a:r>
            <a:r>
              <a:rPr lang="uk-UA" sz="4100" b="1" dirty="0">
                <a:solidFill>
                  <a:schemeClr val="bg2">
                    <a:lumMod val="25000"/>
                  </a:schemeClr>
                </a:solidFill>
              </a:rPr>
              <a:t>Як спіймати </a:t>
            </a:r>
            <a:r>
              <a:rPr lang="uk-UA" sz="4100" b="1" dirty="0" smtClean="0">
                <a:solidFill>
                  <a:schemeClr val="bg2">
                    <a:lumMod val="25000"/>
                  </a:schemeClr>
                </a:solidFill>
              </a:rPr>
              <a:t>бактерії? </a:t>
            </a:r>
          </a:p>
          <a:p>
            <a:pPr marL="82296" indent="0" algn="just">
              <a:buNone/>
            </a:pPr>
            <a:r>
              <a:rPr lang="uk-UA" sz="41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uk-UA" sz="4100" b="1" dirty="0" smtClean="0">
                <a:solidFill>
                  <a:schemeClr val="bg2">
                    <a:lumMod val="25000"/>
                  </a:schemeClr>
                </a:solidFill>
              </a:rPr>
              <a:t>   </a:t>
            </a:r>
            <a:r>
              <a:rPr lang="uk-UA" sz="2000" dirty="0" smtClean="0"/>
              <a:t>Відомо</a:t>
            </a:r>
            <a:r>
              <a:rPr lang="uk-UA" sz="2000" dirty="0"/>
              <a:t>, що у повітрі закритих приміщень, у яких перебуває багато людей, міститься найбільше мікроорганізмів, серед яких може бути значна кількість хвороботворних. Як думаєш, чому?</a:t>
            </a:r>
          </a:p>
          <a:p>
            <a:pPr marL="82296" indent="0" algn="just">
              <a:buNone/>
            </a:pPr>
            <a:r>
              <a:rPr lang="uk-UA" sz="2000" dirty="0" smtClean="0"/>
              <a:t>      Щоб </a:t>
            </a:r>
            <a:r>
              <a:rPr lang="uk-UA" sz="2000" dirty="0"/>
              <a:t>виявити бактерії у повітрі, мікробіологи використовують спеціальні поживні середовища в чашках Петрі. На них бактерії утворюють скупчення клітин - колонії, які можна побачити неозброєним оком. Розглянь уважно світлини чашок Петрі, які одержали дослідники, коли вивчали кількість мікроорганізмів повітря класу в різний період </a:t>
            </a:r>
            <a:r>
              <a:rPr lang="uk-UA" sz="2000" dirty="0" smtClean="0"/>
              <a:t>дня.</a:t>
            </a:r>
          </a:p>
          <a:p>
            <a:pPr marL="82296" indent="0" algn="just">
              <a:buNone/>
            </a:pPr>
            <a:endParaRPr lang="uk-UA" sz="2000" dirty="0"/>
          </a:p>
          <a:p>
            <a:pPr marL="82296" indent="0" algn="just">
              <a:buNone/>
            </a:pPr>
            <a:endParaRPr lang="uk-UA" sz="2000" dirty="0" smtClean="0"/>
          </a:p>
          <a:p>
            <a:pPr marL="82296" indent="0" algn="just">
              <a:buNone/>
            </a:pPr>
            <a:endParaRPr lang="uk-UA" sz="2000" dirty="0" smtClean="0"/>
          </a:p>
          <a:p>
            <a:pPr marL="82296" indent="0" algn="just">
              <a:buNone/>
            </a:pPr>
            <a:endParaRPr lang="uk-UA" sz="2000" dirty="0"/>
          </a:p>
          <a:p>
            <a:pPr marL="82296" indent="0" algn="just">
              <a:buNone/>
            </a:pPr>
            <a:endParaRPr lang="uk-UA" sz="2000" dirty="0" smtClean="0"/>
          </a:p>
          <a:p>
            <a:pPr marL="82296" indent="0" algn="just">
              <a:buNone/>
            </a:pPr>
            <a:r>
              <a:rPr lang="uk-UA" sz="2000" b="1" dirty="0" smtClean="0"/>
              <a:t>Завдання</a:t>
            </a:r>
            <a:endParaRPr lang="uk-UA" sz="2000" b="1" dirty="0"/>
          </a:p>
          <a:p>
            <a:pPr marL="82296" indent="0" algn="just">
              <a:buNone/>
            </a:pPr>
            <a:r>
              <a:rPr lang="uk-UA" sz="2000" dirty="0" smtClean="0"/>
              <a:t>        Які </a:t>
            </a:r>
            <a:r>
              <a:rPr lang="uk-UA" sz="2000" dirty="0"/>
              <a:t>висновки можна зробити із цього дослідження мікробіологів? Запропонуй, що можна зробити для зменшення кількості мікроорганізмів у повітрі класу.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380525"/>
            <a:ext cx="4896544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51112" y="4797152"/>
            <a:ext cx="79928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dirty="0" smtClean="0"/>
              <a:t>Мікроорганізми повітря класу: до уроків (1), після другого уроку (2) і після уроків (3)</a:t>
            </a:r>
            <a:endParaRPr lang="uk-UA" sz="1600" dirty="0"/>
          </a:p>
        </p:txBody>
      </p:sp>
    </p:spTree>
    <p:extLst>
      <p:ext uri="{BB962C8B-B14F-4D97-AF65-F5344CB8AC3E}">
        <p14:creationId xmlns:p14="http://schemas.microsoft.com/office/powerpoint/2010/main" val="1812652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4392488" cy="720080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3600" b="1" dirty="0" smtClean="0"/>
              <a:t>Яка роль бактерій?</a:t>
            </a:r>
            <a:br>
              <a:rPr lang="uk-UA" sz="3600" b="1" dirty="0" smtClean="0"/>
            </a:br>
            <a:r>
              <a:rPr lang="uk-UA" b="1" dirty="0" smtClean="0"/>
              <a:t>   </a:t>
            </a:r>
            <a:endParaRPr lang="uk-UA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268760"/>
            <a:ext cx="7498080" cy="4800600"/>
          </a:xfrm>
        </p:spPr>
        <p:txBody>
          <a:bodyPr/>
          <a:lstStyle/>
          <a:p>
            <a:pPr marL="82296" indent="0" algn="just">
              <a:buNone/>
            </a:pPr>
            <a:r>
              <a:rPr lang="uk-UA" b="1" dirty="0"/>
              <a:t>Хвороботворні бактерії </a:t>
            </a:r>
            <a:r>
              <a:rPr lang="uk-UA" b="1" dirty="0" smtClean="0"/>
              <a:t>спричиняють: </a:t>
            </a:r>
          </a:p>
          <a:p>
            <a:pPr algn="just"/>
            <a:r>
              <a:rPr lang="uk-UA" dirty="0" smtClean="0"/>
              <a:t>захворювання людей;</a:t>
            </a:r>
          </a:p>
          <a:p>
            <a:pPr algn="just"/>
            <a:r>
              <a:rPr lang="uk-UA" dirty="0" smtClean="0"/>
              <a:t>захворювання тварин;</a:t>
            </a:r>
          </a:p>
          <a:p>
            <a:pPr algn="just"/>
            <a:r>
              <a:rPr lang="uk-UA" dirty="0"/>
              <a:t>захворювання  </a:t>
            </a:r>
            <a:r>
              <a:rPr lang="uk-UA" dirty="0" smtClean="0"/>
              <a:t>рослин;</a:t>
            </a:r>
          </a:p>
          <a:p>
            <a:pPr algn="just"/>
            <a:r>
              <a:rPr lang="uk-UA" dirty="0" smtClean="0"/>
              <a:t>бактерії </a:t>
            </a:r>
            <a:r>
              <a:rPr lang="uk-UA" dirty="0"/>
              <a:t>псують харчові </a:t>
            </a:r>
            <a:r>
              <a:rPr lang="uk-UA" dirty="0" smtClean="0"/>
              <a:t>продукти;</a:t>
            </a:r>
          </a:p>
          <a:p>
            <a:pPr algn="just"/>
            <a:r>
              <a:rPr lang="uk-UA" dirty="0" smtClean="0"/>
              <a:t> </a:t>
            </a:r>
            <a:r>
              <a:rPr lang="uk-UA" dirty="0"/>
              <a:t>ціанобактерії призводять до «цвітіння водойм</a:t>
            </a:r>
            <a:r>
              <a:rPr lang="uk-UA" dirty="0" smtClean="0"/>
              <a:t>».</a:t>
            </a:r>
          </a:p>
          <a:p>
            <a:pPr algn="just"/>
            <a:endParaRPr lang="uk-UA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725144"/>
            <a:ext cx="1284133" cy="1921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981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/>
              <a:t>Користь бактерій: </a:t>
            </a:r>
            <a:endParaRPr lang="uk-UA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447800"/>
            <a:ext cx="7746064" cy="4800600"/>
          </a:xfrm>
        </p:spPr>
        <p:txBody>
          <a:bodyPr>
            <a:normAutofit/>
          </a:bodyPr>
          <a:lstStyle/>
          <a:p>
            <a:pPr marL="82296" indent="0" algn="just">
              <a:buNone/>
            </a:pPr>
            <a:r>
              <a:rPr lang="uk-UA" sz="2800" dirty="0" smtClean="0"/>
              <a:t>В </a:t>
            </a:r>
            <a:r>
              <a:rPr lang="uk-UA" sz="2800" dirty="0"/>
              <a:t>ґрунті </a:t>
            </a:r>
            <a:r>
              <a:rPr lang="uk-UA" sz="2800" dirty="0" smtClean="0"/>
              <a:t>бактерії </a:t>
            </a:r>
            <a:r>
              <a:rPr lang="uk-UA" sz="2800" dirty="0"/>
              <a:t>розкладають речовини відмерлих організмів і забезпечують його </a:t>
            </a:r>
            <a:r>
              <a:rPr lang="uk-UA" sz="2800" dirty="0" smtClean="0"/>
              <a:t>родючість;</a:t>
            </a:r>
          </a:p>
          <a:p>
            <a:pPr marL="82296" indent="0" algn="just">
              <a:buNone/>
            </a:pPr>
            <a:r>
              <a:rPr lang="uk-UA" sz="2800" dirty="0" smtClean="0"/>
              <a:t>Бульбочкові </a:t>
            </a:r>
            <a:r>
              <a:rPr lang="uk-UA" sz="2800" dirty="0"/>
              <a:t>бактерії у коренях квасолі, сої, бобів (та деяких інших рослин) забезпечують ці рослини потрібним для них азотом з повітря</a:t>
            </a:r>
            <a:r>
              <a:rPr lang="uk-UA" sz="2800" dirty="0" smtClean="0"/>
              <a:t>.</a:t>
            </a:r>
          </a:p>
          <a:p>
            <a:pPr marL="82296" indent="0" algn="just">
              <a:buNone/>
            </a:pPr>
            <a:r>
              <a:rPr lang="uk-UA" sz="2800" dirty="0" smtClean="0"/>
              <a:t> </a:t>
            </a:r>
            <a:r>
              <a:rPr lang="uk-UA" sz="2800" dirty="0"/>
              <a:t>Бактерії утворюють антибіотики, вітаміни, гормони, які застосовують у медицині.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1145332" y="1666290"/>
            <a:ext cx="114300" cy="1143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32" y="2996952"/>
            <a:ext cx="139700" cy="13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782" y="4367262"/>
            <a:ext cx="139700" cy="13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3616">
            <a:off x="6901702" y="4830696"/>
            <a:ext cx="2293154" cy="1888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979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498080" cy="1143000"/>
          </a:xfrm>
        </p:spPr>
        <p:txBody>
          <a:bodyPr/>
          <a:lstStyle/>
          <a:p>
            <a:r>
              <a:rPr lang="uk-UA" sz="3600" b="1" dirty="0"/>
              <a:t>Користь</a:t>
            </a:r>
            <a:r>
              <a:rPr lang="uk-UA" b="1" dirty="0"/>
              <a:t> </a:t>
            </a:r>
            <a:r>
              <a:rPr lang="uk-UA" sz="3600" b="1" dirty="0"/>
              <a:t>бактерій: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052736"/>
            <a:ext cx="7818072" cy="4800600"/>
          </a:xfrm>
        </p:spPr>
        <p:txBody>
          <a:bodyPr>
            <a:noAutofit/>
          </a:bodyPr>
          <a:lstStyle/>
          <a:p>
            <a:pPr algn="just"/>
            <a:r>
              <a:rPr lang="uk-UA" sz="2800" dirty="0"/>
              <a:t>Бактерії спричиняють захворювання комах - шкідників рослин, тому з них виготовляють препарати для боротьби з ними. </a:t>
            </a:r>
            <a:endParaRPr lang="uk-UA" sz="2800" dirty="0" smtClean="0"/>
          </a:p>
          <a:p>
            <a:pPr algn="just"/>
            <a:r>
              <a:rPr lang="uk-UA" sz="2800" dirty="0" smtClean="0"/>
              <a:t>Бактерії </a:t>
            </a:r>
            <a:r>
              <a:rPr lang="uk-UA" sz="2800" dirty="0"/>
              <a:t>кишківника людини поліпшують травлення, утворюють корисні вітаміни, захищають від хвороботворних бактерій</a:t>
            </a:r>
            <a:r>
              <a:rPr lang="uk-UA" sz="2800" dirty="0" smtClean="0"/>
              <a:t>.</a:t>
            </a:r>
          </a:p>
          <a:p>
            <a:pPr algn="just"/>
            <a:r>
              <a:rPr lang="uk-UA" sz="2800" dirty="0" smtClean="0"/>
              <a:t> </a:t>
            </a:r>
            <a:r>
              <a:rPr lang="uk-UA" sz="2800" dirty="0"/>
              <a:t>Бактерії очищують стічні води, розкладають різноманітні відходи. </a:t>
            </a:r>
            <a:endParaRPr lang="uk-UA" sz="2800" dirty="0" smtClean="0"/>
          </a:p>
          <a:p>
            <a:pPr algn="just"/>
            <a:r>
              <a:rPr lang="uk-UA" sz="2800" dirty="0" smtClean="0"/>
              <a:t>Певні </a:t>
            </a:r>
            <a:r>
              <a:rPr lang="uk-UA" sz="2800" dirty="0"/>
              <a:t>бактерії використовують для виготовлення сирів, кисломолочних продуктів, квашення овочів.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104" y="5438775"/>
            <a:ext cx="3228975" cy="1419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71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Дослідження:</a:t>
            </a:r>
            <a:endParaRPr lang="uk-UA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268760"/>
            <a:ext cx="7776864" cy="4800600"/>
          </a:xfrm>
        </p:spPr>
        <p:txBody>
          <a:bodyPr>
            <a:normAutofit/>
          </a:bodyPr>
          <a:lstStyle/>
          <a:p>
            <a:pPr algn="just"/>
            <a:r>
              <a:rPr lang="uk-UA" sz="2800" dirty="0"/>
              <a:t>Прочитай статтю та виконай проєкт, щоб дізнатись, як бактерії використовують у харчовій промисловості, та навчитися готувати вдома смачні й корисні кисломолочні продукти.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56992"/>
            <a:ext cx="3125986" cy="312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188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120</TotalTime>
  <Words>615</Words>
  <Application>Microsoft Office PowerPoint</Application>
  <PresentationFormat>Экран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Курс Пізнаємо природу Презентація до уроку: </vt:lpstr>
      <vt:lpstr>Презентация PowerPoint</vt:lpstr>
      <vt:lpstr>Які хвороби спричиняють бактерії та віруси</vt:lpstr>
      <vt:lpstr>Завдання:</vt:lpstr>
      <vt:lpstr>Презентация PowerPoint</vt:lpstr>
      <vt:lpstr>Презентация PowerPoint</vt:lpstr>
      <vt:lpstr>Презентация PowerPoint</vt:lpstr>
      <vt:lpstr>Яка роль бактерій?    </vt:lpstr>
      <vt:lpstr>Користь бактерій: </vt:lpstr>
      <vt:lpstr>Користь бактерій: </vt:lpstr>
      <vt:lpstr>Дослідження: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до уроку:</dc:title>
  <dc:creator>TPCUser</dc:creator>
  <cp:lastModifiedBy>TPCUser</cp:lastModifiedBy>
  <cp:revision>11</cp:revision>
  <dcterms:created xsi:type="dcterms:W3CDTF">2023-02-27T10:43:51Z</dcterms:created>
  <dcterms:modified xsi:type="dcterms:W3CDTF">2023-02-27T12:44:00Z</dcterms:modified>
</cp:coreProperties>
</file>