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66" r:id="rId4"/>
    <p:sldId id="265" r:id="rId5"/>
    <p:sldId id="264" r:id="rId6"/>
    <p:sldId id="263" r:id="rId7"/>
    <p:sldId id="267" r:id="rId8"/>
    <p:sldId id="262" r:id="rId9"/>
    <p:sldId id="275" r:id="rId10"/>
    <p:sldId id="261" r:id="rId11"/>
    <p:sldId id="260" r:id="rId12"/>
    <p:sldId id="268" r:id="rId13"/>
    <p:sldId id="273" r:id="rId14"/>
    <p:sldId id="274" r:id="rId15"/>
    <p:sldId id="269" r:id="rId16"/>
    <p:sldId id="272" r:id="rId17"/>
    <p:sldId id="271" r:id="rId18"/>
    <p:sldId id="257" r:id="rId1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1282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AC3832E-A08A-4AD9-9276-A11F313F9C62}" type="datetimeFigureOut">
              <a:rPr lang="uk-UA" smtClean="0"/>
              <a:t>18.01.2023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9D861C4-9086-4E81-A733-E26F58CD6617}" type="slidenum">
              <a:rPr lang="uk-UA" smtClean="0"/>
              <a:t>‹#›</a:t>
            </a:fld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QNFoBmJM0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5267074" TargetMode="External"/><Relationship Id="rId7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learningapps.org/526707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shkola.in.ua/2633-piznaiemo-pryrodu-5-klas-bida-2022.html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learningapps.org/526707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143" y="171471"/>
            <a:ext cx="2454771" cy="226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2449">
            <a:off x="-235477" y="-537237"/>
            <a:ext cx="3785330" cy="3793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88689" y="1916832"/>
            <a:ext cx="8291113" cy="10464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hnschrift" pitchFamily="34" charset="0"/>
              </a:rPr>
              <a:t>Якою буває погода</a:t>
            </a:r>
            <a:endParaRPr lang="uk-UA" sz="6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4437112"/>
            <a:ext cx="864096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Мета:</a:t>
            </a:r>
            <a:r>
              <a:rPr lang="uk-UA" dirty="0"/>
              <a:t> сформувати міжпредметні компетентності; навчитися спостерігати та характеризувати ознаки в природі; навчитися користуватися метеорологічними приладами; вміти прогнозувати погоду за прикметами; розвивати уяву; виховувати любов до природи. </a:t>
            </a:r>
            <a:endParaRPr lang="uk-UA" dirty="0" smtClean="0"/>
          </a:p>
          <a:p>
            <a:pPr algn="just"/>
            <a:endParaRPr lang="uk-UA" b="1" dirty="0" smtClean="0"/>
          </a:p>
          <a:p>
            <a:pPr algn="just"/>
            <a:endParaRPr lang="uk-UA" b="1" dirty="0"/>
          </a:p>
          <a:p>
            <a:pPr algn="r"/>
            <a:r>
              <a:rPr lang="uk-UA" b="1" dirty="0" smtClean="0"/>
              <a:t>        Вчитель географії А.С.</a:t>
            </a:r>
            <a:r>
              <a:rPr lang="uk-UA" b="1" dirty="0" err="1" smtClean="0"/>
              <a:t>Лісняк</a:t>
            </a:r>
            <a:endParaRPr lang="uk-UA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02800" y="2944363"/>
            <a:ext cx="75608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Що таке погода</a:t>
            </a:r>
          </a:p>
          <a:p>
            <a:pPr marL="285750" indent="-285750">
              <a:buFontTx/>
              <a:buChar char="-"/>
            </a:pPr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Види опадів</a:t>
            </a:r>
          </a:p>
          <a:p>
            <a:pPr marL="285750" indent="-285750">
              <a:buFontTx/>
              <a:buChar char="-"/>
            </a:pPr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Прогноз погоди</a:t>
            </a:r>
          </a:p>
          <a:p>
            <a:pPr marL="285750" indent="-285750">
              <a:buFontTx/>
              <a:buChar char="-"/>
            </a:pPr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Метеорологічні прилади</a:t>
            </a:r>
          </a:p>
          <a:p>
            <a:pPr marL="285750" indent="-285750">
              <a:buFontTx/>
              <a:buChar char="-"/>
            </a:pPr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Вплив погоди на життя, здоров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я та господарську діяльність людини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329674"/>
            <a:ext cx="374441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Nova Cond Light" pitchFamily="34" charset="0"/>
              </a:rPr>
              <a:t>Курс «Пізнаємо природу</a:t>
            </a:r>
            <a:r>
              <a:rPr lang="uk-UA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Nova Cond Light" pitchFamily="34" charset="0"/>
              </a:rPr>
              <a:t>»,  </a:t>
            </a:r>
            <a:r>
              <a:rPr lang="uk-UA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Nova Cond Light" pitchFamily="34" charset="0"/>
              </a:rPr>
              <a:t>5 </a:t>
            </a:r>
            <a:r>
              <a:rPr lang="uk-UA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Nova Cond Light" pitchFamily="34" charset="0"/>
              </a:rPr>
              <a:t>клас</a:t>
            </a:r>
            <a:endParaRPr lang="uk-UA" sz="20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Nova Cond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77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7"/>
            <a:ext cx="8640960" cy="5488617"/>
          </a:xfrm>
        </p:spPr>
        <p:txBody>
          <a:bodyPr>
            <a:normAutofit fontScale="90000"/>
          </a:bodyPr>
          <a:lstStyle/>
          <a:p>
            <a:pPr algn="l"/>
            <a: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  <a:t>      </a:t>
            </a:r>
            <a:r>
              <a:rPr lang="uk-UA" sz="4000" b="1" dirty="0">
                <a:solidFill>
                  <a:srgbClr val="C00000"/>
                </a:solidFill>
                <a:latin typeface="Arial Black" pitchFamily="34" charset="0"/>
              </a:rPr>
              <a:t>Що таке погода?</a:t>
            </a:r>
            <a:r>
              <a:rPr lang="uk-UA" sz="4000" dirty="0" smtClean="0">
                <a:solidFill>
                  <a:schemeClr val="tx1"/>
                </a:solidFill>
                <a:latin typeface="Arial Nova Cond Light" pitchFamily="34" charset="0"/>
              </a:rPr>
              <a:t> </a:t>
            </a:r>
            <a: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  <a:t>Щодня </a:t>
            </a:r>
            <a: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  <a:t>кожного з нас цікавить, якою буде погода. Адже вона впливає на наш настрій, вибір одягу та вносить корективи у наші плани.  У сонячну, безвітряну погоду можна пограти з м’ячем, покататися на велосипеді, скейтборді або допомогти батькам на присадибній ділянці. У негоду – плани змінюються</a:t>
            </a:r>
            <a: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  <a:t>.</a:t>
            </a:r>
            <a:r>
              <a:rPr lang="uk-UA" sz="2400" b="1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b="1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b="1" dirty="0" smtClean="0">
                <a:solidFill>
                  <a:schemeClr val="tx1"/>
                </a:solidFill>
                <a:latin typeface="Arial Nova Cond Light" pitchFamily="34" charset="0"/>
              </a:rPr>
              <a:t>      </a:t>
            </a:r>
            <a:r>
              <a:rPr lang="uk-UA" sz="3100" b="1" dirty="0" smtClean="0">
                <a:solidFill>
                  <a:schemeClr val="tx1"/>
                </a:solidFill>
                <a:latin typeface="Arial Nova Cond Light" pitchFamily="34" charset="0"/>
              </a:rPr>
              <a:t>Погода - </a:t>
            </a:r>
            <a:r>
              <a:rPr lang="uk-UA" sz="3100" dirty="0" smtClean="0">
                <a:solidFill>
                  <a:schemeClr val="tx1"/>
                </a:solidFill>
                <a:latin typeface="Arial Nova Cond Light" pitchFamily="34" charset="0"/>
              </a:rPr>
              <a:t>стан нижнього шару атмосфери у певному місці та у певний час.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       </a:t>
            </a:r>
            <a:r>
              <a:rPr lang="uk-UA" sz="2200" dirty="0" smtClean="0">
                <a:solidFill>
                  <a:schemeClr val="tx1"/>
                </a:solidFill>
                <a:latin typeface="Arial Nova Cond Light" pitchFamily="34" charset="0"/>
              </a:rPr>
              <a:t>Люди здавна цікавилися погодою. Адже від неї залежить і врожай, і вилов риби, і своєчасне доставляння вантажу, і похід у ліс за грибами, і стан здоров’я людини, і, звичайно, наш настрій. Тому спостереження за погодою та її прогнозування існує стільки, скільки існує людство. </a:t>
            </a:r>
            <a:br>
              <a:rPr lang="uk-UA" sz="22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200" dirty="0" smtClean="0">
                <a:solidFill>
                  <a:schemeClr val="tx1"/>
                </a:solidFill>
                <a:latin typeface="Arial Nova Cond Light" pitchFamily="34" charset="0"/>
              </a:rPr>
              <a:t> 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                        </a:t>
            </a:r>
            <a: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  <a:t>Завдання</a:t>
            </a:r>
            <a:b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b="1" i="1" dirty="0">
                <a:solidFill>
                  <a:schemeClr val="tx1"/>
                </a:solidFill>
                <a:latin typeface="Arial Nova Cond Light" pitchFamily="34" charset="0"/>
              </a:rPr>
              <a:t> </a:t>
            </a:r>
            <a: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  <a:t>            1. </a:t>
            </a:r>
            <a: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  <a:t>Прочитай і поясни, як ти розумієш слова англійського письменника Джона </a:t>
            </a:r>
            <a:r>
              <a:rPr lang="uk-UA" sz="2000" i="1" dirty="0" err="1" smtClean="0">
                <a:solidFill>
                  <a:schemeClr val="tx1"/>
                </a:solidFill>
                <a:latin typeface="Arial Nova Cond Light" pitchFamily="34" charset="0"/>
              </a:rPr>
              <a:t>Раскіна</a:t>
            </a:r>
            <a: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  <a:t>. Яку погоду полюбляєш ти?</a:t>
            </a:r>
            <a:r>
              <a:rPr lang="uk-UA" sz="2000" i="1" dirty="0">
                <a:solidFill>
                  <a:schemeClr val="tx1"/>
                </a:solidFill>
                <a:latin typeface="Arial Nova Cond Light" pitchFamily="34" charset="0"/>
              </a:rPr>
              <a:t> </a:t>
            </a:r>
            <a: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  <a:t>Чому?</a:t>
            </a:r>
            <a:b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  <a:t>«Сонце радує, дощик освіжає, вітер бадьорить, сніг наповнює серце веселощами: не буває поганої погоди, а є тільки різновиди хорошої».</a:t>
            </a:r>
            <a:r>
              <a:rPr lang="uk-UA" sz="1600" i="1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1600" i="1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i="1" dirty="0">
                <a:solidFill>
                  <a:schemeClr val="tx1"/>
                </a:solidFill>
                <a:latin typeface="Arial Nova Cond Light" pitchFamily="34" charset="0"/>
              </a:rPr>
              <a:t> </a:t>
            </a:r>
            <a: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  <a:t>            </a:t>
            </a:r>
            <a: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  <a:t>2. </a:t>
            </a:r>
            <a: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  <a:t>Підбери прикметники, якими можна описати погоду.</a:t>
            </a:r>
            <a: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  <a:t> </a:t>
            </a:r>
            <a:r>
              <a:rPr lang="uk-UA" sz="1600" i="1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1600" i="1" dirty="0" smtClean="0">
                <a:solidFill>
                  <a:schemeClr val="tx1"/>
                </a:solidFill>
                <a:latin typeface="Arial Nova Cond Light" pitchFamily="34" charset="0"/>
              </a:rPr>
            </a:br>
            <a:endParaRPr lang="uk-UA" sz="1600" dirty="0">
              <a:solidFill>
                <a:schemeClr val="tx1"/>
              </a:solidFill>
              <a:latin typeface="Arial Nova Cond Light" pitchFamily="34" charset="0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789040"/>
            <a:ext cx="472819" cy="70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99849"/>
            <a:ext cx="933225" cy="864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898" y="5553768"/>
            <a:ext cx="1597688" cy="106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547019"/>
            <a:ext cx="1639140" cy="109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3399"/>
            <a:ext cx="1988198" cy="1038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9" y="5538806"/>
            <a:ext cx="1521891" cy="1139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447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/>
              <a:t>        </a:t>
            </a:r>
            <a:r>
              <a:rPr lang="uk-UA" sz="2000" b="1" dirty="0" smtClean="0"/>
              <a:t/>
            </a:r>
            <a:br>
              <a:rPr lang="uk-UA" sz="2000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endParaRPr lang="uk-UA" b="1" dirty="0"/>
          </a:p>
        </p:txBody>
      </p:sp>
      <p:sp>
        <p:nvSpPr>
          <p:cNvPr id="7" name="Овал 6"/>
          <p:cNvSpPr/>
          <p:nvPr/>
        </p:nvSpPr>
        <p:spPr>
          <a:xfrm>
            <a:off x="3188137" y="2727018"/>
            <a:ext cx="1872208" cy="16561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tx1"/>
                </a:solidFill>
              </a:rPr>
              <a:t>Елементи </a:t>
            </a:r>
            <a:endParaRPr lang="uk-UA" sz="2000" b="1" dirty="0" smtClean="0">
              <a:solidFill>
                <a:schemeClr val="tx1"/>
              </a:solidFill>
            </a:endParaRPr>
          </a:p>
          <a:p>
            <a:pPr algn="ctr"/>
            <a:r>
              <a:rPr lang="uk-UA" sz="2000" b="1" dirty="0">
                <a:solidFill>
                  <a:schemeClr val="tx1"/>
                </a:solidFill>
              </a:rPr>
              <a:t>погоди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8" name="Облако 7"/>
          <p:cNvSpPr/>
          <p:nvPr/>
        </p:nvSpPr>
        <p:spPr>
          <a:xfrm>
            <a:off x="370923" y="1340768"/>
            <a:ext cx="2376264" cy="1656184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tx1"/>
                </a:solidFill>
              </a:rPr>
              <a:t>Температура повітря</a:t>
            </a:r>
            <a:endParaRPr lang="uk-UA" sz="1600" dirty="0">
              <a:solidFill>
                <a:schemeClr val="tx1"/>
              </a:solidFill>
            </a:endParaRPr>
          </a:p>
        </p:txBody>
      </p:sp>
      <p:sp>
        <p:nvSpPr>
          <p:cNvPr id="9" name="Облако 8"/>
          <p:cNvSpPr/>
          <p:nvPr/>
        </p:nvSpPr>
        <p:spPr>
          <a:xfrm>
            <a:off x="3602933" y="884846"/>
            <a:ext cx="2592288" cy="15407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А</a:t>
            </a:r>
            <a:r>
              <a:rPr lang="uk-UA" b="1" dirty="0" smtClean="0">
                <a:solidFill>
                  <a:schemeClr val="tx1"/>
                </a:solidFill>
              </a:rPr>
              <a:t>тмосферний тиск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0" name="Облако 9"/>
          <p:cNvSpPr/>
          <p:nvPr/>
        </p:nvSpPr>
        <p:spPr>
          <a:xfrm>
            <a:off x="6499603" y="1700808"/>
            <a:ext cx="2232248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Х</a:t>
            </a:r>
            <a:r>
              <a:rPr lang="uk-UA" b="1" dirty="0" smtClean="0">
                <a:solidFill>
                  <a:schemeClr val="tx1"/>
                </a:solidFill>
              </a:rPr>
              <a:t>мари і хмарність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1" name="Облако 10"/>
          <p:cNvSpPr/>
          <p:nvPr/>
        </p:nvSpPr>
        <p:spPr>
          <a:xfrm>
            <a:off x="6228184" y="3974465"/>
            <a:ext cx="2232248" cy="1656184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Сила та напрямок вітру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2" name="Облако 11"/>
          <p:cNvSpPr/>
          <p:nvPr/>
        </p:nvSpPr>
        <p:spPr>
          <a:xfrm>
            <a:off x="3382542" y="5157192"/>
            <a:ext cx="2376264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Атмосферні опади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3" name="Облако 12"/>
          <p:cNvSpPr/>
          <p:nvPr/>
        </p:nvSpPr>
        <p:spPr>
          <a:xfrm>
            <a:off x="395536" y="4428908"/>
            <a:ext cx="2378504" cy="1620180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Вологість повітря</a:t>
            </a:r>
            <a:endParaRPr lang="uk-UA" dirty="0">
              <a:solidFill>
                <a:schemeClr val="tx1"/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5076056" y="3598168"/>
            <a:ext cx="1512168" cy="5509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262256" y="4400956"/>
            <a:ext cx="72008" cy="8032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2475315" y="4055222"/>
            <a:ext cx="907227" cy="3943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 flipV="1">
            <a:off x="2475315" y="2465893"/>
            <a:ext cx="876108" cy="6300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2" name="Прямая со стрелкой 3071"/>
          <p:cNvCxnSpPr/>
          <p:nvPr/>
        </p:nvCxnSpPr>
        <p:spPr>
          <a:xfrm flipV="1">
            <a:off x="5004048" y="2780928"/>
            <a:ext cx="1512168" cy="3960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7" name="Прямая со стрелкой 3076"/>
          <p:cNvCxnSpPr/>
          <p:nvPr/>
        </p:nvCxnSpPr>
        <p:spPr>
          <a:xfrm flipV="1">
            <a:off x="4330177" y="2348880"/>
            <a:ext cx="240497" cy="3781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9" name="Прямоугольник 3078"/>
          <p:cNvSpPr/>
          <p:nvPr/>
        </p:nvSpPr>
        <p:spPr>
          <a:xfrm>
            <a:off x="251520" y="116632"/>
            <a:ext cx="8640960" cy="1138773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  <a:latin typeface="Arial Black" pitchFamily="34" charset="0"/>
              </a:rPr>
              <a:t>Перегляньмо відео</a:t>
            </a:r>
            <a:r>
              <a:rPr lang="uk-UA" sz="800" b="1" dirty="0" smtClean="0">
                <a:solidFill>
                  <a:srgbClr val="C00000"/>
                </a:solidFill>
                <a:latin typeface="Arial Black" pitchFamily="34" charset="0"/>
                <a:hlinkClick r:id="rId2"/>
              </a:rPr>
              <a:t>      </a:t>
            </a:r>
          </a:p>
          <a:p>
            <a:r>
              <a:rPr lang="uk-UA" sz="800" b="1" dirty="0">
                <a:solidFill>
                  <a:srgbClr val="C00000"/>
                </a:solidFill>
                <a:hlinkClick r:id="rId2"/>
              </a:rPr>
              <a:t> </a:t>
            </a:r>
            <a:r>
              <a:rPr lang="uk-UA" sz="800" b="1" dirty="0" smtClean="0">
                <a:solidFill>
                  <a:srgbClr val="C00000"/>
                </a:solidFill>
                <a:hlinkClick r:id="rId2"/>
              </a:rPr>
              <a:t>        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 smtClean="0">
                <a:hlinkClick r:id="rId2"/>
              </a:rPr>
              <a:t>://www.youtube.com/watch?v=VQNFoBmJM0A</a:t>
            </a:r>
            <a:r>
              <a:rPr lang="uk-UA" dirty="0" smtClean="0"/>
              <a:t> та визначимо з чого складається </a:t>
            </a:r>
            <a:r>
              <a:rPr lang="uk-UA" dirty="0" smtClean="0"/>
              <a:t>погода</a:t>
            </a:r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27651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uk-UA" sz="2400" b="1" dirty="0" smtClean="0">
                <a:solidFill>
                  <a:srgbClr val="C00000"/>
                </a:solidFill>
                <a:latin typeface="Arial Black" pitchFamily="34" charset="0"/>
              </a:rPr>
              <a:t>Атмосферні </a:t>
            </a:r>
            <a:r>
              <a:rPr lang="uk-UA" sz="2400" b="1" dirty="0" smtClean="0">
                <a:solidFill>
                  <a:srgbClr val="C00000"/>
                </a:solidFill>
                <a:latin typeface="Arial Black" pitchFamily="34" charset="0"/>
              </a:rPr>
              <a:t>опади </a:t>
            </a:r>
            <a:r>
              <a:rPr lang="uk-UA" sz="2400" b="1" dirty="0" smtClean="0">
                <a:solidFill>
                  <a:schemeClr val="tx1"/>
                </a:solidFill>
                <a:latin typeface="Arial Nova Cond Light" pitchFamily="34" charset="0"/>
              </a:rPr>
              <a:t>– </a:t>
            </a:r>
            <a:r>
              <a:rPr lang="uk-UA" sz="2400" dirty="0">
                <a:solidFill>
                  <a:schemeClr val="tx1"/>
                </a:solidFill>
                <a:latin typeface="Arial Nova Cond Light" pitchFamily="34" charset="0"/>
              </a:rPr>
              <a:t>в</a:t>
            </a: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>ода в рідкому (дощ, мряка) чи в твердому стані (сніг, град), що випадає з хмар чи виділяється з повітря на земну поверхню (роса, іній, паморозь).</a:t>
            </a: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00188"/>
            <a:ext cx="8156033" cy="279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30265" y="4389784"/>
            <a:ext cx="79373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</a:t>
            </a:r>
            <a:r>
              <a:rPr lang="uk-UA" b="1" i="1" dirty="0" smtClean="0">
                <a:latin typeface="Arial Nova Cond Light" pitchFamily="34" charset="0"/>
              </a:rPr>
              <a:t>Завдання</a:t>
            </a:r>
            <a:br>
              <a:rPr lang="uk-UA" b="1" i="1" dirty="0" smtClean="0">
                <a:latin typeface="Arial Nova Cond Light" pitchFamily="34" charset="0"/>
              </a:rPr>
            </a:br>
            <a:r>
              <a:rPr lang="uk-UA" b="1" i="1" dirty="0" smtClean="0">
                <a:latin typeface="Arial Nova Cond Light" pitchFamily="34" charset="0"/>
              </a:rPr>
              <a:t> </a:t>
            </a:r>
            <a:r>
              <a:rPr lang="uk-UA" i="1" dirty="0" smtClean="0">
                <a:latin typeface="Arial Nova Cond Light" pitchFamily="34" charset="0"/>
              </a:rPr>
              <a:t>Прочитай </a:t>
            </a:r>
            <a:r>
              <a:rPr lang="uk-UA" i="1" dirty="0" smtClean="0">
                <a:latin typeface="Arial Nova Cond Light" pitchFamily="34" charset="0"/>
              </a:rPr>
              <a:t>статтю Людмили </a:t>
            </a:r>
            <a:r>
              <a:rPr lang="uk-UA" i="1" dirty="0" err="1" smtClean="0">
                <a:latin typeface="Arial Nova Cond Light" pitchFamily="34" charset="0"/>
              </a:rPr>
              <a:t>Супруненко</a:t>
            </a:r>
            <a:r>
              <a:rPr lang="uk-UA" i="1" dirty="0" smtClean="0">
                <a:latin typeface="Arial Nova Cond Light" pitchFamily="34" charset="0"/>
              </a:rPr>
              <a:t> «Вода з повітря» та дізнайся, як утворюється роса. </a:t>
            </a:r>
            <a:endParaRPr lang="uk-UA" i="1" dirty="0">
              <a:latin typeface="Arial Nova Cond Light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82" y="4394913"/>
            <a:ext cx="560387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085182"/>
            <a:ext cx="1504925" cy="15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770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2664296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000" dirty="0" smtClean="0">
                <a:latin typeface="Arial Black" pitchFamily="34" charset="0"/>
              </a:rPr>
              <a:t/>
            </a:r>
            <a:br>
              <a:rPr lang="uk-UA" sz="2000" dirty="0" smtClean="0">
                <a:latin typeface="Arial Black" pitchFamily="34" charset="0"/>
              </a:rPr>
            </a:br>
            <a:r>
              <a:rPr lang="uk-UA" sz="2000" dirty="0">
                <a:latin typeface="Arial Black" pitchFamily="34" charset="0"/>
              </a:rPr>
              <a:t/>
            </a:r>
            <a:br>
              <a:rPr lang="uk-UA" sz="2000" dirty="0">
                <a:latin typeface="Arial Black" pitchFamily="34" charset="0"/>
              </a:rPr>
            </a:br>
            <a:r>
              <a:rPr lang="uk-UA" sz="3600" b="1" dirty="0" smtClean="0">
                <a:solidFill>
                  <a:srgbClr val="C00000"/>
                </a:solidFill>
                <a:latin typeface="+mn-lt"/>
              </a:rPr>
              <a:t> </a:t>
            </a:r>
            <a:r>
              <a:rPr lang="uk-UA" sz="2700" b="1" dirty="0" smtClean="0">
                <a:solidFill>
                  <a:srgbClr val="C00000"/>
                </a:solidFill>
                <a:latin typeface="Arial Black" pitchFamily="34" charset="0"/>
              </a:rPr>
              <a:t>Де ми отримуємо інформацію про </a:t>
            </a:r>
            <a:r>
              <a:rPr lang="uk-UA" sz="2700" b="1" dirty="0" smtClean="0">
                <a:solidFill>
                  <a:srgbClr val="C00000"/>
                </a:solidFill>
                <a:latin typeface="Arial Black" pitchFamily="34" charset="0"/>
              </a:rPr>
              <a:t>погоду?</a:t>
            </a:r>
            <a:r>
              <a:rPr lang="uk-UA" sz="3600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uk-UA" sz="3600" b="1" dirty="0" smtClean="0">
                <a:solidFill>
                  <a:srgbClr val="C00000"/>
                </a:solidFill>
                <a:latin typeface="+mn-lt"/>
              </a:rPr>
            </a:br>
            <a:r>
              <a:rPr lang="uk-UA" sz="2000" dirty="0" smtClean="0">
                <a:solidFill>
                  <a:schemeClr val="tx1"/>
                </a:solidFill>
                <a:latin typeface="Arial Black" pitchFamily="34" charset="0"/>
              </a:rPr>
              <a:t>      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Показники погоди можуть змінюватися впродовж дня, години і навіть через декілька хвилин. Також вони різняться у різних місцях. Усі показники між собою тісно взаємопов’язані. Зміни погоди 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відбуваються лише 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у нижньому шарі повітряної оболонки.</a:t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Постійні спостереження за погодою ведуть на метеорологічних станціях, які розташовані по всій земній кулі. Отримані дані допомагають ученим складати прогноз погоди (передбачення). У будь-яку погоду кожні три години синоптики проводять спостереження, записують показники різноманітних 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приладів.                                   .</a:t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700" b="1" dirty="0" smtClean="0">
                <a:latin typeface="Arial Nova Cond Light" pitchFamily="34" charset="0"/>
              </a:rPr>
              <a:t>Сучасне обладнання для прогнозування погоди</a:t>
            </a:r>
            <a:r>
              <a:rPr lang="uk-UA" sz="2000" b="1" dirty="0" smtClean="0">
                <a:latin typeface="Arial Nova Cond Light" pitchFamily="34" charset="0"/>
              </a:rPr>
              <a:t/>
            </a:r>
            <a:br>
              <a:rPr lang="uk-UA" sz="2000" b="1" dirty="0" smtClean="0">
                <a:latin typeface="Arial Nova Cond Light" pitchFamily="34" charset="0"/>
              </a:rPr>
            </a:br>
            <a:endParaRPr lang="uk-UA" sz="2000" b="1" dirty="0">
              <a:latin typeface="Arial Black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96952"/>
            <a:ext cx="8552426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204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548680"/>
            <a:ext cx="6048382" cy="5040560"/>
          </a:xfrm>
        </p:spPr>
        <p:txBody>
          <a:bodyPr>
            <a:noAutofit/>
          </a:bodyPr>
          <a:lstStyle/>
          <a:p>
            <a:pPr algn="just"/>
            <a:r>
              <a:rPr lang="uk-UA" sz="2400" b="1" dirty="0" smtClean="0">
                <a:solidFill>
                  <a:schemeClr val="tx1"/>
                </a:solidFill>
              </a:rPr>
              <a:t/>
            </a:r>
            <a:br>
              <a:rPr lang="uk-UA" sz="2400" b="1" dirty="0" smtClean="0">
                <a:solidFill>
                  <a:schemeClr val="tx1"/>
                </a:solidFill>
              </a:rPr>
            </a:br>
            <a:r>
              <a:rPr lang="uk-UA" sz="2400" b="1" dirty="0" smtClean="0">
                <a:solidFill>
                  <a:schemeClr val="tx1"/>
                </a:solidFill>
              </a:rPr>
              <a:t>                                    </a:t>
            </a:r>
            <a:br>
              <a:rPr lang="uk-UA" sz="2400" b="1" dirty="0" smtClean="0">
                <a:solidFill>
                  <a:schemeClr val="tx1"/>
                </a:solidFill>
              </a:rPr>
            </a:br>
            <a:r>
              <a:rPr lang="uk-UA" sz="2400" b="1" dirty="0">
                <a:solidFill>
                  <a:schemeClr val="tx1"/>
                </a:solidFill>
              </a:rPr>
              <a:t/>
            </a:r>
            <a:br>
              <a:rPr lang="uk-UA" sz="2400" b="1" dirty="0">
                <a:solidFill>
                  <a:schemeClr val="tx1"/>
                </a:solidFill>
              </a:rPr>
            </a:br>
            <a:r>
              <a:rPr lang="uk-UA" sz="2400" b="1" dirty="0" smtClean="0">
                <a:solidFill>
                  <a:schemeClr val="tx1"/>
                </a:solidFill>
              </a:rPr>
              <a:t>                                               </a:t>
            </a: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>безпілотний аеростат, </a:t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>призначений для           вивчення атмосфери. Складається з гумової або пластикової оболонки, наповненої воднем або гелієм, і підвішеного до неї контейнера з апаратурою.</a:t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b="1" dirty="0" smtClean="0">
                <a:solidFill>
                  <a:schemeClr val="tx1"/>
                </a:solidFill>
              </a:rPr>
              <a:t>                                                       т</a:t>
            </a: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>ип радару, що </a:t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>використовується для локалізації опадів та інших частинок у повітрі, визначення їх типу і складання </a:t>
            </a:r>
            <a:r>
              <a:rPr lang="uk-UA" sz="2400" dirty="0" err="1" smtClean="0">
                <a:solidFill>
                  <a:schemeClr val="tx1"/>
                </a:solidFill>
                <a:latin typeface="Arial Nova Cond Light" pitchFamily="34" charset="0"/>
              </a:rPr>
              <a:t>профілей</a:t>
            </a: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> вітру.</a:t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>
                <a:solidFill>
                  <a:schemeClr val="tx1"/>
                </a:solidFill>
                <a:latin typeface="Arial Nova Cond Light" pitchFamily="34" charset="0"/>
              </a:rPr>
            </a:br>
            <a:endParaRPr lang="uk-UA" sz="2400" dirty="0">
              <a:solidFill>
                <a:schemeClr val="tx1"/>
              </a:solidFill>
              <a:latin typeface="Arial Nova Cond Light" pitchFamily="34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17" y="764704"/>
            <a:ext cx="2448376" cy="2350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28" y="3717032"/>
            <a:ext cx="2592289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перфолента 3"/>
          <p:cNvSpPr/>
          <p:nvPr/>
        </p:nvSpPr>
        <p:spPr>
          <a:xfrm>
            <a:off x="2816598" y="561479"/>
            <a:ext cx="3009629" cy="100811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Метеозонд</a:t>
            </a:r>
            <a:endParaRPr lang="uk-UA" sz="3200" dirty="0"/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2783096" y="3573016"/>
            <a:ext cx="3589104" cy="104411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</a:rPr>
              <a:t>Метеорологічний радіолокатор 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20818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2027662"/>
            <a:ext cx="5832648" cy="1257322"/>
          </a:xfrm>
        </p:spPr>
        <p:txBody>
          <a:bodyPr>
            <a:noAutofit/>
          </a:bodyPr>
          <a:lstStyle/>
          <a:p>
            <a:pPr algn="just"/>
            <a:r>
              <a:rPr lang="uk-UA" sz="2400" dirty="0" smtClean="0">
                <a:latin typeface="Arial Nova Cond Light" pitchFamily="34" charset="0"/>
              </a:rPr>
              <a:t/>
            </a:r>
            <a:br>
              <a:rPr lang="uk-UA" sz="2400" dirty="0" smtClean="0">
                <a:latin typeface="Arial Nova Cond Light" pitchFamily="34" charset="0"/>
              </a:rPr>
            </a:br>
            <a:r>
              <a:rPr lang="uk-UA" sz="2400" dirty="0" smtClean="0">
                <a:latin typeface="Arial Nova Cond Light" pitchFamily="34" charset="0"/>
              </a:rPr>
              <a:t/>
            </a:r>
            <a:br>
              <a:rPr lang="uk-UA" sz="2400" dirty="0" smtClean="0">
                <a:latin typeface="Arial Nova Cond Light" pitchFamily="34" charset="0"/>
              </a:rPr>
            </a:br>
            <a:r>
              <a:rPr lang="uk-UA" sz="2400" dirty="0" smtClean="0">
                <a:latin typeface="Arial Nova Cond Light" pitchFamily="34" charset="0"/>
              </a:rPr>
              <a:t/>
            </a:r>
            <a:br>
              <a:rPr lang="uk-UA" sz="2400" dirty="0" smtClean="0">
                <a:latin typeface="Arial Nova Cond Light" pitchFamily="34" charset="0"/>
              </a:rPr>
            </a:br>
            <a:r>
              <a:rPr lang="uk-UA" sz="2400" dirty="0">
                <a:latin typeface="Arial Nova Cond Light" pitchFamily="34" charset="0"/>
              </a:rPr>
              <a:t/>
            </a:r>
            <a:br>
              <a:rPr lang="uk-UA" sz="2400" dirty="0">
                <a:latin typeface="Arial Nova Cond Light" pitchFamily="34" charset="0"/>
              </a:rPr>
            </a:br>
            <a:r>
              <a:rPr lang="uk-UA" sz="2400" dirty="0" smtClean="0">
                <a:latin typeface="Arial Nova Cond Light" pitchFamily="34" charset="0"/>
              </a:rPr>
              <a:t/>
            </a:r>
            <a:br>
              <a:rPr lang="uk-UA" sz="2400" dirty="0" smtClean="0">
                <a:latin typeface="Arial Nova Cond Light" pitchFamily="34" charset="0"/>
              </a:rPr>
            </a:br>
            <a:r>
              <a:rPr lang="uk-UA" sz="2400" dirty="0">
                <a:latin typeface="Arial Nova Cond Light" pitchFamily="34" charset="0"/>
              </a:rPr>
              <a:t/>
            </a:r>
            <a:br>
              <a:rPr lang="uk-UA" sz="2400" dirty="0">
                <a:latin typeface="Arial Nova Cond Light" pitchFamily="34" charset="0"/>
              </a:rPr>
            </a:br>
            <a:r>
              <a:rPr lang="uk-UA" sz="2400" dirty="0" smtClean="0">
                <a:latin typeface="Arial Nova Cond Light" pitchFamily="34" charset="0"/>
              </a:rPr>
              <a:t/>
            </a:r>
            <a:br>
              <a:rPr lang="uk-UA" sz="2400" dirty="0" smtClean="0">
                <a:latin typeface="Arial Nova Cond Light" pitchFamily="34" charset="0"/>
              </a:rPr>
            </a:br>
            <a:r>
              <a:rPr lang="uk-UA" sz="2400" dirty="0">
                <a:latin typeface="Arial Nova Cond Light" pitchFamily="34" charset="0"/>
              </a:rPr>
              <a:t/>
            </a:r>
            <a:br>
              <a:rPr lang="uk-UA" sz="2400" dirty="0">
                <a:latin typeface="Arial Nova Cond Light" pitchFamily="34" charset="0"/>
              </a:rPr>
            </a:br>
            <a:r>
              <a:rPr lang="uk-UA" sz="2400" dirty="0" smtClean="0">
                <a:latin typeface="Arial Nova Cond Light" pitchFamily="34" charset="0"/>
              </a:rPr>
              <a:t/>
            </a:r>
            <a:br>
              <a:rPr lang="uk-UA" sz="2400" dirty="0" smtClean="0">
                <a:latin typeface="Arial Nova Cond Light" pitchFamily="34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> морське або річкове судно комплексного або спеціального призначення, обладнане спеціальним устаткуванням для здійснення дослідницької роботи в акваторії та прибережній зоні морів і океанів, озер та річок.</a:t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vi-VN" sz="2400" dirty="0" smtClean="0">
                <a:solidFill>
                  <a:schemeClr val="tx1"/>
                </a:solidFill>
                <a:latin typeface="Arial Nova Cond Light" pitchFamily="34" charset="0"/>
              </a:rPr>
              <a:t> об'єкт, поміщений на орбіту Землі чи іншого небесного тіла зусиллям людини. Інколи називається просто супутник, однак в такому випадку слід відрізняти від природних супутників, таких як Місяць.</a:t>
            </a:r>
            <a: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latin typeface="Arial Nova Cond Light" pitchFamily="34" charset="0"/>
              </a:rPr>
            </a:br>
            <a:endParaRPr lang="uk-UA" sz="2400" dirty="0">
              <a:solidFill>
                <a:schemeClr val="tx1"/>
              </a:solidFill>
              <a:latin typeface="Arial Nova Cond Light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1907" y="5157192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>
                <a:latin typeface="Arial Nova Cond Light" pitchFamily="34" charset="0"/>
              </a:rPr>
              <a:t>      </a:t>
            </a:r>
            <a:endParaRPr lang="uk-UA" b="1" i="1" dirty="0">
              <a:latin typeface="Arial Nova Cond Light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69" y="3969060"/>
            <a:ext cx="2688299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15" y="620688"/>
            <a:ext cx="2757609" cy="222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Блок-схема: перфолента 7"/>
          <p:cNvSpPr/>
          <p:nvPr/>
        </p:nvSpPr>
        <p:spPr>
          <a:xfrm>
            <a:off x="3129934" y="379960"/>
            <a:ext cx="4248472" cy="136815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Arial Nova Cond Light" pitchFamily="34" charset="0"/>
              </a:rPr>
              <a:t>Науково-дослідне судно або Експедиційне судно </a:t>
            </a:r>
            <a:endParaRPr lang="uk-UA" sz="2400" dirty="0"/>
          </a:p>
        </p:txBody>
      </p:sp>
      <p:sp>
        <p:nvSpPr>
          <p:cNvPr id="9" name="Блок-схема: перфолента 8"/>
          <p:cNvSpPr/>
          <p:nvPr/>
        </p:nvSpPr>
        <p:spPr>
          <a:xfrm>
            <a:off x="3129934" y="3717032"/>
            <a:ext cx="3242266" cy="9262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dirty="0">
                <a:solidFill>
                  <a:schemeClr val="tx1"/>
                </a:solidFill>
                <a:latin typeface="Arial Nova Cond Light" pitchFamily="34" charset="0"/>
                <a:cs typeface="Calibri" pitchFamily="34" charset="0"/>
              </a:rPr>
              <a:t>Шту́чний супу́тник </a:t>
            </a:r>
            <a:endParaRPr lang="uk-UA" sz="2800" dirty="0">
              <a:latin typeface="Arial Nova Cond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87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252" y="266942"/>
            <a:ext cx="7631961" cy="1095902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latin typeface="+mn-lt"/>
              </a:rPr>
              <a:t/>
            </a:r>
            <a:br>
              <a:rPr lang="uk-UA" sz="3200" b="1" dirty="0" smtClean="0">
                <a:latin typeface="+mn-lt"/>
              </a:rPr>
            </a:br>
            <a:r>
              <a:rPr lang="uk-UA" sz="3200" b="1" dirty="0" smtClean="0">
                <a:latin typeface="+mn-lt"/>
              </a:rPr>
              <a:t/>
            </a:r>
            <a:br>
              <a:rPr lang="uk-UA" sz="3200" b="1" dirty="0" smtClean="0">
                <a:latin typeface="+mn-lt"/>
              </a:rPr>
            </a:br>
            <a:r>
              <a:rPr lang="uk-UA" sz="3200" b="1" dirty="0">
                <a:latin typeface="+mn-lt"/>
              </a:rPr>
              <a:t/>
            </a:r>
            <a:br>
              <a:rPr lang="uk-UA" sz="3200" b="1" dirty="0">
                <a:latin typeface="+mn-lt"/>
              </a:rPr>
            </a:b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  <a:t>Метеорологічні прилади</a:t>
            </a:r>
            <a:r>
              <a:rPr lang="uk-UA" sz="3200" b="1" dirty="0" smtClean="0">
                <a:latin typeface="+mn-lt"/>
              </a:rPr>
              <a:t/>
            </a:r>
            <a:br>
              <a:rPr lang="uk-UA" sz="3200" b="1" dirty="0" smtClean="0">
                <a:latin typeface="+mn-lt"/>
              </a:rPr>
            </a:br>
            <a:r>
              <a:rPr lang="uk-UA" sz="3200" b="1" dirty="0" smtClean="0">
                <a:latin typeface="+mn-lt"/>
              </a:rPr>
              <a:t>                     </a:t>
            </a:r>
            <a:br>
              <a:rPr lang="uk-UA" sz="3200" b="1" dirty="0" smtClean="0">
                <a:latin typeface="+mn-lt"/>
              </a:rPr>
            </a:br>
            <a:r>
              <a:rPr lang="uk-UA" sz="3200" b="1" dirty="0">
                <a:latin typeface="+mn-lt"/>
              </a:rPr>
              <a:t> </a:t>
            </a:r>
            <a:r>
              <a:rPr lang="uk-UA" sz="3200" b="1" dirty="0" smtClean="0">
                <a:latin typeface="+mn-lt"/>
              </a:rPr>
              <a:t>              </a:t>
            </a:r>
            <a:r>
              <a:rPr lang="uk-UA" sz="2000" dirty="0" smtClean="0">
                <a:latin typeface="+mn-lt"/>
              </a:rPr>
              <a:t/>
            </a:r>
            <a:br>
              <a:rPr lang="uk-UA" sz="2000" dirty="0" smtClean="0">
                <a:latin typeface="+mn-lt"/>
              </a:rPr>
            </a:br>
            <a:r>
              <a:rPr lang="uk-UA" sz="2000" dirty="0">
                <a:latin typeface="+mn-lt"/>
              </a:rPr>
              <a:t/>
            </a:r>
            <a:br>
              <a:rPr lang="uk-UA" sz="2000" dirty="0">
                <a:latin typeface="+mn-lt"/>
              </a:rPr>
            </a:br>
            <a:endParaRPr lang="uk-UA" sz="2000" dirty="0">
              <a:latin typeface="+mn-lt"/>
            </a:endParaRPr>
          </a:p>
        </p:txBody>
      </p:sp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19" y="2019232"/>
            <a:ext cx="6641173" cy="335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15534" y="6033952"/>
            <a:ext cx="33933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https://learningapps.org/5267074</a:t>
            </a:r>
            <a:endParaRPr lang="uk-UA" dirty="0" smtClean="0"/>
          </a:p>
          <a:p>
            <a:endParaRPr lang="uk-UA" dirty="0"/>
          </a:p>
        </p:txBody>
      </p:sp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52" y="5479410"/>
            <a:ext cx="560387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448773" y="5374957"/>
            <a:ext cx="6488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>
                <a:latin typeface="Arial Nova Cond Light" pitchFamily="34" charset="0"/>
              </a:rPr>
              <a:t>Завдання</a:t>
            </a:r>
          </a:p>
          <a:p>
            <a:r>
              <a:rPr lang="uk-UA" i="1" dirty="0" smtClean="0">
                <a:latin typeface="Arial Nova Cond Light" pitchFamily="34" charset="0"/>
              </a:rPr>
              <a:t>Пройдіть </a:t>
            </a:r>
            <a:r>
              <a:rPr lang="uk-UA" i="1" dirty="0" smtClean="0">
                <a:latin typeface="Arial Nova Cond Light" pitchFamily="34" charset="0"/>
              </a:rPr>
              <a:t>за посиланням та складіть відповідну пару. </a:t>
            </a:r>
            <a:endParaRPr lang="uk-UA" i="1" dirty="0">
              <a:latin typeface="Arial Nova Cond Light" pitchFamily="34" charset="0"/>
            </a:endParaRPr>
          </a:p>
        </p:txBody>
      </p:sp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07944"/>
            <a:ext cx="1241642" cy="1145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6330">
            <a:off x="184785" y="59413"/>
            <a:ext cx="1373271" cy="1377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019109" y="748167"/>
            <a:ext cx="73482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i="1" dirty="0" smtClean="0">
                <a:latin typeface="Arial Nova Cond Light" pitchFamily="34" charset="0"/>
              </a:rPr>
              <a:t>      </a:t>
            </a:r>
          </a:p>
          <a:p>
            <a:pPr algn="just"/>
            <a:r>
              <a:rPr lang="uk-UA" b="1" i="1" dirty="0" smtClean="0">
                <a:latin typeface="Arial Nova Cond Light" pitchFamily="34" charset="0"/>
              </a:rPr>
              <a:t>     </a:t>
            </a:r>
            <a:r>
              <a:rPr lang="uk-UA" b="1" i="1" dirty="0" smtClean="0">
                <a:latin typeface="Arial Nova Cond Light" pitchFamily="34" charset="0"/>
              </a:rPr>
              <a:t>    </a:t>
            </a:r>
          </a:p>
          <a:p>
            <a:pPr algn="just"/>
            <a:r>
              <a:rPr lang="uk-UA" b="1" i="1" dirty="0" smtClean="0">
                <a:latin typeface="Arial Nova Cond Light" pitchFamily="34" charset="0"/>
              </a:rPr>
              <a:t>Завдання</a:t>
            </a:r>
            <a:endParaRPr lang="uk-UA" b="1" i="1" dirty="0" smtClean="0">
              <a:latin typeface="Arial Nova Cond Light" pitchFamily="34" charset="0"/>
            </a:endParaRPr>
          </a:p>
          <a:p>
            <a:pPr algn="just"/>
            <a:r>
              <a:rPr lang="uk-UA" b="1" i="1" dirty="0" smtClean="0">
                <a:latin typeface="Arial Nova Cond Light" pitchFamily="34" charset="0"/>
              </a:rPr>
              <a:t>     </a:t>
            </a:r>
            <a:r>
              <a:rPr lang="uk-UA" i="1" dirty="0" smtClean="0">
                <a:latin typeface="Arial Nova Cond Light" pitchFamily="34" charset="0"/>
              </a:rPr>
              <a:t>Ознайомтеся </a:t>
            </a:r>
            <a:r>
              <a:rPr lang="uk-UA" i="1" dirty="0" smtClean="0">
                <a:latin typeface="Arial Nova Cond Light" pitchFamily="34" charset="0"/>
              </a:rPr>
              <a:t>з метеорологічними приладами, якими користуються метеорологи</a:t>
            </a:r>
            <a:endParaRPr lang="uk-UA" b="1" i="1" dirty="0">
              <a:latin typeface="Arial Nova Cond Light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58" y="1253780"/>
            <a:ext cx="5603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98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252" y="266942"/>
            <a:ext cx="7631961" cy="1095902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latin typeface="+mn-lt"/>
              </a:rPr>
              <a:t/>
            </a:r>
            <a:br>
              <a:rPr lang="uk-UA" sz="3200" b="1" dirty="0" smtClean="0">
                <a:latin typeface="+mn-lt"/>
              </a:rPr>
            </a:br>
            <a:r>
              <a:rPr lang="uk-UA" sz="3200" b="1" dirty="0" smtClean="0">
                <a:latin typeface="+mn-lt"/>
              </a:rPr>
              <a:t/>
            </a:r>
            <a:br>
              <a:rPr lang="uk-UA" sz="3200" b="1" dirty="0" smtClean="0">
                <a:latin typeface="+mn-lt"/>
              </a:rPr>
            </a:br>
            <a:r>
              <a:rPr lang="uk-UA" sz="3200" b="1" dirty="0">
                <a:latin typeface="+mn-lt"/>
              </a:rPr>
              <a:t/>
            </a:r>
            <a:br>
              <a:rPr lang="uk-UA" sz="3200" b="1" dirty="0">
                <a:latin typeface="+mn-lt"/>
              </a:rPr>
            </a:b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  <a:t>Метеорологічні прилади</a:t>
            </a:r>
            <a:r>
              <a:rPr lang="uk-UA" sz="3200" b="1" dirty="0" smtClean="0">
                <a:latin typeface="+mn-lt"/>
              </a:rPr>
              <a:t/>
            </a:r>
            <a:br>
              <a:rPr lang="uk-UA" sz="3200" b="1" dirty="0" smtClean="0">
                <a:latin typeface="+mn-lt"/>
              </a:rPr>
            </a:br>
            <a:r>
              <a:rPr lang="uk-UA" sz="3200" b="1" dirty="0" smtClean="0">
                <a:latin typeface="+mn-lt"/>
              </a:rPr>
              <a:t>                     </a:t>
            </a:r>
            <a:br>
              <a:rPr lang="uk-UA" sz="3200" b="1" dirty="0" smtClean="0">
                <a:latin typeface="+mn-lt"/>
              </a:rPr>
            </a:br>
            <a:r>
              <a:rPr lang="uk-UA" sz="3200" b="1" dirty="0">
                <a:latin typeface="+mn-lt"/>
              </a:rPr>
              <a:t> </a:t>
            </a:r>
            <a:r>
              <a:rPr lang="uk-UA" sz="3200" b="1" dirty="0" smtClean="0">
                <a:latin typeface="+mn-lt"/>
              </a:rPr>
              <a:t>              </a:t>
            </a:r>
            <a:r>
              <a:rPr lang="uk-UA" sz="2000" dirty="0" smtClean="0">
                <a:latin typeface="+mn-lt"/>
              </a:rPr>
              <a:t/>
            </a:r>
            <a:br>
              <a:rPr lang="uk-UA" sz="2000" dirty="0" smtClean="0">
                <a:latin typeface="+mn-lt"/>
              </a:rPr>
            </a:br>
            <a:r>
              <a:rPr lang="uk-UA" sz="2000" dirty="0">
                <a:latin typeface="+mn-lt"/>
              </a:rPr>
              <a:t/>
            </a:r>
            <a:br>
              <a:rPr lang="uk-UA" sz="2000" dirty="0">
                <a:latin typeface="+mn-lt"/>
              </a:rPr>
            </a:br>
            <a:endParaRPr lang="uk-UA" sz="2000" dirty="0"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9408" y="1203277"/>
            <a:ext cx="6488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>
                <a:latin typeface="Arial Nova Cond Light" pitchFamily="34" charset="0"/>
              </a:rPr>
              <a:t>Завдання</a:t>
            </a:r>
          </a:p>
          <a:p>
            <a:r>
              <a:rPr lang="uk-UA" i="1" dirty="0" smtClean="0">
                <a:latin typeface="Arial Nova Cond Light" pitchFamily="34" charset="0"/>
              </a:rPr>
              <a:t>Пройдіть </a:t>
            </a:r>
            <a:r>
              <a:rPr lang="uk-UA" i="1" dirty="0" smtClean="0">
                <a:latin typeface="Arial Nova Cond Light" pitchFamily="34" charset="0"/>
              </a:rPr>
              <a:t>за посиланням та складіть відповідну пару. </a:t>
            </a:r>
            <a:endParaRPr lang="ru-RU" b="1" dirty="0"/>
          </a:p>
          <a:p>
            <a:r>
              <a:rPr lang="en-US" b="1" dirty="0">
                <a:hlinkClick r:id="rId2"/>
              </a:rPr>
              <a:t>https://</a:t>
            </a:r>
            <a:r>
              <a:rPr lang="en-US" b="1" dirty="0" smtClean="0">
                <a:hlinkClick r:id="rId2"/>
              </a:rPr>
              <a:t>learningapps.org/5267074</a:t>
            </a:r>
            <a:endParaRPr lang="uk-UA" b="1" dirty="0" smtClean="0"/>
          </a:p>
        </p:txBody>
      </p:sp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07944"/>
            <a:ext cx="1241642" cy="1145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6330">
            <a:off x="184785" y="59413"/>
            <a:ext cx="1373271" cy="1377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58" y="1253780"/>
            <a:ext cx="5603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s://learningapps.org/qrcode.php?id=pssvnn475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586" y="2126607"/>
            <a:ext cx="4571670" cy="4571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35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7"/>
            <a:ext cx="8712968" cy="1642195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000" b="1" dirty="0" smtClean="0">
                <a:solidFill>
                  <a:schemeClr val="tx1"/>
                </a:solidFill>
                <a:latin typeface="Arial Black" pitchFamily="34" charset="0"/>
                <a:cs typeface="Calibri" pitchFamily="34" charset="0"/>
              </a:rPr>
              <a:t> </a:t>
            </a: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  <a:cs typeface="Calibri" pitchFamily="34" charset="0"/>
              </a:rPr>
              <a:t>Для чого потрібний прогноз погоди?</a:t>
            </a:r>
            <a:r>
              <a:rPr lang="uk-UA" sz="2000" b="1" dirty="0" smtClean="0">
                <a:solidFill>
                  <a:schemeClr val="tx1"/>
                </a:solidFill>
                <a:latin typeface="Arial Black" pitchFamily="34" charset="0"/>
                <a:cs typeface="Calibri" pitchFamily="34" charset="0"/>
              </a:rPr>
              <a:t/>
            </a:r>
            <a:br>
              <a:rPr lang="uk-UA" sz="2000" b="1" dirty="0" smtClean="0">
                <a:solidFill>
                  <a:schemeClr val="tx1"/>
                </a:solidFill>
                <a:latin typeface="Arial Black" pitchFamily="34" charset="0"/>
                <a:cs typeface="Calibri" pitchFamily="34" charset="0"/>
              </a:rPr>
            </a:br>
            <a:r>
              <a:rPr lang="uk-UA" sz="2000" b="1" dirty="0" smtClean="0">
                <a:solidFill>
                  <a:schemeClr val="tx1"/>
                </a:solidFill>
                <a:latin typeface="Arial Black" pitchFamily="34" charset="0"/>
                <a:cs typeface="Calibri" pitchFamily="34" charset="0"/>
              </a:rPr>
              <a:t>     </a:t>
            </a:r>
            <a:r>
              <a:rPr lang="uk-UA" sz="1800" dirty="0" smtClean="0">
                <a:solidFill>
                  <a:schemeClr val="tx1"/>
                </a:solidFill>
                <a:latin typeface="Arial Nova Cond Light" pitchFamily="34" charset="0"/>
                <a:cs typeface="Calibri" pitchFamily="34" charset="0"/>
              </a:rPr>
              <a:t>Спостереження за погодою потрібні у повсякденному житті та господарській діяльності людини. Прогноз погоди важливий для забезпечення безпеки руху потягів, автомобілів, кораблів, </a:t>
            </a:r>
            <a:r>
              <a:rPr lang="uk-UA" sz="1800" dirty="0">
                <a:solidFill>
                  <a:schemeClr val="tx1"/>
                </a:solidFill>
                <a:latin typeface="Arial Nova Cond Light" pitchFamily="34" charset="0"/>
                <a:cs typeface="Calibri" pitchFamily="34" charset="0"/>
              </a:rPr>
              <a:t>п</a:t>
            </a:r>
            <a:r>
              <a:rPr lang="uk-UA" sz="1800" dirty="0" smtClean="0">
                <a:solidFill>
                  <a:schemeClr val="tx1"/>
                </a:solidFill>
                <a:latin typeface="Arial Nova Cond Light" pitchFamily="34" charset="0"/>
                <a:cs typeface="Calibri" pitchFamily="34" charset="0"/>
              </a:rPr>
              <a:t>ольотів авіатранспорту, для проведення посівних робіт й попередження про небезпечні погодні явища, такі як заморозки, град, зливи, урагани тощо.</a:t>
            </a:r>
            <a:endParaRPr lang="uk-UA" sz="1800" b="1" dirty="0">
              <a:solidFill>
                <a:schemeClr val="tx1"/>
              </a:solidFill>
              <a:latin typeface="Arial Black" pitchFamily="34" charset="0"/>
              <a:cs typeface="Calibr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735941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>
                <a:latin typeface="Arial Nova Cond Light" pitchFamily="34" charset="0"/>
              </a:rPr>
              <a:t>          Запитання</a:t>
            </a:r>
          </a:p>
          <a:p>
            <a:pPr marL="342900" indent="-342900">
              <a:buAutoNum type="arabicPeriod"/>
            </a:pPr>
            <a:r>
              <a:rPr lang="uk-UA" i="1" dirty="0" smtClean="0">
                <a:latin typeface="Arial Nova Cond Light" pitchFamily="34" charset="0"/>
              </a:rPr>
              <a:t>   </a:t>
            </a:r>
            <a:r>
              <a:rPr lang="uk-UA" i="1" dirty="0" smtClean="0">
                <a:latin typeface="Arial Nova Cond Light" pitchFamily="34" charset="0"/>
              </a:rPr>
              <a:t>Які </a:t>
            </a:r>
            <a:r>
              <a:rPr lang="uk-UA" i="1" dirty="0" smtClean="0">
                <a:latin typeface="Arial Nova Cond Light" pitchFamily="34" charset="0"/>
              </a:rPr>
              <a:t>небезпечні природні явища доводилося вам спостерігати у своїй місцевості?</a:t>
            </a:r>
          </a:p>
          <a:p>
            <a:r>
              <a:rPr lang="uk-UA" i="1" dirty="0" smtClean="0">
                <a:latin typeface="Arial Nova Cond Light" pitchFamily="34" charset="0"/>
              </a:rPr>
              <a:t>     </a:t>
            </a:r>
            <a:endParaRPr lang="uk-UA" i="1" dirty="0">
              <a:latin typeface="Arial Nova Cond Light" pitchFamily="34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65558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2492896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>
                <a:latin typeface="Arial Nova Cond Light" pitchFamily="34" charset="0"/>
              </a:rPr>
              <a:t>      Місцеві метеостанції вісім разів на добу знімають показники з метеоприладів і передають ці дані в області гідрометцентри та Укргідромецентр (м. Київ).</a:t>
            </a:r>
          </a:p>
          <a:p>
            <a:pPr algn="just"/>
            <a:r>
              <a:rPr lang="uk-UA" dirty="0" smtClean="0">
                <a:latin typeface="Arial Nova Cond Light" pitchFamily="34" charset="0"/>
              </a:rPr>
              <a:t>      Прогнози погоди базуються на регулярних спостереженнях усіх метеорологічних станцій планети. У світі їх існує понад 10 тисяч.</a:t>
            </a:r>
            <a:endParaRPr lang="uk-UA" dirty="0">
              <a:latin typeface="Arial Nova Cond Light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0480" y="3695613"/>
            <a:ext cx="7561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>
                <a:latin typeface="Arial Nova Cond Light" pitchFamily="34" charset="0"/>
              </a:rPr>
              <a:t>Дослідження</a:t>
            </a:r>
          </a:p>
          <a:p>
            <a:pPr algn="just"/>
            <a:r>
              <a:rPr lang="uk-UA" i="1" dirty="0" smtClean="0">
                <a:latin typeface="Arial Nova Cond Light" pitchFamily="34" charset="0"/>
              </a:rPr>
              <a:t>Якщо ти хочеш дізнатися, яка погода буде завтра, проведи простий експеримент. Для цього створи прилад барометр. Уважно слідкуй за його роботою впродовж експеримента.  Поясни, як він працює.</a:t>
            </a:r>
            <a:endParaRPr lang="uk-UA" i="1" dirty="0">
              <a:latin typeface="Arial Nova Cond Light" pitchFamily="34" charset="0"/>
            </a:endParaRP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895942"/>
            <a:ext cx="1425314" cy="140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51" y="3906934"/>
            <a:ext cx="741849" cy="890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295" y="1541983"/>
            <a:ext cx="1030287" cy="95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1733">
            <a:off x="6012633" y="4616521"/>
            <a:ext cx="1456899" cy="1456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68891">
            <a:off x="5087161" y="4887387"/>
            <a:ext cx="1024826" cy="1024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103">
            <a:off x="7039634" y="5284875"/>
            <a:ext cx="858837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99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3883" y="1124744"/>
            <a:ext cx="8208912" cy="5112568"/>
          </a:xfrm>
        </p:spPr>
        <p:txBody>
          <a:bodyPr>
            <a:normAutofit fontScale="90000"/>
          </a:bodyPr>
          <a:lstStyle/>
          <a:p>
            <a:pPr algn="l"/>
            <a:r>
              <a:rPr lang="uk-UA" sz="2400" dirty="0" smtClean="0">
                <a:latin typeface="Arial Black" pitchFamily="34" charset="0"/>
              </a:rPr>
              <a:t/>
            </a:r>
            <a:br>
              <a:rPr lang="uk-UA" sz="2400" dirty="0" smtClean="0">
                <a:latin typeface="Arial Black" pitchFamily="34" charset="0"/>
              </a:rPr>
            </a:br>
            <a:r>
              <a:rPr lang="uk-UA" sz="2400" dirty="0">
                <a:latin typeface="Arial Black" pitchFamily="34" charset="0"/>
              </a:rPr>
              <a:t/>
            </a:r>
            <a:br>
              <a:rPr lang="uk-UA" sz="2400" dirty="0">
                <a:latin typeface="Arial Black" pitchFamily="34" charset="0"/>
              </a:rPr>
            </a:br>
            <a:r>
              <a:rPr lang="uk-UA" sz="2400" dirty="0" smtClean="0">
                <a:latin typeface="Arial Black" pitchFamily="34" charset="0"/>
              </a:rPr>
              <a:t>     </a:t>
            </a:r>
            <a:r>
              <a:rPr lang="uk-UA" sz="2400" dirty="0" smtClean="0">
                <a:latin typeface="Arial Black" pitchFamily="34" charset="0"/>
              </a:rPr>
              <a:t/>
            </a:r>
            <a:br>
              <a:rPr lang="uk-UA" sz="2400" dirty="0" smtClean="0">
                <a:latin typeface="Arial Black" pitchFamily="34" charset="0"/>
              </a:rPr>
            </a:b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  <a:t>Як </a:t>
            </a: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  <a:t>люди передбачають погоду</a:t>
            </a: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  <a:t>?</a:t>
            </a:r>
            <a:r>
              <a:rPr lang="uk-UA" sz="4900" b="1" dirty="0" smtClean="0">
                <a:solidFill>
                  <a:srgbClr val="C00000"/>
                </a:solidFill>
                <a:latin typeface="Arial Nova Cond Light" pitchFamily="34" charset="0"/>
              </a:rPr>
              <a:t/>
            </a:r>
            <a:br>
              <a:rPr lang="uk-UA" sz="4900" b="1" dirty="0" smtClean="0">
                <a:solidFill>
                  <a:srgbClr val="C00000"/>
                </a:solidFill>
                <a:latin typeface="Arial Nova Cond Light" pitchFamily="34" charset="0"/>
              </a:rPr>
            </a:br>
            <a:r>
              <a:rPr lang="uk-UA" sz="4900" b="1" dirty="0" smtClean="0">
                <a:solidFill>
                  <a:srgbClr val="C00000"/>
                </a:solidFill>
                <a:latin typeface="Arial Nova Cond Light" pitchFamily="34" charset="0"/>
              </a:rPr>
              <a:t/>
            </a:r>
            <a:br>
              <a:rPr lang="uk-UA" sz="4900" b="1" dirty="0" smtClean="0">
                <a:solidFill>
                  <a:srgbClr val="C00000"/>
                </a:solidFill>
                <a:latin typeface="Arial Nova Cond Light" pitchFamily="34" charset="0"/>
              </a:rPr>
            </a:br>
            <a:r>
              <a:rPr lang="uk-UA" sz="4900" b="1" dirty="0">
                <a:solidFill>
                  <a:srgbClr val="C00000"/>
                </a:solidFill>
                <a:latin typeface="Arial Nova Cond Light" pitchFamily="34" charset="0"/>
              </a:rPr>
              <a:t/>
            </a:r>
            <a:br>
              <a:rPr lang="uk-UA" sz="4900" b="1" dirty="0">
                <a:solidFill>
                  <a:srgbClr val="C00000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Здавна </a:t>
            </a:r>
            <a:r>
              <a:rPr lang="uk-UA" sz="20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український народ визначав погоду, спостерігаючи за небесними світилами, стихіями, рослинами, поведінкою тварин. </a:t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Мисливці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, орієнтувались на прикмети, вирішували – йти чи ні на полювання, подорожні знали – чи варто чи ні вирушити у далеку путь.</a:t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>
                <a:solidFill>
                  <a:schemeClr val="tx1"/>
                </a:solidFill>
                <a:latin typeface="Arial Nova Cond Light" pitchFamily="34" charset="0"/>
              </a:rPr>
              <a:t> 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       Передбачення погоди тільки за однією чи двома місцевими ознаками ненадійне. Доцільно зіставити кілька прикмет водночас.</a:t>
            </a:r>
            <a: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  <a:t>         </a:t>
            </a:r>
            <a:b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b="1" i="1" dirty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b="1" i="1" dirty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b="1" i="1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1800" dirty="0" smtClean="0">
                <a:latin typeface="Arial Nova Cond Light" pitchFamily="34" charset="0"/>
              </a:rPr>
              <a:t/>
            </a:r>
            <a:br>
              <a:rPr lang="uk-UA" sz="1800" dirty="0" smtClean="0">
                <a:latin typeface="Arial Nova Cond Light" pitchFamily="34" charset="0"/>
              </a:rPr>
            </a:br>
            <a:endParaRPr lang="uk-UA" sz="1800" dirty="0">
              <a:latin typeface="Arial Nova Cond Light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219951"/>
            <a:ext cx="7838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Arial Nova Cond Light" pitchFamily="34" charset="0"/>
              </a:rPr>
              <a:t>  Працюємо разом</a:t>
            </a:r>
          </a:p>
          <a:p>
            <a:r>
              <a:rPr lang="uk-UA" i="1" dirty="0" smtClean="0">
                <a:latin typeface="Arial Nova Cond Light" pitchFamily="34" charset="0"/>
              </a:rPr>
              <a:t> Гра «Хто більше». Складіть список сфер людської діяльності, робота яких залежить від погоди.</a:t>
            </a:r>
          </a:p>
          <a:p>
            <a:endParaRPr lang="uk-UA" dirty="0"/>
          </a:p>
        </p:txBody>
      </p:sp>
      <p:sp>
        <p:nvSpPr>
          <p:cNvPr id="5" name="Облако 4"/>
          <p:cNvSpPr/>
          <p:nvPr/>
        </p:nvSpPr>
        <p:spPr>
          <a:xfrm>
            <a:off x="5885795" y="2794481"/>
            <a:ext cx="3081131" cy="236954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Короткострокові: </a:t>
            </a:r>
            <a:r>
              <a:rPr lang="uk-UA" dirty="0" smtClean="0"/>
              <a:t>народні прикмети давали змогу прогнозувати погоду на найближчий час. </a:t>
            </a:r>
            <a:endParaRPr lang="uk-UA" dirty="0"/>
          </a:p>
        </p:txBody>
      </p:sp>
      <p:sp>
        <p:nvSpPr>
          <p:cNvPr id="6" name="Облако 5"/>
          <p:cNvSpPr/>
          <p:nvPr/>
        </p:nvSpPr>
        <p:spPr>
          <a:xfrm>
            <a:off x="189678" y="3075792"/>
            <a:ext cx="2771800" cy="21534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Довгострокові:</a:t>
            </a:r>
            <a:r>
              <a:rPr lang="uk-UA" dirty="0" smtClean="0"/>
              <a:t> </a:t>
            </a:r>
            <a:r>
              <a:rPr lang="uk-UA" dirty="0" smtClean="0"/>
              <a:t>давали прогноз на окремі пори року. </a:t>
            </a:r>
            <a:endParaRPr lang="uk-UA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55" y="1294213"/>
            <a:ext cx="79208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0472">
            <a:off x="7772399" y="60372"/>
            <a:ext cx="1217513" cy="121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Солнце 8"/>
          <p:cNvSpPr/>
          <p:nvPr/>
        </p:nvSpPr>
        <p:spPr>
          <a:xfrm>
            <a:off x="2771800" y="2924944"/>
            <a:ext cx="3374398" cy="198138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>
                <a:solidFill>
                  <a:schemeClr val="tx1"/>
                </a:solidFill>
                <a:latin typeface="Arial Black" pitchFamily="34" charset="0"/>
              </a:rPr>
              <a:t>Прикмети</a:t>
            </a:r>
          </a:p>
          <a:p>
            <a:pPr algn="ctr"/>
            <a:endParaRPr lang="uk-U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72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296144"/>
          </a:xfrm>
        </p:spPr>
        <p:txBody>
          <a:bodyPr>
            <a:normAutofit fontScale="90000"/>
          </a:bodyPr>
          <a:lstStyle/>
          <a:p>
            <a:pPr algn="l"/>
            <a:r>
              <a:rPr lang="uk-UA" sz="2000" dirty="0" smtClean="0">
                <a:latin typeface="Arial Nova Cond Light" pitchFamily="34" charset="0"/>
              </a:rPr>
              <a:t>          </a:t>
            </a:r>
            <a:br>
              <a:rPr lang="uk-UA" sz="2000" dirty="0" smtClean="0">
                <a:latin typeface="Arial Nova Cond Light" pitchFamily="34" charset="0"/>
              </a:rPr>
            </a:br>
            <a:r>
              <a:rPr lang="uk-UA" sz="2000" dirty="0">
                <a:latin typeface="Arial Nova Cond Light" pitchFamily="34" charset="0"/>
              </a:rPr>
              <a:t> </a:t>
            </a:r>
            <a:r>
              <a:rPr lang="uk-UA" sz="2000" dirty="0" smtClean="0">
                <a:latin typeface="Arial Nova Cond Light" pitchFamily="34" charset="0"/>
              </a:rPr>
              <a:t>         </a:t>
            </a:r>
            <a:br>
              <a:rPr lang="uk-UA" sz="2000" dirty="0" smtClean="0">
                <a:latin typeface="Arial Nova Cond Light" pitchFamily="34" charset="0"/>
              </a:rPr>
            </a:br>
            <a:r>
              <a:rPr lang="uk-UA" sz="2000" dirty="0">
                <a:latin typeface="Arial Nova Cond Light" pitchFamily="34" charset="0"/>
              </a:rPr>
              <a:t> </a:t>
            </a:r>
            <a:r>
              <a:rPr lang="uk-UA" sz="2000" dirty="0" smtClean="0">
                <a:latin typeface="Arial Nova Cond Light" pitchFamily="34" charset="0"/>
              </a:rPr>
              <a:t>         </a:t>
            </a: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  <a:t>Дослідження</a:t>
            </a: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Arial Nova Cond Light" pitchFamily="34" charset="0"/>
              </a:rPr>
              <a:t>         </a:t>
            </a:r>
            <a: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  <a:t>Спостерігай за погодою. Прочитай народні прикмети та спробуй їх перевірити.</a:t>
            </a:r>
            <a:r>
              <a:rPr lang="uk-UA" i="1" dirty="0" smtClean="0">
                <a:solidFill>
                  <a:schemeClr val="tx1"/>
                </a:solidFill>
              </a:rPr>
              <a:t/>
            </a:r>
            <a:br>
              <a:rPr lang="uk-UA" i="1" dirty="0" smtClean="0">
                <a:solidFill>
                  <a:schemeClr val="tx1"/>
                </a:solidFill>
              </a:rPr>
            </a:br>
            <a:r>
              <a:rPr lang="uk-UA" i="1" dirty="0" smtClean="0">
                <a:solidFill>
                  <a:schemeClr val="tx1"/>
                </a:solidFill>
              </a:rPr>
              <a:t>      </a:t>
            </a:r>
            <a: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  <a:t>* Зима малосніжна – літо посушливе.</a:t>
            </a:r>
            <a:b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</a:br>
            <a:r>
              <a:rPr lang="uk-UA" sz="2000" i="1" dirty="0" smtClean="0">
                <a:solidFill>
                  <a:schemeClr val="tx1"/>
                </a:solidFill>
                <a:latin typeface="Arial Nova Cond Light" pitchFamily="34" charset="0"/>
              </a:rPr>
              <a:t>            * Взимку сухо й холодно – влітку сухо й жарко</a:t>
            </a:r>
            <a:r>
              <a:rPr lang="uk-UA" sz="2000" i="1" dirty="0" smtClean="0">
                <a:latin typeface="Arial Nova Cond Light" pitchFamily="34" charset="0"/>
              </a:rPr>
              <a:t/>
            </a:r>
            <a:br>
              <a:rPr lang="uk-UA" sz="2000" i="1" dirty="0" smtClean="0">
                <a:latin typeface="Arial Nova Cond Light" pitchFamily="34" charset="0"/>
              </a:rPr>
            </a:br>
            <a:endParaRPr lang="uk-UA" sz="2000" i="1" dirty="0">
              <a:latin typeface="Arial Nova Cond Light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74" y="75427"/>
            <a:ext cx="738187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31939" y="1882473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>
                <a:latin typeface="Arial Nova Cond Light" pitchFamily="34" charset="0"/>
              </a:rPr>
              <a:t> </a:t>
            </a:r>
            <a:r>
              <a:rPr lang="uk-UA" sz="2400" b="1" i="1" dirty="0" smtClean="0">
                <a:latin typeface="Arial Nova Cond Light" pitchFamily="34" charset="0"/>
              </a:rPr>
              <a:t>Це цікаво</a:t>
            </a:r>
          </a:p>
          <a:p>
            <a:pPr algn="just"/>
            <a:r>
              <a:rPr lang="uk-UA" sz="2400" b="1" i="1" dirty="0" smtClean="0">
                <a:latin typeface="Arial Nova Cond Light" pitchFamily="34" charset="0"/>
              </a:rPr>
              <a:t>Одне з найбільш сонячних місць на планеті – це Мертве море.                                                  Тут приблизно    330 сонячних днів на рік!</a:t>
            </a:r>
            <a:endParaRPr lang="uk-UA" sz="2400" b="1" i="1" dirty="0">
              <a:latin typeface="Arial Nova Cond Light" pitchFamily="34" charset="0"/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74" y="1938258"/>
            <a:ext cx="983237" cy="660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905634"/>
            <a:ext cx="2520280" cy="1675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69" y="3092582"/>
            <a:ext cx="2037980" cy="336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96080"/>
            <a:ext cx="2414757" cy="2821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035064"/>
            <a:ext cx="3496392" cy="1870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656" y="260648"/>
            <a:ext cx="1528491" cy="1410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430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C00000"/>
                </a:solidFill>
                <a:latin typeface="Arial Black" pitchFamily="34" charset="0"/>
              </a:rPr>
              <a:t>Завдання для закріплення матеріалу:</a:t>
            </a:r>
            <a:endParaRPr lang="uk-UA" sz="28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412776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1. Веди спостереження за погодою впродовж тижня та роби записи в щоденнику.</a:t>
            </a:r>
            <a:endParaRPr lang="uk-UA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14930"/>
            <a:ext cx="5616624" cy="213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4170287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2. Порівняй отримані результати спостереження з метеорологічними прогнозами.</a:t>
            </a:r>
          </a:p>
          <a:p>
            <a:pPr algn="just"/>
            <a:r>
              <a:rPr lang="uk-UA" dirty="0" smtClean="0"/>
              <a:t>3. Зроби висновок.</a:t>
            </a:r>
            <a:endParaRPr lang="uk-UA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1321">
            <a:off x="6326368" y="4694842"/>
            <a:ext cx="2488336" cy="1634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9061">
            <a:off x="3825937" y="4795341"/>
            <a:ext cx="1564134" cy="1628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7609">
            <a:off x="125399" y="2222992"/>
            <a:ext cx="1406441" cy="118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3161">
            <a:off x="544822" y="5229456"/>
            <a:ext cx="2434104" cy="1369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6868">
            <a:off x="6822486" y="1503023"/>
            <a:ext cx="1940029" cy="1940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178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8328"/>
            <a:ext cx="8640960" cy="1252728"/>
          </a:xfrm>
        </p:spPr>
        <p:txBody>
          <a:bodyPr>
            <a:normAutofit/>
          </a:bodyPr>
          <a:lstStyle/>
          <a:p>
            <a:r>
              <a:rPr lang="uk-UA" sz="3000" b="1" dirty="0" smtClean="0">
                <a:solidFill>
                  <a:srgbClr val="C00000"/>
                </a:solidFill>
                <a:latin typeface="Arial Black" pitchFamily="34" charset="0"/>
              </a:rPr>
              <a:t>Завдання для закріплення матеріалу:</a:t>
            </a:r>
            <a:endParaRPr lang="uk-UA" sz="30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412776"/>
            <a:ext cx="79928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uk-UA" sz="3600" dirty="0" smtClean="0"/>
              <a:t> Склади три запитання на тему «Погода та її вплив на здоров’я людини».</a:t>
            </a:r>
          </a:p>
          <a:p>
            <a:pPr marL="342900" indent="-342900" algn="just">
              <a:buAutoNum type="arabicPeriod"/>
            </a:pPr>
            <a:r>
              <a:rPr lang="uk-UA" sz="3600" dirty="0" smtClean="0"/>
              <a:t> Проведи  опитування серед близьких і друзів.</a:t>
            </a:r>
          </a:p>
          <a:p>
            <a:pPr marL="342900" indent="-342900" algn="just">
              <a:buAutoNum type="arabicPeriod"/>
            </a:pPr>
            <a:r>
              <a:rPr lang="uk-UA" sz="3600" dirty="0" smtClean="0"/>
              <a:t> Зроби висновок.</a:t>
            </a:r>
            <a:endParaRPr lang="uk-UA" sz="3600" dirty="0"/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3843">
            <a:off x="-46809" y="3356657"/>
            <a:ext cx="1115615" cy="1115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7676">
            <a:off x="61807" y="1668951"/>
            <a:ext cx="769716" cy="1129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49153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7487">
            <a:off x="6392411" y="4025274"/>
            <a:ext cx="1833207" cy="183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4605">
            <a:off x="5521969" y="4307670"/>
            <a:ext cx="1268413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4148">
            <a:off x="7560428" y="4762183"/>
            <a:ext cx="1268413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7676">
            <a:off x="61807" y="1668950"/>
            <a:ext cx="769716" cy="1129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80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200" b="1" dirty="0" smtClean="0">
                <a:solidFill>
                  <a:srgbClr val="C00000"/>
                </a:solidFill>
                <a:latin typeface="Arial Black" pitchFamily="34" charset="0"/>
              </a:rPr>
              <a:t>Коротко </a:t>
            </a:r>
            <a:r>
              <a:rPr lang="uk-UA" sz="3200" b="1" dirty="0" smtClean="0">
                <a:solidFill>
                  <a:srgbClr val="C00000"/>
                </a:solidFill>
                <a:latin typeface="Arial Black" pitchFamily="34" charset="0"/>
              </a:rPr>
              <a:t>про </a:t>
            </a:r>
            <a:r>
              <a:rPr lang="uk-UA" sz="3200" b="1" dirty="0" smtClean="0">
                <a:solidFill>
                  <a:srgbClr val="C00000"/>
                </a:solidFill>
                <a:latin typeface="Arial Black" pitchFamily="34" charset="0"/>
              </a:rPr>
              <a:t>головне:</a:t>
            </a:r>
            <a:endParaRPr lang="uk-UA" sz="32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484784"/>
            <a:ext cx="820891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charset="0"/>
              <a:buChar char="•"/>
            </a:pPr>
            <a:r>
              <a:rPr lang="uk-UA" sz="3200" dirty="0" smtClean="0">
                <a:latin typeface="Arial Nova Cond" pitchFamily="34" charset="0"/>
              </a:rPr>
              <a:t>Погода – стан нижнього шару атмосфери у певному місці та у певний час.</a:t>
            </a:r>
          </a:p>
          <a:p>
            <a:pPr algn="just"/>
            <a:endParaRPr lang="uk-UA" sz="3200" dirty="0" smtClean="0">
              <a:latin typeface="Arial Nova Cond" pitchFamily="34" charset="0"/>
            </a:endParaRPr>
          </a:p>
          <a:p>
            <a:pPr marL="342900" indent="-342900" algn="just">
              <a:buFont typeface="Arial" charset="0"/>
              <a:buChar char="•"/>
            </a:pPr>
            <a:r>
              <a:rPr lang="uk-UA" sz="3200" dirty="0" smtClean="0">
                <a:latin typeface="Arial Nova Cond" pitchFamily="34" charset="0"/>
              </a:rPr>
              <a:t>Спостереження за погодою ведуть на метеорологічних станціях за допомогою метеорологічних приладів – термометра, психрометра, барометра-анероїда, флюгера, опадоміра, снігової рейки.</a:t>
            </a:r>
          </a:p>
          <a:p>
            <a:pPr marL="342900" indent="-342900" algn="just">
              <a:buFont typeface="Arial" charset="0"/>
              <a:buChar char="•"/>
            </a:pPr>
            <a:endParaRPr lang="uk-UA" sz="3200" i="1" dirty="0" smtClean="0"/>
          </a:p>
          <a:p>
            <a:pPr algn="just"/>
            <a:endParaRPr lang="uk-UA" sz="2400" i="1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0953"/>
            <a:ext cx="1584176" cy="1462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755" y="0"/>
            <a:ext cx="1822091" cy="182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2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3" y="3517294"/>
            <a:ext cx="4392488" cy="2995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Выноска-облако 2"/>
          <p:cNvSpPr/>
          <p:nvPr/>
        </p:nvSpPr>
        <p:spPr>
          <a:xfrm rot="20381005">
            <a:off x="-85542" y="1691441"/>
            <a:ext cx="3323369" cy="230110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 i="1" dirty="0" smtClean="0"/>
          </a:p>
          <a:p>
            <a:pPr algn="ctr"/>
            <a:r>
              <a:rPr lang="uk-UA" b="1" i="1" dirty="0" smtClean="0"/>
              <a:t>Що нового та корисного </a:t>
            </a:r>
            <a:br>
              <a:rPr lang="uk-UA" b="1" i="1" dirty="0" smtClean="0"/>
            </a:br>
            <a:r>
              <a:rPr lang="uk-UA" b="1" i="1" dirty="0" smtClean="0"/>
              <a:t>ти дізнався/ </a:t>
            </a:r>
          </a:p>
          <a:p>
            <a:pPr algn="ctr"/>
            <a:r>
              <a:rPr lang="uk-UA" b="1" i="1" dirty="0" err="1" smtClean="0"/>
              <a:t>-лася</a:t>
            </a:r>
            <a:r>
              <a:rPr lang="uk-UA" b="1" i="1" dirty="0" smtClean="0"/>
              <a:t>?</a:t>
            </a:r>
          </a:p>
          <a:p>
            <a:pPr algn="ctr"/>
            <a:endParaRPr lang="uk-UA" dirty="0"/>
          </a:p>
        </p:txBody>
      </p:sp>
      <p:sp>
        <p:nvSpPr>
          <p:cNvPr id="4" name="Выноска-облако 3"/>
          <p:cNvSpPr/>
          <p:nvPr/>
        </p:nvSpPr>
        <p:spPr>
          <a:xfrm flipH="1">
            <a:off x="2365956" y="476672"/>
            <a:ext cx="3115943" cy="2481663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Чи може це знадобитися</a:t>
            </a:r>
            <a:br>
              <a:rPr lang="uk-UA" b="1" i="1" dirty="0" smtClean="0"/>
            </a:br>
            <a:r>
              <a:rPr lang="uk-UA" b="1" i="1" dirty="0" smtClean="0"/>
              <a:t> тобі у житті?</a:t>
            </a:r>
          </a:p>
          <a:p>
            <a:pPr algn="ctr"/>
            <a:endParaRPr lang="uk-UA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5292080" y="1052736"/>
            <a:ext cx="2602141" cy="210249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Продовж речення: Сьогодні на уроці я…</a:t>
            </a:r>
          </a:p>
          <a:p>
            <a:pPr algn="ctr"/>
            <a:endParaRPr lang="uk-UA" dirty="0"/>
          </a:p>
        </p:txBody>
      </p:sp>
      <p:sp>
        <p:nvSpPr>
          <p:cNvPr id="6" name="Выноска-облако 5"/>
          <p:cNvSpPr/>
          <p:nvPr/>
        </p:nvSpPr>
        <p:spPr>
          <a:xfrm rot="1641210">
            <a:off x="6088148" y="3182293"/>
            <a:ext cx="3013558" cy="2631254"/>
          </a:xfrm>
          <a:prstGeom prst="cloudCallout">
            <a:avLst>
              <a:gd name="adj1" fmla="val -16886"/>
              <a:gd name="adj2" fmla="val 555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Я старався/</a:t>
            </a:r>
            <a:r>
              <a:rPr lang="uk-UA" b="1" i="1" dirty="0" err="1" smtClean="0"/>
              <a:t>-лася</a:t>
            </a:r>
            <a:r>
              <a:rPr lang="uk-UA" b="1" i="1" dirty="0" smtClean="0"/>
              <a:t>, Мені потрібно….</a:t>
            </a:r>
          </a:p>
          <a:p>
            <a:pPr algn="ctr"/>
            <a:endParaRPr lang="uk-UA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9484">
            <a:off x="206386" y="553369"/>
            <a:ext cx="1265401" cy="1265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516" y="260648"/>
            <a:ext cx="1440309" cy="1330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блако 6"/>
          <p:cNvSpPr/>
          <p:nvPr/>
        </p:nvSpPr>
        <p:spPr>
          <a:xfrm>
            <a:off x="179512" y="4653136"/>
            <a:ext cx="1728192" cy="14184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-63702" y="67536"/>
            <a:ext cx="3384376" cy="714408"/>
          </a:xfrm>
        </p:spPr>
        <p:txBody>
          <a:bodyPr/>
          <a:lstStyle/>
          <a:p>
            <a:r>
              <a:rPr lang="uk-UA" sz="3200" b="1" dirty="0" smtClean="0">
                <a:solidFill>
                  <a:srgbClr val="C00000"/>
                </a:solidFill>
                <a:latin typeface="Arial Black" pitchFamily="34" charset="0"/>
              </a:rPr>
              <a:t>Рефлексія:</a:t>
            </a:r>
            <a:endParaRPr lang="uk-UA" sz="32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43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>
            <a:normAutofit fontScale="90000"/>
          </a:bodyPr>
          <a:lstStyle/>
          <a:p>
            <a:pPr algn="l"/>
            <a:r>
              <a:rPr lang="uk-UA" b="1" dirty="0" smtClean="0">
                <a:solidFill>
                  <a:srgbClr val="C00000"/>
                </a:solidFill>
              </a:rPr>
              <a:t>     </a:t>
            </a: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  <a:t>Домашнє </a:t>
            </a: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  <a:t>завдання</a:t>
            </a:r>
            <a: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  <a:t>:</a:t>
            </a:r>
            <a:br>
              <a:rPr lang="uk-UA" sz="36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3600" dirty="0" smtClean="0">
                <a:latin typeface="Arial Black" pitchFamily="34" charset="0"/>
              </a:rPr>
              <a:t/>
            </a:r>
            <a:br>
              <a:rPr lang="uk-UA" sz="3600" dirty="0" smtClean="0">
                <a:latin typeface="Arial Black" pitchFamily="34" charset="0"/>
              </a:rPr>
            </a:br>
            <a:r>
              <a:rPr lang="uk-UA" sz="3100" dirty="0" smtClean="0">
                <a:solidFill>
                  <a:schemeClr val="tx1"/>
                </a:solidFill>
              </a:rPr>
              <a:t>1</a:t>
            </a:r>
            <a:r>
              <a:rPr lang="uk-UA" sz="3100" dirty="0" smtClean="0">
                <a:solidFill>
                  <a:schemeClr val="tx1"/>
                </a:solidFill>
                <a:latin typeface="Arial Nova Cond" pitchFamily="34" charset="0"/>
              </a:rPr>
              <a:t>. Опрацювати матеріал підручника параграф </a:t>
            </a:r>
            <a:r>
              <a:rPr lang="uk-UA" sz="3100" dirty="0" smtClean="0">
                <a:solidFill>
                  <a:schemeClr val="tx1"/>
                </a:solidFill>
                <a:latin typeface="Arial Nova Cond" pitchFamily="34" charset="0"/>
              </a:rPr>
              <a:t>35           </a:t>
            </a:r>
            <a:r>
              <a:rPr lang="uk-UA" sz="3100" dirty="0" smtClean="0">
                <a:solidFill>
                  <a:schemeClr val="tx1"/>
                </a:solidFill>
                <a:latin typeface="Arial Nova Cond" pitchFamily="34" charset="0"/>
              </a:rPr>
              <a:t>с 129-132.</a:t>
            </a:r>
            <a:br>
              <a:rPr lang="uk-UA" sz="3100" dirty="0" smtClean="0">
                <a:solidFill>
                  <a:schemeClr val="tx1"/>
                </a:solidFill>
                <a:latin typeface="Arial Nova Cond" pitchFamily="34" charset="0"/>
              </a:rPr>
            </a:br>
            <a:r>
              <a:rPr lang="uk-UA" sz="3100" dirty="0" smtClean="0">
                <a:solidFill>
                  <a:schemeClr val="tx1"/>
                </a:solidFill>
                <a:latin typeface="Arial Nova Cond" pitchFamily="34" charset="0"/>
              </a:rPr>
              <a:t>2. Скористайся сайтом </a:t>
            </a:r>
            <a:r>
              <a:rPr lang="en-US" sz="3100" dirty="0" smtClean="0">
                <a:solidFill>
                  <a:schemeClr val="tx1"/>
                </a:solidFill>
                <a:latin typeface="Arial Nova Cond" pitchFamily="34" charset="0"/>
              </a:rPr>
              <a:t>Rp5.ua</a:t>
            </a:r>
            <a:r>
              <a:rPr lang="uk-UA" sz="3100" dirty="0" smtClean="0">
                <a:solidFill>
                  <a:schemeClr val="tx1"/>
                </a:solidFill>
                <a:latin typeface="Arial Nova Cond" pitchFamily="34" charset="0"/>
              </a:rPr>
              <a:t> і дізнайся, яка погода буде сьогодні після уроків (після 15.00 </a:t>
            </a:r>
            <a:r>
              <a:rPr lang="uk-UA" sz="3100" dirty="0" err="1" smtClean="0">
                <a:solidFill>
                  <a:schemeClr val="tx1"/>
                </a:solidFill>
                <a:latin typeface="Arial Nova Cond" pitchFamily="34" charset="0"/>
              </a:rPr>
              <a:t>год</a:t>
            </a:r>
            <a:r>
              <a:rPr lang="uk-UA" sz="3100" dirty="0" smtClean="0">
                <a:solidFill>
                  <a:schemeClr val="tx1"/>
                </a:solidFill>
                <a:latin typeface="Arial Nova Cond" pitchFamily="34" charset="0"/>
              </a:rPr>
              <a:t>) у твоєму населеному пункті. Запиши отриману інформацію в календар погоди. Ці дані є показниками, якими характеризують погоду. З’ясуй, чи не зміняться показники погоди о </a:t>
            </a:r>
            <a:r>
              <a:rPr lang="uk-UA" sz="3100" dirty="0" smtClean="0">
                <a:solidFill>
                  <a:schemeClr val="tx1"/>
                </a:solidFill>
                <a:latin typeface="Arial Nova Cond" pitchFamily="34" charset="0"/>
              </a:rPr>
              <a:t>21.00 год</a:t>
            </a:r>
            <a:r>
              <a:rPr lang="uk-UA" sz="3100" dirty="0" smtClean="0">
                <a:solidFill>
                  <a:schemeClr val="tx1"/>
                </a:solidFill>
              </a:rPr>
              <a:t>.</a:t>
            </a:r>
            <a:endParaRPr lang="uk-UA" sz="3100" dirty="0">
              <a:solidFill>
                <a:schemeClr val="tx1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8143">
            <a:off x="459075" y="5095535"/>
            <a:ext cx="318135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9657">
            <a:off x="288951" y="299720"/>
            <a:ext cx="700785" cy="947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2182">
            <a:off x="7027082" y="4567621"/>
            <a:ext cx="1382754" cy="1869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86451">
            <a:off x="5220072" y="4197912"/>
            <a:ext cx="2316163" cy="230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08200"/>
            <a:ext cx="1422349" cy="1314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650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6068"/>
            <a:ext cx="2106501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1124744"/>
            <a:ext cx="7772400" cy="1524000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C00000"/>
                </a:solidFill>
                <a:latin typeface="Arial Black" pitchFamily="34" charset="0"/>
              </a:rPr>
              <a:t>Використані джерела:</a:t>
            </a:r>
            <a:endParaRPr lang="uk-UA" sz="32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043608" y="2345557"/>
            <a:ext cx="7488832" cy="3528392"/>
          </a:xfrm>
        </p:spPr>
        <p:txBody>
          <a:bodyPr>
            <a:normAutofit/>
          </a:bodyPr>
          <a:lstStyle/>
          <a:p>
            <a:pPr marL="342900" indent="-342900" algn="just">
              <a:buFontTx/>
              <a:buChar char="-"/>
            </a:pPr>
            <a:r>
              <a:rPr lang="uk-UA" b="1" dirty="0" smtClean="0">
                <a:solidFill>
                  <a:schemeClr val="tx1"/>
                </a:solidFill>
              </a:rPr>
              <a:t>Підручник </a:t>
            </a:r>
            <a:r>
              <a:rPr lang="uk-UA" b="1" dirty="0">
                <a:solidFill>
                  <a:schemeClr val="tx1"/>
                </a:solidFill>
              </a:rPr>
              <a:t>Пізнаємо природу (2022), Підручник з дисципліни Пізнаємо </a:t>
            </a:r>
            <a:r>
              <a:rPr lang="uk-UA" b="1" dirty="0" err="1">
                <a:solidFill>
                  <a:schemeClr val="tx1"/>
                </a:solidFill>
              </a:rPr>
              <a:t>природу для </a:t>
            </a:r>
            <a:r>
              <a:rPr lang="uk-UA" b="1" dirty="0">
                <a:solidFill>
                  <a:schemeClr val="tx1"/>
                </a:solidFill>
              </a:rPr>
              <a:t>5-й клас, 2022, Біда Д. Д</a:t>
            </a:r>
            <a:r>
              <a:rPr lang="uk-UA" b="1" dirty="0" smtClean="0">
                <a:solidFill>
                  <a:schemeClr val="tx1"/>
                </a:solidFill>
              </a:rPr>
              <a:t>., </a:t>
            </a:r>
            <a:r>
              <a:rPr lang="uk-UA" b="1" dirty="0" err="1" smtClean="0">
                <a:solidFill>
                  <a:schemeClr val="tx1"/>
                </a:solidFill>
              </a:rPr>
              <a:t>Гільберг</a:t>
            </a:r>
            <a:r>
              <a:rPr lang="uk-UA" b="1" dirty="0" smtClean="0">
                <a:solidFill>
                  <a:schemeClr val="tx1"/>
                </a:solidFill>
              </a:rPr>
              <a:t> </a:t>
            </a:r>
            <a:r>
              <a:rPr lang="uk-UA" b="1" dirty="0">
                <a:solidFill>
                  <a:schemeClr val="tx1"/>
                </a:solidFill>
              </a:rPr>
              <a:t>Т. Г.,Колісник Я. І</a:t>
            </a:r>
            <a:r>
              <a:rPr lang="uk-UA" b="1" dirty="0" smtClean="0">
                <a:solidFill>
                  <a:schemeClr val="tx1"/>
                </a:solidFill>
              </a:rPr>
              <a:t>. </a:t>
            </a:r>
            <a:r>
              <a:rPr lang="en-US" b="1" dirty="0">
                <a:solidFill>
                  <a:schemeClr val="tx1"/>
                </a:solidFill>
                <a:hlinkClick r:id="rId3"/>
              </a:rPr>
              <a:t>https://</a:t>
            </a:r>
            <a:r>
              <a:rPr lang="en-US" b="1" dirty="0" smtClean="0">
                <a:solidFill>
                  <a:schemeClr val="tx1"/>
                </a:solidFill>
                <a:hlinkClick r:id="rId3"/>
              </a:rPr>
              <a:t>shkola.in.ua/2633-piznaiemo-pryrodu-5-klas-bida-2022.html</a:t>
            </a:r>
            <a:endParaRPr lang="uk-UA" b="1" dirty="0" smtClean="0">
              <a:solidFill>
                <a:schemeClr val="tx1"/>
              </a:solidFill>
            </a:endParaRPr>
          </a:p>
          <a:p>
            <a:pPr marL="342900" indent="-342900" algn="just">
              <a:buFontTx/>
              <a:buChar char="-"/>
            </a:pPr>
            <a:r>
              <a:rPr lang="uk-UA" b="1" dirty="0" smtClean="0">
                <a:solidFill>
                  <a:schemeClr val="tx1"/>
                </a:solidFill>
              </a:rPr>
              <a:t>Елементи погоди та її складові </a:t>
            </a:r>
            <a:r>
              <a:rPr lang="en-US" b="1" dirty="0" smtClean="0">
                <a:solidFill>
                  <a:schemeClr val="tx1"/>
                </a:solidFill>
                <a:hlinkClick r:id="rId4"/>
              </a:rPr>
              <a:t>https</a:t>
            </a:r>
            <a:r>
              <a:rPr lang="en-US" b="1" dirty="0">
                <a:solidFill>
                  <a:schemeClr val="tx1"/>
                </a:solidFill>
                <a:hlinkClick r:id="rId4"/>
              </a:rPr>
              <a:t>://</a:t>
            </a:r>
            <a:r>
              <a:rPr lang="en-US" b="1" dirty="0" smtClean="0">
                <a:solidFill>
                  <a:schemeClr val="tx1"/>
                </a:solidFill>
                <a:hlinkClick r:id="rId4"/>
              </a:rPr>
              <a:t>learningapps.org/5267074</a:t>
            </a:r>
            <a:endParaRPr lang="uk-UA" b="1" dirty="0" smtClean="0">
              <a:solidFill>
                <a:schemeClr val="tx1"/>
              </a:solidFill>
            </a:endParaRPr>
          </a:p>
          <a:p>
            <a:pPr marL="342900" indent="-342900" algn="just">
              <a:buFontTx/>
              <a:buChar char="-"/>
            </a:pPr>
            <a:r>
              <a:rPr lang="uk-UA" b="1" dirty="0" smtClean="0">
                <a:solidFill>
                  <a:schemeClr val="tx1"/>
                </a:solidFill>
              </a:rPr>
              <a:t>Зображення та картинки, що є у вільному доступі мережі Інтернет</a:t>
            </a:r>
            <a:endParaRPr lang="ru-RU" b="1" dirty="0">
              <a:solidFill>
                <a:schemeClr val="tx1"/>
              </a:solidFill>
            </a:endParaRPr>
          </a:p>
          <a:p>
            <a:pPr marL="342900" indent="-342900" algn="just">
              <a:buFontTx/>
              <a:buChar char="-"/>
            </a:pPr>
            <a:endParaRPr lang="uk-UA" dirty="0" smtClean="0">
              <a:solidFill>
                <a:schemeClr val="tx1"/>
              </a:solidFill>
            </a:endParaRPr>
          </a:p>
          <a:p>
            <a:pPr marL="342900" indent="-342900" algn="just">
              <a:buFontTx/>
              <a:buChar char="-"/>
            </a:pPr>
            <a:endParaRPr lang="uk-U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8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855</TotalTime>
  <Words>503</Words>
  <Application>Microsoft Office PowerPoint</Application>
  <PresentationFormat>Экран (4:3)</PresentationFormat>
  <Paragraphs>86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Волна</vt:lpstr>
      <vt:lpstr>Презентация PowerPoint</vt:lpstr>
      <vt:lpstr>      Що таке погода?   Щодня кожного з нас цікавить, якою буде погода. Адже вона впливає на наш настрій, вибір одягу та вносить корективи у наші плани.  У сонячну, безвітряну погоду можна пограти з м’ячем, покататися на велосипеді, скейтборді або допомогти батькам на присадибній ділянці. У негоду – плани змінюються.       Погода - стан нижнього шару атмосфери у певному місці та у певний час.        Люди здавна цікавилися погодою. Адже від неї залежить і врожай, і вилов риби, і своєчасне доставляння вантажу, і похід у ліс за грибами, і стан здоров’я людини, і, звичайно, наш настрій. Тому спостереження за погодою та її прогнозування існує стільки, скільки існує людство.                           Завдання              1. Прочитай і поясни, як ти розумієш слова англійського письменника Джона Раскіна. Яку погоду полюбляєш ти? Чому? «Сонце радує, дощик освіжає, вітер бадьорить, сніг наповнює серце веселощами: не буває поганої погоди, а є тільки різновиди хорошої».              2. Підбери прикметники, якими можна описати погоду.  </vt:lpstr>
      <vt:lpstr>                  </vt:lpstr>
      <vt:lpstr>Атмосферні опади – вода в рідкому (дощ, мряка) чи в твердому стані (сніг, град), що випадає з хмар чи виділяється з повітря на земну поверхню (роса, іній, паморозь).</vt:lpstr>
      <vt:lpstr>   Де ми отримуємо інформацію про погоду?       Показники погоди можуть змінюватися впродовж дня, години і навіть через декілька хвилин. Також вони різняться у різних місцях. Усі показники між собою тісно взаємопов’язані. Зміни погоди відбуваються лише у нижньому шарі повітряної оболонки. Постійні спостереження за погодою ведуть на метеорологічних станціях, які розташовані по всій земній кулі. Отримані дані допомагають ученим складати прогноз погоди (передбачення). У будь-яку погоду кожні три години синоптики проводять спостереження, записують показники різноманітних приладів.                                   .  Сучасне обладнання для прогнозування погоди </vt:lpstr>
      <vt:lpstr>                                                                                      безпілотний аеростат,   призначений для           вивчення атмосфери. Складається з гумової або пластикової оболонки, наповненої воднем або гелієм, і підвішеного до неї контейнера з апаратурою.                                                          тип радару, що    використовується для локалізації опадів та інших частинок у повітрі, визначення їх типу і складання профілей вітру.  </vt:lpstr>
      <vt:lpstr>          морське або річкове судно комплексного або спеціального призначення, обладнане спеціальним устаткуванням для здійснення дослідницької роботи в акваторії та прибережній зоні морів і океанів, озер та річок.     об'єкт, поміщений на орбіту Землі чи іншого небесного тіла зусиллям людини. Інколи називається просто супутник, однак в такому випадку слід відрізняти від природних супутників, таких як Місяць. </vt:lpstr>
      <vt:lpstr>   Метеорологічні прилади                                        </vt:lpstr>
      <vt:lpstr>   Метеорологічні прилади                                        </vt:lpstr>
      <vt:lpstr> Для чого потрібний прогноз погоди?      Спостереження за погодою потрібні у повсякденному житті та господарській діяльності людини. Прогноз погоди важливий для забезпечення безпеки руху потягів, автомобілів, кораблів, польотів авіатранспорту, для проведення посівних робіт й попередження про небезпечні погодні явища, такі як заморозки, град, зливи, урагани тощо.</vt:lpstr>
      <vt:lpstr>        Як люди передбачають погоду?   Здавна  український народ визначав погоду, спостерігаючи за небесними світилами, стихіями, рослинами, поведінкою тварин.          Мисливці, орієнтувались на прикмети, вирішували – йти чи ні на полювання, подорожні знали – чи варто чи ні вирушити у далеку путь.         Передбачення погоди тільки за однією чи двома місцевими ознаками ненадійне. Доцільно зіставити кілька прикмет водночас.               </vt:lpstr>
      <vt:lpstr>                                Дослідження          Спостерігай за погодою. Прочитай народні прикмети та спробуй їх перевірити.       * Зима малосніжна – літо посушливе.             * Взимку сухо й холодно – влітку сухо й жарко </vt:lpstr>
      <vt:lpstr>Завдання для закріплення матеріалу:</vt:lpstr>
      <vt:lpstr>Завдання для закріплення матеріалу:</vt:lpstr>
      <vt:lpstr>Коротко про головне:</vt:lpstr>
      <vt:lpstr>Рефлексія:</vt:lpstr>
      <vt:lpstr>     Домашнє завдання:  1. Опрацювати матеріал підручника параграф 35           с 129-132. 2. Скористайся сайтом Rp5.ua і дізнайся, яка погода буде сьогодні після уроків (після 15.00 год) у твоєму населеному пункті. Запиши отриману інформацію в календар погоди. Ці дані є показниками, якими характеризують погоду. З’ясуй, чи не зміняться показники погоди о 21.00 год.</vt:lpstr>
      <vt:lpstr>Використані джерела: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до уроку Тема: «Якою буває погода»</dc:title>
  <dc:creator>TPCUser</dc:creator>
  <cp:lastModifiedBy>TPCUser</cp:lastModifiedBy>
  <cp:revision>110</cp:revision>
  <dcterms:created xsi:type="dcterms:W3CDTF">2023-01-16T12:58:43Z</dcterms:created>
  <dcterms:modified xsi:type="dcterms:W3CDTF">2023-01-18T10:59:06Z</dcterms:modified>
</cp:coreProperties>
</file>