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5" r:id="rId4"/>
    <p:sldId id="264" r:id="rId5"/>
    <p:sldId id="263" r:id="rId6"/>
    <p:sldId id="262" r:id="rId7"/>
    <p:sldId id="261" r:id="rId8"/>
    <p:sldId id="260" r:id="rId9"/>
    <p:sldId id="259" r:id="rId10"/>
    <p:sldId id="258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uk-UA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DDAF03-DBA3-48D1-977A-FFCAE2DCEEE7}" type="datetimeFigureOut">
              <a:rPr lang="uk-UA" smtClean="0"/>
              <a:t>28.02.2023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BE9745F-1713-4FF8-8289-DE61691C4F9F}" type="slidenum">
              <a:rPr lang="uk-UA" smtClean="0"/>
              <a:t>‹#›</a:t>
            </a:fld>
            <a:endParaRPr lang="uk-UA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2619920"/>
            <a:ext cx="8136904" cy="3888432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chemeClr val="tx1"/>
                </a:solidFill>
                <a:latin typeface="Arial Narrow" pitchFamily="34" charset="0"/>
              </a:rPr>
              <a:t>Водорості та спорові рослини</a:t>
            </a:r>
            <a:r>
              <a:rPr lang="uk-UA" sz="3200" b="1" dirty="0" smtClean="0">
                <a:solidFill>
                  <a:schemeClr val="tx1"/>
                </a:solidFill>
                <a:latin typeface="Arial Narrow" pitchFamily="34" charset="0"/>
              </a:rPr>
              <a:t>:</a:t>
            </a:r>
          </a:p>
          <a:p>
            <a:r>
              <a:rPr lang="uk-UA" sz="3200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uk-UA" sz="3200" b="1" dirty="0" smtClean="0">
                <a:solidFill>
                  <a:schemeClr val="tx1"/>
                </a:solidFill>
                <a:latin typeface="Arial Narrow" pitchFamily="34" charset="0"/>
              </a:rPr>
              <a:t>хто у воді, а хто на суходолі</a:t>
            </a:r>
          </a:p>
          <a:p>
            <a:r>
              <a:rPr lang="uk-UA" sz="3200" b="1" dirty="0" smtClean="0">
                <a:solidFill>
                  <a:schemeClr val="tx1"/>
                </a:solidFill>
                <a:latin typeface="Arial Narrow" pitchFamily="34" charset="0"/>
              </a:rPr>
              <a:t>  </a:t>
            </a:r>
          </a:p>
          <a:p>
            <a:endParaRPr lang="uk-UA" b="1" dirty="0" smtClean="0">
              <a:solidFill>
                <a:schemeClr val="tx1"/>
              </a:solidFill>
              <a:latin typeface="Arial Narrow" pitchFamily="34" charset="0"/>
            </a:endParaRPr>
          </a:p>
          <a:p>
            <a:endParaRPr lang="uk-UA" sz="2800" b="1" dirty="0" smtClean="0">
              <a:solidFill>
                <a:schemeClr val="tx1"/>
              </a:solidFill>
              <a:latin typeface="Arial Narrow" pitchFamily="34" charset="0"/>
            </a:endParaRPr>
          </a:p>
          <a:p>
            <a:endParaRPr lang="uk-UA" sz="2400" b="1" dirty="0" smtClean="0">
              <a:solidFill>
                <a:schemeClr val="tx1"/>
              </a:solidFill>
              <a:latin typeface="Arial Narrow" pitchFamily="34" charset="0"/>
            </a:endParaRPr>
          </a:p>
          <a:p>
            <a:endParaRPr lang="uk-UA" sz="2400" dirty="0">
              <a:solidFill>
                <a:schemeClr val="tx1"/>
              </a:solidFill>
              <a:latin typeface="Arial Narrow" pitchFamily="34" charset="0"/>
            </a:endParaRPr>
          </a:p>
          <a:p>
            <a:r>
              <a:rPr lang="uk-UA" sz="2400" b="1" dirty="0" smtClean="0">
                <a:solidFill>
                  <a:schemeClr val="tx1"/>
                </a:solidFill>
                <a:latin typeface="Arial Narrow" pitchFamily="34" charset="0"/>
              </a:rPr>
              <a:t>                                                           А.С</a:t>
            </a:r>
            <a:r>
              <a:rPr lang="uk-UA" sz="2400" b="1" dirty="0" smtClean="0">
                <a:solidFill>
                  <a:schemeClr val="tx1"/>
                </a:solidFill>
                <a:latin typeface="Arial Narrow" pitchFamily="34" charset="0"/>
              </a:rPr>
              <a:t>. Лісняк</a:t>
            </a:r>
            <a:endParaRPr lang="uk-UA" sz="24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24048"/>
            <a:ext cx="6620272" cy="2160240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Курс Пізнаємо </a:t>
            </a:r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природу</a:t>
            </a:r>
            <a:r>
              <a:rPr lang="uk-UA" sz="3600" b="1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uk-UA" sz="36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sz="3600" b="1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uk-UA" sz="36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sz="3600" b="1" dirty="0" smtClean="0">
                <a:solidFill>
                  <a:schemeClr val="accent5">
                    <a:lumMod val="75000"/>
                  </a:schemeClr>
                </a:solidFill>
              </a:rPr>
              <a:t>   </a:t>
            </a:r>
            <a:r>
              <a:rPr lang="uk-UA" sz="4000" b="1" dirty="0" smtClean="0">
                <a:solidFill>
                  <a:schemeClr val="accent5">
                    <a:lumMod val="75000"/>
                  </a:schemeClr>
                </a:solidFill>
              </a:rPr>
              <a:t>Презентація </a:t>
            </a:r>
            <a:r>
              <a:rPr lang="uk-UA" sz="4000" b="1" dirty="0" smtClean="0">
                <a:solidFill>
                  <a:schemeClr val="accent5">
                    <a:lumMod val="75000"/>
                  </a:schemeClr>
                </a:solidFill>
              </a:rPr>
              <a:t>до уроку:</a:t>
            </a:r>
            <a:endParaRPr lang="uk-UA" sz="4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2335" y="476672"/>
            <a:ext cx="1656184" cy="148478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5 клас</a:t>
            </a:r>
            <a:endParaRPr lang="uk-UA" sz="4400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519" y="3861048"/>
            <a:ext cx="4705729" cy="237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9136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332656"/>
            <a:ext cx="828092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/>
              <a:t>Які основні відмінності водоростей, спорових і насінних рослин.</a:t>
            </a:r>
          </a:p>
          <a:p>
            <a:pPr algn="just"/>
            <a:r>
              <a:rPr lang="uk-UA" dirty="0" smtClean="0"/>
              <a:t>        </a:t>
            </a:r>
            <a:r>
              <a:rPr lang="uk-UA" sz="2400" dirty="0" smtClean="0"/>
              <a:t>У таких рослин, як водорості, немає тканин і органів, як у квіткових рослин. Тому їхнє тіло називають </a:t>
            </a:r>
            <a:r>
              <a:rPr lang="uk-UA" sz="2400" b="1" dirty="0" smtClean="0"/>
              <a:t>сланню</a:t>
            </a:r>
            <a:r>
              <a:rPr lang="uk-UA" sz="2400" dirty="0" smtClean="0"/>
              <a:t>, або </a:t>
            </a:r>
            <a:r>
              <a:rPr lang="uk-UA" sz="2400" b="1" dirty="0" smtClean="0"/>
              <a:t>таломом</a:t>
            </a:r>
            <a:r>
              <a:rPr lang="uk-UA" sz="2400" dirty="0" smtClean="0"/>
              <a:t>. </a:t>
            </a:r>
          </a:p>
          <a:p>
            <a:pPr algn="just"/>
            <a:r>
              <a:rPr lang="uk-UA" sz="2400" b="1" dirty="0" smtClean="0"/>
              <a:t>      Насінні </a:t>
            </a:r>
            <a:r>
              <a:rPr lang="uk-UA" sz="2400" b="1" dirty="0"/>
              <a:t>рослини</a:t>
            </a:r>
            <a:r>
              <a:rPr lang="uk-UA" sz="2400" dirty="0"/>
              <a:t>, такі як покритонасінні (квіткові) і голонасінні, поширюються насінинами. </a:t>
            </a:r>
            <a:r>
              <a:rPr lang="uk-UA" sz="2400" dirty="0" smtClean="0"/>
              <a:t>                  </a:t>
            </a:r>
            <a:r>
              <a:rPr lang="uk-UA" sz="2400" b="1" dirty="0" smtClean="0"/>
              <a:t>Спорові </a:t>
            </a:r>
            <a:r>
              <a:rPr lang="uk-UA" sz="2400" b="1" dirty="0"/>
              <a:t>рослини </a:t>
            </a:r>
            <a:r>
              <a:rPr lang="uk-UA" sz="2400" dirty="0"/>
              <a:t>формують спори (клітина чи кілька клітин, захищених оболонками), з яких за сприятливих умов утворюється нова рослина.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867" y="4437111"/>
            <a:ext cx="1634801" cy="1677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718" y="4437111"/>
            <a:ext cx="3264746" cy="1653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16" y="4437112"/>
            <a:ext cx="3261306" cy="1677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9489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1143000"/>
          </a:xfrm>
        </p:spPr>
        <p:txBody>
          <a:bodyPr>
            <a:noAutofit/>
          </a:bodyPr>
          <a:lstStyle/>
          <a:p>
            <a:pPr algn="just"/>
            <a:r>
              <a:rPr lang="uk-UA" sz="1800" dirty="0"/>
              <a:t/>
            </a:r>
            <a:br>
              <a:rPr lang="uk-UA" sz="1800" dirty="0"/>
            </a:br>
            <a:r>
              <a:rPr lang="uk-UA" sz="2800" dirty="0" smtClean="0"/>
              <a:t> </a:t>
            </a:r>
            <a:r>
              <a:rPr lang="uk-UA" sz="2800" b="1" dirty="0" smtClean="0">
                <a:solidFill>
                  <a:schemeClr val="tx1"/>
                </a:solidFill>
              </a:rPr>
              <a:t>Завдання:</a:t>
            </a:r>
            <a:r>
              <a:rPr lang="uk-UA" sz="2800" dirty="0" smtClean="0">
                <a:solidFill>
                  <a:schemeClr val="tx1"/>
                </a:solidFill>
              </a:rPr>
              <a:t> Розглянь схему </a:t>
            </a:r>
            <a:r>
              <a:rPr lang="uk-UA" sz="2800" dirty="0">
                <a:solidFill>
                  <a:schemeClr val="tx1"/>
                </a:solidFill>
              </a:rPr>
              <a:t>і поміркуй за якими ознаками рослини об’єднують у групи.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28800"/>
            <a:ext cx="5328592" cy="4524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080" y="6148564"/>
            <a:ext cx="1622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3647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8499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/>
              <a:t>     Чим відрізняються водорості, мохи, плауни, хвощі та папороті?</a:t>
            </a:r>
            <a:endParaRPr lang="uk-UA" sz="3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98698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dirty="0" smtClean="0"/>
              <a:t>      ВОДОРОСТІ</a:t>
            </a:r>
            <a:r>
              <a:rPr lang="uk-UA" dirty="0" smtClean="0"/>
              <a:t> – </a:t>
            </a:r>
            <a:r>
              <a:rPr lang="uk-UA" sz="2000" dirty="0" smtClean="0"/>
              <a:t>дуже велика та різноманітна за виглядом, будовою і забарвленням група рослин. Вони живуть у водоймах, вільно плаваючи або прикріплюючись до дна чи підводних предметів.</a:t>
            </a:r>
            <a:endParaRPr lang="uk-UA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2455712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        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3091" y="2652176"/>
            <a:ext cx="4772965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 smtClean="0"/>
              <a:t>     </a:t>
            </a:r>
            <a:r>
              <a:rPr lang="uk-UA" sz="2800" b="1" dirty="0" smtClean="0"/>
              <a:t>Будова тіла</a:t>
            </a:r>
          </a:p>
          <a:p>
            <a:pPr algn="just"/>
            <a:r>
              <a:rPr lang="uk-UA" dirty="0" smtClean="0"/>
              <a:t>- </a:t>
            </a:r>
            <a:r>
              <a:rPr lang="uk-UA" sz="2000" dirty="0" smtClean="0"/>
              <a:t>тіло не має тканин, кореня, пагону, тому його називають слань, або талом;</a:t>
            </a:r>
          </a:p>
          <a:p>
            <a:pPr algn="just"/>
            <a:r>
              <a:rPr lang="uk-UA" sz="2000" dirty="0" smtClean="0"/>
              <a:t>може складатися з однієї клітини або багатьох;</a:t>
            </a:r>
          </a:p>
          <a:p>
            <a:pPr algn="just"/>
            <a:r>
              <a:rPr lang="uk-UA" sz="2000" dirty="0" smtClean="0"/>
              <a:t>- забарвлене в різних водоростей у зелений, червоний колір завдяки спеціальним речовинам.</a:t>
            </a:r>
            <a:endParaRPr lang="uk-UA" sz="2000" dirty="0"/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670440"/>
            <a:ext cx="3165723" cy="338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203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0039" y="476672"/>
            <a:ext cx="850392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000" b="1" dirty="0" smtClean="0"/>
              <a:t>          Як живуть водорості</a:t>
            </a:r>
          </a:p>
          <a:p>
            <a:pPr marL="0" indent="0" algn="just">
              <a:buNone/>
            </a:pPr>
            <a:endParaRPr lang="uk-UA" sz="2400" dirty="0" smtClean="0"/>
          </a:p>
          <a:p>
            <a:pPr marL="0" indent="0" algn="just">
              <a:buNone/>
            </a:pPr>
            <a:r>
              <a:rPr lang="uk-UA" sz="2400" dirty="0" smtClean="0"/>
              <a:t> - у водоймах вільно плавають або прикріплені до дна чи підводних предметів, у ґрунті, на корі дерев, скелях; фотосинтезують;</a:t>
            </a:r>
          </a:p>
          <a:p>
            <a:pPr marL="0" indent="0" algn="just">
              <a:buNone/>
            </a:pPr>
            <a:r>
              <a:rPr lang="uk-UA" sz="2400" dirty="0" smtClean="0"/>
              <a:t>- розмножуються поділом тіла на частини або за допомогою спор чи статевих клітин</a:t>
            </a:r>
            <a:endParaRPr lang="uk-UA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68478"/>
            <a:ext cx="5059194" cy="2740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75856" y="6309320"/>
            <a:ext cx="31838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Різноманітність водоростей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3"/>
            <a:ext cx="1152128" cy="12961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8810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476672"/>
            <a:ext cx="8503920" cy="4572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sz="4300" b="1" dirty="0" smtClean="0"/>
              <a:t>        Значення водоростей</a:t>
            </a:r>
            <a:endParaRPr lang="uk-UA" sz="4300" b="1" dirty="0"/>
          </a:p>
          <a:p>
            <a:endParaRPr lang="uk-UA" dirty="0"/>
          </a:p>
          <a:p>
            <a:pPr marL="0" indent="0" algn="just">
              <a:buNone/>
            </a:pPr>
            <a:r>
              <a:rPr lang="uk-UA" dirty="0" smtClean="0"/>
              <a:t>- є </a:t>
            </a:r>
            <a:r>
              <a:rPr lang="uk-UA" dirty="0"/>
              <a:t>їжею для тварин водойм, для людини;</a:t>
            </a:r>
          </a:p>
          <a:p>
            <a:pPr marL="0" indent="0" algn="just">
              <a:buNone/>
            </a:pPr>
            <a:r>
              <a:rPr lang="uk-UA" dirty="0" smtClean="0"/>
              <a:t>- утворюють </a:t>
            </a:r>
            <a:r>
              <a:rPr lang="uk-UA" dirty="0"/>
              <a:t>кисень під час фотосинтезу, яким дихають організми;</a:t>
            </a:r>
          </a:p>
          <a:p>
            <a:pPr marL="0" indent="0" algn="just">
              <a:buNone/>
            </a:pPr>
            <a:r>
              <a:rPr lang="uk-UA" dirty="0" smtClean="0"/>
              <a:t>- очищують </a:t>
            </a:r>
            <a:r>
              <a:rPr lang="uk-UA" dirty="0"/>
              <a:t>водойми;</a:t>
            </a:r>
          </a:p>
          <a:p>
            <a:pPr marL="0" indent="0" algn="just">
              <a:buNone/>
            </a:pPr>
            <a:r>
              <a:rPr lang="uk-UA" dirty="0" smtClean="0"/>
              <a:t>- з </a:t>
            </a:r>
            <a:r>
              <a:rPr lang="uk-UA" dirty="0"/>
              <a:t>них отримують речовини, наприклад, йод;</a:t>
            </a:r>
          </a:p>
          <a:p>
            <a:pPr marL="0" indent="0" algn="just">
              <a:buNone/>
            </a:pPr>
            <a:r>
              <a:rPr lang="uk-UA" dirty="0" smtClean="0"/>
              <a:t>- добувають </a:t>
            </a:r>
            <a:r>
              <a:rPr lang="uk-UA" dirty="0"/>
              <a:t>речовину агар-агар, яку використовують для вирощування мікроорганізмів, а також у кулінарії;</a:t>
            </a:r>
          </a:p>
          <a:p>
            <a:pPr marL="0" indent="0" algn="just">
              <a:buNone/>
            </a:pPr>
            <a:r>
              <a:rPr lang="uk-UA" dirty="0" smtClean="0"/>
              <a:t>- разом </a:t>
            </a:r>
            <a:r>
              <a:rPr lang="uk-UA" dirty="0"/>
              <a:t>із ціанобактеріями можуть спричинити «цвітіння водойм»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056" y="4649680"/>
            <a:ext cx="3250332" cy="17714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651483"/>
            <a:ext cx="3304384" cy="1773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7255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476672"/>
            <a:ext cx="5688632" cy="6048672"/>
          </a:xfrm>
        </p:spPr>
        <p:txBody>
          <a:bodyPr/>
          <a:lstStyle/>
          <a:p>
            <a:pPr marL="0" indent="0">
              <a:buNone/>
            </a:pPr>
            <a:r>
              <a:rPr lang="ru-RU" sz="4800" b="1" dirty="0" smtClean="0"/>
              <a:t>        Мохи</a:t>
            </a:r>
            <a:endParaRPr lang="uk-UA" sz="4800" b="1" dirty="0"/>
          </a:p>
          <a:p>
            <a:pPr marL="0" indent="0" algn="just">
              <a:buNone/>
            </a:pPr>
            <a:r>
              <a:rPr lang="uk-UA" dirty="0" smtClean="0"/>
              <a:t>зеленим м’яким килимом стеляться переважно у зволожених місцях на суходолі, найчастіше в тінистих лісах, і не тільки на ґрунті, а й вкривають каміння, стовбури дерев. Частина представників облюбувала водойми.</a:t>
            </a:r>
            <a:endParaRPr lang="uk-UA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205" y="4382446"/>
            <a:ext cx="2893454" cy="192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9" y="2708920"/>
            <a:ext cx="2893454" cy="1489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094" y="404664"/>
            <a:ext cx="2873529" cy="215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433" y="4577361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21983"/>
            <a:ext cx="2714625" cy="1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1886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4752528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400" b="1" dirty="0" smtClean="0"/>
              <a:t>   Будова мохів</a:t>
            </a:r>
            <a:endParaRPr lang="uk-UA" sz="4400" b="1" dirty="0"/>
          </a:p>
          <a:p>
            <a:endParaRPr lang="uk-UA" dirty="0"/>
          </a:p>
          <a:p>
            <a:pPr marL="0" indent="0" algn="just">
              <a:buNone/>
            </a:pPr>
            <a:r>
              <a:rPr lang="uk-UA" sz="2400" dirty="0" smtClean="0"/>
              <a:t>- у </a:t>
            </a:r>
            <a:r>
              <a:rPr lang="uk-UA" sz="2400" dirty="0"/>
              <a:t>деяких тіло має простішу будову (слань), тобто немає таких органів, як стебло, листки, корінь;</a:t>
            </a:r>
          </a:p>
          <a:p>
            <a:pPr marL="0" indent="0" algn="just">
              <a:buNone/>
            </a:pPr>
            <a:r>
              <a:rPr lang="uk-UA" sz="2400" dirty="0" smtClean="0"/>
              <a:t>- в </a:t>
            </a:r>
            <a:r>
              <a:rPr lang="uk-UA" sz="2400" dirty="0"/>
              <a:t>інших є стебло, дрібні листки, довгі «волоски», які виконують функцію коренів - ризоїди;</a:t>
            </a:r>
          </a:p>
          <a:p>
            <a:pPr marL="0" indent="0" algn="just">
              <a:buNone/>
            </a:pPr>
            <a:r>
              <a:rPr lang="uk-UA" sz="2400" dirty="0" smtClean="0"/>
              <a:t>- для </a:t>
            </a:r>
            <a:r>
              <a:rPr lang="uk-UA" sz="2400" dirty="0"/>
              <a:t>розмноження утворюють ніжку з коробочкою, в якій утворюються </a:t>
            </a:r>
            <a:r>
              <a:rPr lang="uk-UA" sz="2400" dirty="0" smtClean="0"/>
              <a:t>спори.</a:t>
            </a:r>
            <a:endParaRPr lang="uk-UA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64232"/>
            <a:ext cx="3535363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346" y="4722840"/>
            <a:ext cx="346233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1597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404664"/>
            <a:ext cx="8503920" cy="4572000"/>
          </a:xfrm>
        </p:spPr>
        <p:txBody>
          <a:bodyPr/>
          <a:lstStyle/>
          <a:p>
            <a:pPr marL="0" indent="0">
              <a:buNone/>
            </a:pPr>
            <a:r>
              <a:rPr lang="uk-UA" sz="4400" b="1" dirty="0" smtClean="0"/>
              <a:t>    Як живуть мохи</a:t>
            </a:r>
          </a:p>
          <a:p>
            <a:endParaRPr lang="ru-RU" dirty="0"/>
          </a:p>
          <a:p>
            <a:pPr marL="0" indent="0" algn="just">
              <a:buNone/>
            </a:pPr>
            <a:r>
              <a:rPr lang="uk-UA" dirty="0" smtClean="0"/>
              <a:t>- у зволожених місцях на суходолі, найчастіше лісах, деякі у водоймах;</a:t>
            </a:r>
          </a:p>
          <a:p>
            <a:pPr marL="0" indent="0" algn="just">
              <a:buNone/>
            </a:pPr>
            <a:r>
              <a:rPr lang="uk-UA" dirty="0" smtClean="0"/>
              <a:t>- фотосинтезують;</a:t>
            </a:r>
          </a:p>
          <a:p>
            <a:pPr marL="0" indent="0" algn="just">
              <a:buNone/>
            </a:pPr>
            <a:r>
              <a:rPr lang="uk-UA" dirty="0" smtClean="0"/>
              <a:t>- розмножуються поділом тіла на частини або за допомогою спор чи статевих клітин.</a:t>
            </a:r>
            <a:endParaRPr lang="uk-UA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983673"/>
            <a:ext cx="6106229" cy="2253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55786" y="6306004"/>
            <a:ext cx="2945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Різноманітність мохів</a:t>
            </a:r>
          </a:p>
        </p:txBody>
      </p:sp>
    </p:spTree>
    <p:extLst>
      <p:ext uri="{BB962C8B-B14F-4D97-AF65-F5344CB8AC3E}">
        <p14:creationId xmlns:p14="http://schemas.microsoft.com/office/powerpoint/2010/main" val="40953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404664"/>
            <a:ext cx="850392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400" b="1" dirty="0" smtClean="0"/>
              <a:t>     Значення мохів</a:t>
            </a:r>
            <a:endParaRPr lang="uk-UA" sz="4400" b="1" dirty="0"/>
          </a:p>
          <a:p>
            <a:endParaRPr lang="uk-UA" dirty="0"/>
          </a:p>
          <a:p>
            <a:pPr marL="0" indent="0" algn="just">
              <a:buNone/>
            </a:pPr>
            <a:r>
              <a:rPr lang="uk-UA" sz="2400" dirty="0" smtClean="0"/>
              <a:t>- одні </a:t>
            </a:r>
            <a:r>
              <a:rPr lang="uk-UA" sz="2400" dirty="0"/>
              <a:t>з перших оселяються там, де немає інших рослин, поступово утворюючи для них ґрунт;</a:t>
            </a:r>
          </a:p>
          <a:p>
            <a:pPr marL="0" indent="0" algn="just">
              <a:buNone/>
            </a:pPr>
            <a:r>
              <a:rPr lang="uk-UA" sz="2400" dirty="0" smtClean="0"/>
              <a:t>- вбирають </a:t>
            </a:r>
            <a:r>
              <a:rPr lang="uk-UA" sz="2400" dirty="0"/>
              <a:t>у себе воду, сприяють утворенню боліт;</a:t>
            </a:r>
          </a:p>
          <a:p>
            <a:pPr marL="0" indent="0" algn="just">
              <a:buNone/>
            </a:pPr>
            <a:r>
              <a:rPr lang="uk-UA" sz="2400" dirty="0" smtClean="0"/>
              <a:t>- сфагнуми </a:t>
            </a:r>
            <a:r>
              <a:rPr lang="uk-UA" sz="2400" dirty="0"/>
              <a:t>утворюють торф, який використовують люди;</a:t>
            </a:r>
          </a:p>
          <a:p>
            <a:pPr marL="0" indent="0" algn="just">
              <a:buNone/>
            </a:pPr>
            <a:r>
              <a:rPr lang="uk-UA" sz="2400" dirty="0" smtClean="0"/>
              <a:t>- у </a:t>
            </a:r>
            <a:r>
              <a:rPr lang="uk-UA" sz="2400" dirty="0"/>
              <a:t>хімічній промисловості з них отримують різні речовини;</a:t>
            </a:r>
          </a:p>
          <a:p>
            <a:pPr marL="0" indent="0" algn="just">
              <a:buNone/>
            </a:pPr>
            <a:r>
              <a:rPr lang="uk-UA" sz="2400" dirty="0" smtClean="0"/>
              <a:t>- використовують </a:t>
            </a:r>
            <a:r>
              <a:rPr lang="uk-UA" sz="2400" dirty="0"/>
              <a:t>для озеленення акваріумів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4660056"/>
            <a:ext cx="2720131" cy="1704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863" y="4684825"/>
            <a:ext cx="2607847" cy="1655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65" y="4684825"/>
            <a:ext cx="2587957" cy="1684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4936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476672"/>
            <a:ext cx="850392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400" b="1" dirty="0" smtClean="0"/>
              <a:t>   Плауни</a:t>
            </a:r>
          </a:p>
          <a:p>
            <a:pPr marL="0" indent="0" algn="just">
              <a:buNone/>
            </a:pPr>
            <a:r>
              <a:rPr lang="uk-UA" sz="2400" b="1" dirty="0"/>
              <a:t> </a:t>
            </a:r>
            <a:r>
              <a:rPr lang="uk-UA" sz="2400" dirty="0"/>
              <a:t>багаторічні </a:t>
            </a:r>
            <a:r>
              <a:rPr lang="uk-UA" sz="2400" dirty="0" smtClean="0"/>
              <a:t>трав’янисті </a:t>
            </a:r>
            <a:r>
              <a:rPr lang="uk-UA" sz="2400" dirty="0"/>
              <a:t>рослини, які є близькими </a:t>
            </a:r>
            <a:r>
              <a:rPr lang="uk-UA" sz="2400" dirty="0" smtClean="0"/>
              <a:t>сусідами </a:t>
            </a:r>
            <a:r>
              <a:rPr lang="uk-UA" sz="2400" dirty="0"/>
              <a:t>мохів, бо також полюбляють </a:t>
            </a:r>
            <a:r>
              <a:rPr lang="uk-UA" sz="2400" dirty="0" smtClean="0"/>
              <a:t>зволожені </a:t>
            </a:r>
            <a:r>
              <a:rPr lang="uk-UA" sz="2400" dirty="0"/>
              <a:t>місця на суходолі. Деякі </a:t>
            </a:r>
            <a:r>
              <a:rPr lang="uk-UA" sz="2400" dirty="0" smtClean="0"/>
              <a:t>оселяються </a:t>
            </a:r>
            <a:r>
              <a:rPr lang="uk-UA" sz="2400" dirty="0"/>
              <a:t>біля берегів озер. У </a:t>
            </a:r>
            <a:r>
              <a:rPr lang="uk-UA" sz="2400" dirty="0" smtClean="0"/>
              <a:t>плаунів </a:t>
            </a:r>
            <a:r>
              <a:rPr lang="uk-UA" sz="2400" dirty="0"/>
              <a:t>стебло з дрібними листками росте </a:t>
            </a:r>
            <a:r>
              <a:rPr lang="uk-UA" sz="2400" dirty="0" smtClean="0"/>
              <a:t>вертикально </a:t>
            </a:r>
            <a:r>
              <a:rPr lang="uk-UA" sz="2400" dirty="0"/>
              <a:t>вгору або «повзе» по </a:t>
            </a:r>
            <a:r>
              <a:rPr lang="uk-UA" sz="2400" dirty="0" smtClean="0"/>
              <a:t>землі</a:t>
            </a:r>
            <a:r>
              <a:rPr lang="uk-UA" sz="2400" dirty="0"/>
              <a:t>, вкорінюючись. Довжина його </a:t>
            </a:r>
            <a:r>
              <a:rPr lang="uk-UA" sz="2400" dirty="0" smtClean="0"/>
              <a:t>зазвичай </a:t>
            </a:r>
            <a:r>
              <a:rPr lang="uk-UA" sz="2400" dirty="0"/>
              <a:t>не перевищує 1 м.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64" y="3789040"/>
            <a:ext cx="4323017" cy="241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056" y="3789040"/>
            <a:ext cx="3222393" cy="241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8643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476672"/>
            <a:ext cx="5616624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400" b="1" dirty="0" smtClean="0"/>
              <a:t>     Будова плаунів</a:t>
            </a:r>
          </a:p>
          <a:p>
            <a:pPr marL="0" indent="0" algn="just">
              <a:buNone/>
            </a:pPr>
            <a:r>
              <a:rPr lang="uk-UA" dirty="0" smtClean="0"/>
              <a:t>-  </a:t>
            </a:r>
            <a:r>
              <a:rPr lang="uk-UA" sz="2400" dirty="0" smtClean="0"/>
              <a:t>трав’янисті рослини;</a:t>
            </a:r>
          </a:p>
          <a:p>
            <a:pPr marL="0" indent="0" algn="just">
              <a:buNone/>
            </a:pPr>
            <a:r>
              <a:rPr lang="uk-UA" sz="2400" dirty="0" smtClean="0"/>
              <a:t>- корені, стебло (росте вгору або стелиться по землі, вкорінюючись), дрібні листки;</a:t>
            </a:r>
          </a:p>
          <a:p>
            <a:pPr marL="0" indent="0" algn="just">
              <a:buNone/>
            </a:pPr>
            <a:r>
              <a:rPr lang="uk-UA" sz="2400" dirty="0" smtClean="0"/>
              <a:t>- для розмноження утворюють «колоски», в яких формуються спори.</a:t>
            </a:r>
            <a:endParaRPr lang="uk-UA" sz="2400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84784"/>
            <a:ext cx="2743200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434976" y="4077072"/>
            <a:ext cx="2555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dirty="0"/>
              <a:t>Плаун </a:t>
            </a:r>
          </a:p>
          <a:p>
            <a:pPr algn="ctr"/>
            <a:r>
              <a:rPr lang="uk-UA" sz="1600" b="1" dirty="0"/>
              <a:t>булавоподібний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30343"/>
            <a:ext cx="5917693" cy="182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123728" y="5954131"/>
            <a:ext cx="32207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Різноманітність плаунів</a:t>
            </a:r>
          </a:p>
        </p:txBody>
      </p:sp>
    </p:spTree>
    <p:extLst>
      <p:ext uri="{BB962C8B-B14F-4D97-AF65-F5344CB8AC3E}">
        <p14:creationId xmlns:p14="http://schemas.microsoft.com/office/powerpoint/2010/main" val="7344313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260648"/>
            <a:ext cx="8503920" cy="4572000"/>
          </a:xfrm>
        </p:spPr>
        <p:txBody>
          <a:bodyPr/>
          <a:lstStyle/>
          <a:p>
            <a:pPr marL="0" indent="0">
              <a:buNone/>
            </a:pPr>
            <a:r>
              <a:rPr lang="uk-UA" sz="4400" b="1" dirty="0" smtClean="0"/>
              <a:t>    Як живуть плауни</a:t>
            </a:r>
          </a:p>
          <a:p>
            <a:endParaRPr lang="uk-UA" dirty="0" smtClean="0"/>
          </a:p>
          <a:p>
            <a:pPr marL="0" indent="0" algn="just">
              <a:buNone/>
            </a:pPr>
            <a:r>
              <a:rPr lang="uk-UA" dirty="0" smtClean="0"/>
              <a:t>- у зволожених місцях на суходолі, найчастіше лісах, деякі недалеко від берегів озер;</a:t>
            </a:r>
          </a:p>
          <a:p>
            <a:pPr marL="0" indent="0" algn="just">
              <a:buNone/>
            </a:pPr>
            <a:r>
              <a:rPr lang="uk-UA" dirty="0" smtClean="0"/>
              <a:t>- фотосинтезують;</a:t>
            </a:r>
          </a:p>
          <a:p>
            <a:pPr marL="0" indent="0" algn="just">
              <a:buNone/>
            </a:pPr>
            <a:r>
              <a:rPr lang="uk-UA" dirty="0" smtClean="0"/>
              <a:t>- розмножуються поділом пагону на частини або спорами, або статевими клітинами.</a:t>
            </a:r>
          </a:p>
          <a:p>
            <a:pPr algn="just">
              <a:buFontTx/>
              <a:buChar char="-"/>
            </a:pPr>
            <a:endParaRPr lang="uk-UA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33056"/>
            <a:ext cx="2602379" cy="2168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930005"/>
            <a:ext cx="2895258" cy="2168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930005"/>
            <a:ext cx="2105025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6632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476672"/>
            <a:ext cx="8503920" cy="457200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uk-UA" sz="5200" b="1" dirty="0" smtClean="0"/>
              <a:t>    Яке </a:t>
            </a:r>
            <a:r>
              <a:rPr lang="uk-UA" sz="5200" b="1" dirty="0"/>
              <a:t>значення</a:t>
            </a:r>
          </a:p>
          <a:p>
            <a:pPr algn="just"/>
            <a:endParaRPr lang="uk-UA" dirty="0"/>
          </a:p>
          <a:p>
            <a:pPr marL="0" indent="0" algn="just">
              <a:buNone/>
            </a:pPr>
            <a:r>
              <a:rPr lang="uk-UA" dirty="0" smtClean="0"/>
              <a:t>- серед </a:t>
            </a:r>
            <a:r>
              <a:rPr lang="uk-UA" dirty="0"/>
              <a:t>плаунів є </a:t>
            </a:r>
            <a:r>
              <a:rPr lang="uk-UA" dirty="0" smtClean="0"/>
              <a:t>отруйні;</a:t>
            </a:r>
            <a:endParaRPr lang="uk-UA" dirty="0"/>
          </a:p>
          <a:p>
            <a:pPr marL="0" indent="0" algn="just">
              <a:buNone/>
            </a:pPr>
            <a:r>
              <a:rPr lang="uk-UA" dirty="0" smtClean="0"/>
              <a:t>- з </a:t>
            </a:r>
            <a:r>
              <a:rPr lang="uk-UA" dirty="0"/>
              <a:t>давніх вимерлих плаунів утворилось кам’яне вугілля, яке використовують здебільшого як паливо;</a:t>
            </a:r>
          </a:p>
          <a:p>
            <a:pPr marL="0" indent="0" algn="just">
              <a:buNone/>
            </a:pPr>
            <a:r>
              <a:rPr lang="uk-UA" dirty="0" smtClean="0"/>
              <a:t>- деякі </a:t>
            </a:r>
            <a:r>
              <a:rPr lang="uk-UA" dirty="0"/>
              <a:t>плауни є лікарськими рослинами;</a:t>
            </a:r>
          </a:p>
          <a:p>
            <a:pPr marL="0" indent="0" algn="just">
              <a:buNone/>
            </a:pPr>
            <a:r>
              <a:rPr lang="uk-UA" dirty="0" smtClean="0"/>
              <a:t>- у </a:t>
            </a:r>
            <a:r>
              <a:rPr lang="uk-UA" dirty="0"/>
              <a:t>хімічній промисловості з них отримують різні речовини;</a:t>
            </a:r>
          </a:p>
          <a:p>
            <a:pPr marL="0" indent="0" algn="just">
              <a:buNone/>
            </a:pPr>
            <a:r>
              <a:rPr lang="uk-UA" dirty="0" smtClean="0"/>
              <a:t>- вирощують </a:t>
            </a:r>
            <a:r>
              <a:rPr lang="uk-UA" dirty="0"/>
              <a:t>як декоративні рослини;</a:t>
            </a:r>
          </a:p>
          <a:p>
            <a:pPr marL="0" indent="0" algn="just">
              <a:buNone/>
            </a:pPr>
            <a:r>
              <a:rPr lang="uk-UA" dirty="0" smtClean="0"/>
              <a:t>- використовують </a:t>
            </a:r>
            <a:r>
              <a:rPr lang="uk-UA" dirty="0"/>
              <a:t>для забарвлення вовни у коричневий колір;</a:t>
            </a:r>
          </a:p>
          <a:p>
            <a:pPr marL="0" indent="0" algn="just">
              <a:buNone/>
            </a:pPr>
            <a:r>
              <a:rPr lang="uk-UA" dirty="0" smtClean="0"/>
              <a:t>- плауни</a:t>
            </a:r>
            <a:r>
              <a:rPr lang="uk-UA" dirty="0"/>
              <a:t>, які живуть у воді, використовують для озеленення </a:t>
            </a:r>
            <a:r>
              <a:rPr lang="uk-UA" dirty="0" smtClean="0"/>
              <a:t>акваріумів.</a:t>
            </a:r>
            <a:endParaRPr lang="uk-UA" dirty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51400"/>
            <a:ext cx="27622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4751400"/>
            <a:ext cx="2475359" cy="1647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84544"/>
            <a:ext cx="2425553" cy="1614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12578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89792" y="692696"/>
            <a:ext cx="5544616" cy="56886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sz="4800" b="1" dirty="0" smtClean="0"/>
              <a:t>   Хвощі </a:t>
            </a:r>
          </a:p>
          <a:p>
            <a:pPr marL="0" indent="0" algn="just">
              <a:buNone/>
            </a:pPr>
            <a:r>
              <a:rPr lang="uk-UA" sz="2600" dirty="0" smtClean="0"/>
              <a:t>як </a:t>
            </a:r>
            <a:r>
              <a:rPr lang="uk-UA" sz="2600" dirty="0"/>
              <a:t>і плауни, багаторічні </a:t>
            </a:r>
            <a:r>
              <a:rPr lang="uk-UA" sz="2600" dirty="0" smtClean="0"/>
              <a:t>трав’янисті рослини. </a:t>
            </a:r>
            <a:r>
              <a:rPr lang="uk-UA" sz="2600" dirty="0"/>
              <a:t>Проте так було не </a:t>
            </a:r>
            <a:r>
              <a:rPr lang="uk-UA" sz="2600" dirty="0" smtClean="0"/>
              <a:t>завжди</a:t>
            </a:r>
            <a:r>
              <a:rPr lang="uk-UA" sz="2600" dirty="0"/>
              <a:t>: «цю маленьку рослинку, схожу на </a:t>
            </a:r>
            <a:r>
              <a:rPr lang="uk-UA" sz="2600" dirty="0" smtClean="0"/>
              <a:t>іграшкову </a:t>
            </a:r>
            <a:r>
              <a:rPr lang="uk-UA" sz="2600" dirty="0"/>
              <a:t>сосонку, личило б називати </a:t>
            </a:r>
            <a:r>
              <a:rPr lang="uk-UA" sz="2600" dirty="0" smtClean="0"/>
              <a:t>дитинчам</a:t>
            </a:r>
            <a:r>
              <a:rPr lang="uk-UA" sz="2600" dirty="0"/>
              <a:t>. Та… виявилося, що </a:t>
            </a:r>
            <a:r>
              <a:rPr lang="uk-UA" sz="2600" dirty="0" smtClean="0"/>
              <a:t>… ще давно-давно</a:t>
            </a:r>
            <a:r>
              <a:rPr lang="uk-UA" sz="2600" dirty="0"/>
              <a:t>, коли й людей не було на </a:t>
            </a:r>
            <a:r>
              <a:rPr lang="uk-UA" sz="2600" dirty="0" smtClean="0"/>
              <a:t>Землі… хвощі </a:t>
            </a:r>
            <a:r>
              <a:rPr lang="uk-UA" sz="2600" dirty="0"/>
              <a:t>разом з папоротями вкривали всі </a:t>
            </a:r>
            <a:r>
              <a:rPr lang="uk-UA" sz="2600" dirty="0" smtClean="0"/>
              <a:t>довколишні </a:t>
            </a:r>
            <a:r>
              <a:rPr lang="uk-UA" sz="2600" dirty="0"/>
              <a:t>простори. Але були вони тоді </a:t>
            </a:r>
            <a:r>
              <a:rPr lang="uk-UA" sz="2600" dirty="0" smtClean="0"/>
              <a:t>могутніми </a:t>
            </a:r>
            <a:r>
              <a:rPr lang="uk-UA" sz="2600" dirty="0"/>
              <a:t>рослинами і розгойдували свої </a:t>
            </a:r>
            <a:r>
              <a:rPr lang="uk-UA" sz="2600" dirty="0" smtClean="0"/>
              <a:t>широченні </a:t>
            </a:r>
            <a:r>
              <a:rPr lang="uk-UA" sz="2600" dirty="0"/>
              <a:t>віти так високо, що до них навіть </a:t>
            </a:r>
            <a:r>
              <a:rPr lang="uk-UA" sz="2600" dirty="0" smtClean="0"/>
              <a:t>нинішні </a:t>
            </a:r>
            <a:r>
              <a:rPr lang="uk-UA" sz="2600" dirty="0"/>
              <a:t>дуби не досягнули б! А первісні </a:t>
            </a:r>
            <a:r>
              <a:rPr lang="uk-UA" sz="2600" dirty="0" smtClean="0"/>
              <a:t>велети </a:t>
            </a:r>
            <a:r>
              <a:rPr lang="uk-UA" sz="2600" dirty="0"/>
              <a:t>давно перетворилися на кам’яне </a:t>
            </a:r>
            <a:r>
              <a:rPr lang="uk-UA" sz="2600" dirty="0" smtClean="0"/>
              <a:t>вугілля</a:t>
            </a:r>
            <a:r>
              <a:rPr lang="uk-UA" sz="2600" dirty="0"/>
              <a:t>...» (Євген </a:t>
            </a:r>
            <a:r>
              <a:rPr lang="uk-UA" sz="2600" dirty="0" err="1"/>
              <a:t>Шморгун</a:t>
            </a:r>
            <a:r>
              <a:rPr lang="uk-UA" sz="2600" dirty="0"/>
              <a:t>, «Зелені сусіди»).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19624"/>
            <a:ext cx="2807196" cy="4169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11213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404664"/>
            <a:ext cx="5616624" cy="576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4800" b="1" dirty="0" smtClean="0"/>
              <a:t>  Будова хвощів</a:t>
            </a:r>
            <a:endParaRPr lang="uk-UA" sz="4800" b="1" dirty="0"/>
          </a:p>
          <a:p>
            <a:endParaRPr lang="uk-UA" dirty="0"/>
          </a:p>
          <a:p>
            <a:pPr marL="0" indent="0">
              <a:buNone/>
            </a:pPr>
            <a:r>
              <a:rPr lang="uk-UA" dirty="0" smtClean="0"/>
              <a:t>- трав’янисті </a:t>
            </a:r>
            <a:r>
              <a:rPr lang="uk-UA" dirty="0"/>
              <a:t>рослини;</a:t>
            </a:r>
          </a:p>
          <a:p>
            <a:pPr marL="0" indent="0" algn="just">
              <a:buNone/>
            </a:pPr>
            <a:r>
              <a:rPr lang="uk-UA" dirty="0" smtClean="0"/>
              <a:t>- корені</a:t>
            </a:r>
            <a:r>
              <a:rPr lang="uk-UA" dirty="0"/>
              <a:t>, підземний пагін (кореневище), пагін над землею (навесні проростає бурого кольору, утворює спори і відмирає, а влітку росте зелений), листки дуже дрібні, тому фотосинтезують стебла;</a:t>
            </a:r>
          </a:p>
          <a:p>
            <a:pPr marL="0" indent="0">
              <a:buNone/>
            </a:pPr>
            <a:r>
              <a:rPr lang="uk-UA" dirty="0" smtClean="0"/>
              <a:t>- для </a:t>
            </a:r>
            <a:r>
              <a:rPr lang="uk-UA" dirty="0"/>
              <a:t>розмноження утворюють «колоски», в яких формуються </a:t>
            </a:r>
            <a:r>
              <a:rPr lang="uk-UA" dirty="0" smtClean="0"/>
              <a:t>спори.</a:t>
            </a:r>
            <a:endParaRPr lang="uk-UA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593360"/>
            <a:ext cx="2788217" cy="3203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660232" y="4797152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/>
              <a:t>Хвощ</a:t>
            </a:r>
          </a:p>
          <a:p>
            <a:pPr algn="ctr"/>
            <a:r>
              <a:rPr lang="uk-UA" b="1" dirty="0"/>
              <a:t>польовий</a:t>
            </a:r>
          </a:p>
        </p:txBody>
      </p:sp>
    </p:spTree>
    <p:extLst>
      <p:ext uri="{BB962C8B-B14F-4D97-AF65-F5344CB8AC3E}">
        <p14:creationId xmlns:p14="http://schemas.microsoft.com/office/powerpoint/2010/main" val="6529513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8503920" cy="4572000"/>
          </a:xfrm>
        </p:spPr>
        <p:txBody>
          <a:bodyPr/>
          <a:lstStyle/>
          <a:p>
            <a:pPr marL="0" indent="0">
              <a:buNone/>
            </a:pPr>
            <a:r>
              <a:rPr lang="uk-UA" sz="4400" b="1" dirty="0" smtClean="0"/>
              <a:t>   Як живуть хвощі</a:t>
            </a:r>
          </a:p>
          <a:p>
            <a:endParaRPr lang="uk-UA" dirty="0" smtClean="0"/>
          </a:p>
          <a:p>
            <a:pPr marL="0" indent="0" algn="just">
              <a:buNone/>
            </a:pPr>
            <a:r>
              <a:rPr lang="uk-UA" dirty="0" smtClean="0"/>
              <a:t>- у зволожених місцях на суходолі, на берегах водойм;</a:t>
            </a:r>
          </a:p>
          <a:p>
            <a:pPr marL="0" indent="0">
              <a:buNone/>
            </a:pPr>
            <a:r>
              <a:rPr lang="uk-UA" dirty="0" smtClean="0"/>
              <a:t>- фотосинтезують;</a:t>
            </a:r>
          </a:p>
          <a:p>
            <a:pPr marL="0" indent="0" algn="just">
              <a:buNone/>
            </a:pPr>
            <a:r>
              <a:rPr lang="uk-UA" dirty="0" smtClean="0"/>
              <a:t>- розмножуються поділом кореневища на частини або за допомогою спор, чи статевих клітин</a:t>
            </a:r>
            <a:endParaRPr lang="uk-UA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24256"/>
            <a:ext cx="6294449" cy="1832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40190" y="5949280"/>
            <a:ext cx="3130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Різноманітність хвощів</a:t>
            </a:r>
          </a:p>
        </p:txBody>
      </p:sp>
    </p:spTree>
    <p:extLst>
      <p:ext uri="{BB962C8B-B14F-4D97-AF65-F5344CB8AC3E}">
        <p14:creationId xmlns:p14="http://schemas.microsoft.com/office/powerpoint/2010/main" val="578088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260648"/>
            <a:ext cx="8503920" cy="4572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5200" b="1" dirty="0" smtClean="0"/>
              <a:t>     Значення хвощів</a:t>
            </a:r>
            <a:endParaRPr lang="uk-UA" sz="5200" b="1" dirty="0"/>
          </a:p>
          <a:p>
            <a:endParaRPr lang="uk-UA" dirty="0"/>
          </a:p>
          <a:p>
            <a:pPr marL="0" indent="0" algn="just">
              <a:buNone/>
            </a:pPr>
            <a:r>
              <a:rPr lang="uk-UA" sz="2400" dirty="0" smtClean="0"/>
              <a:t>- тварини </a:t>
            </a:r>
            <a:r>
              <a:rPr lang="uk-UA" sz="2400" dirty="0"/>
              <a:t>не їдять через отруйні речовини і дуже тверді стебла;</a:t>
            </a:r>
          </a:p>
          <a:p>
            <a:pPr marL="0" indent="0" algn="just">
              <a:buNone/>
            </a:pPr>
            <a:r>
              <a:rPr lang="uk-UA" sz="2400" dirty="0" smtClean="0"/>
              <a:t>- з </a:t>
            </a:r>
            <a:r>
              <a:rPr lang="uk-UA" sz="2400" dirty="0"/>
              <a:t>давніх вимерлих хвощів утворилось кам’яне вугілля;</a:t>
            </a:r>
          </a:p>
          <a:p>
            <a:pPr marL="0" indent="0" algn="just">
              <a:buNone/>
            </a:pPr>
            <a:r>
              <a:rPr lang="uk-UA" sz="2400" dirty="0" smtClean="0"/>
              <a:t>- деякі </a:t>
            </a:r>
            <a:r>
              <a:rPr lang="uk-UA" sz="2400" dirty="0"/>
              <a:t>хвощі є лікарськими рослинами;</a:t>
            </a:r>
          </a:p>
          <a:p>
            <a:pPr marL="0" indent="0" algn="just">
              <a:buNone/>
            </a:pPr>
            <a:r>
              <a:rPr lang="uk-UA" sz="2400" dirty="0" smtClean="0"/>
              <a:t>- їстівними </a:t>
            </a:r>
            <a:r>
              <a:rPr lang="uk-UA" sz="2400" dirty="0"/>
              <a:t>є молоді літні пагони і бульбочки на кореневищах, які містять крохмаль, як і бульби картоплі;</a:t>
            </a:r>
          </a:p>
          <a:p>
            <a:pPr marL="0" indent="0" algn="just">
              <a:buNone/>
            </a:pPr>
            <a:r>
              <a:rPr lang="uk-UA" sz="2400" dirty="0" smtClean="0"/>
              <a:t>- через </a:t>
            </a:r>
            <a:r>
              <a:rPr lang="uk-UA" sz="2400" dirty="0"/>
              <a:t>тверді стебла можна використовувати для чищення, шліфування металу, кухонного посуду;</a:t>
            </a:r>
          </a:p>
          <a:p>
            <a:pPr marL="0" indent="0" algn="just">
              <a:buNone/>
            </a:pPr>
            <a:r>
              <a:rPr lang="uk-UA" sz="2400" dirty="0" smtClean="0"/>
              <a:t>- для </a:t>
            </a:r>
            <a:r>
              <a:rPr lang="uk-UA" sz="2400" dirty="0"/>
              <a:t>забарвлення тканин, вовни у сіро-жовтий колір;</a:t>
            </a:r>
          </a:p>
          <a:p>
            <a:pPr marL="0" indent="0" algn="just">
              <a:buNone/>
            </a:pPr>
            <a:r>
              <a:rPr lang="uk-UA" sz="2400" dirty="0" smtClean="0"/>
              <a:t>- є </a:t>
            </a:r>
            <a:r>
              <a:rPr lang="uk-UA" sz="2400" dirty="0"/>
              <a:t>бур’янами, яких непросто </a:t>
            </a:r>
            <a:r>
              <a:rPr lang="uk-UA" sz="2400" dirty="0" smtClean="0"/>
              <a:t>позбутись.</a:t>
            </a:r>
            <a:endParaRPr lang="uk-UA" sz="24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661374"/>
            <a:ext cx="2232248" cy="167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13000"/>
            <a:ext cx="1853056" cy="1717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661374"/>
            <a:ext cx="2520280" cy="1677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75723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332656"/>
            <a:ext cx="6048672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6300" b="1" dirty="0" smtClean="0"/>
              <a:t>    </a:t>
            </a:r>
            <a:r>
              <a:rPr lang="uk-UA" sz="4400" b="1" dirty="0" smtClean="0"/>
              <a:t>Папороті</a:t>
            </a:r>
          </a:p>
          <a:p>
            <a:pPr marL="0" indent="0" algn="just">
              <a:buNone/>
            </a:pPr>
            <a:r>
              <a:rPr lang="uk-UA" dirty="0" smtClean="0"/>
              <a:t> </a:t>
            </a:r>
            <a:r>
              <a:rPr lang="uk-UA" sz="2200" dirty="0"/>
              <a:t>«…найвідоміше, </a:t>
            </a:r>
            <a:r>
              <a:rPr lang="uk-UA" sz="2200" dirty="0" smtClean="0"/>
              <a:t>найчарівніше </a:t>
            </a:r>
            <a:r>
              <a:rPr lang="uk-UA" sz="2200" dirty="0"/>
              <a:t>зілля нашої землі. </a:t>
            </a:r>
            <a:r>
              <a:rPr lang="uk-UA" sz="2200" dirty="0" smtClean="0"/>
              <a:t>Вірніше</a:t>
            </a:r>
            <a:r>
              <a:rPr lang="uk-UA" sz="2200" dirty="0"/>
              <a:t>, їхній «таємничий </a:t>
            </a:r>
            <a:r>
              <a:rPr lang="uk-UA" sz="2200" dirty="0" smtClean="0"/>
              <a:t> цвіт</a:t>
            </a:r>
            <a:r>
              <a:rPr lang="uk-UA" sz="2200" dirty="0"/>
              <a:t>», що нібито з’являється </a:t>
            </a:r>
            <a:r>
              <a:rPr lang="uk-UA" sz="2200" dirty="0" smtClean="0"/>
              <a:t>в ніч </a:t>
            </a:r>
            <a:r>
              <a:rPr lang="uk-UA" sz="2200" dirty="0"/>
              <a:t>на Івана Купала. Всюди </a:t>
            </a:r>
            <a:r>
              <a:rPr lang="uk-UA" sz="2200" dirty="0" smtClean="0"/>
              <a:t>знаходилися </a:t>
            </a:r>
            <a:r>
              <a:rPr lang="uk-UA" sz="2200" dirty="0"/>
              <a:t>сміливці, що </a:t>
            </a:r>
            <a:r>
              <a:rPr lang="uk-UA" sz="2200" dirty="0" smtClean="0"/>
              <a:t>намагалися </a:t>
            </a:r>
            <a:r>
              <a:rPr lang="uk-UA" sz="2200" dirty="0"/>
              <a:t>здобути чарівну квітку… </a:t>
            </a:r>
            <a:r>
              <a:rPr lang="uk-UA" sz="2200" dirty="0" smtClean="0"/>
              <a:t> Зате </a:t>
            </a:r>
            <a:r>
              <a:rPr lang="uk-UA" sz="2200" dirty="0"/>
              <a:t>той, хто подолав </a:t>
            </a:r>
            <a:r>
              <a:rPr lang="uk-UA" sz="2200" dirty="0" smtClean="0"/>
              <a:t>небезпеку й </a:t>
            </a:r>
            <a:r>
              <a:rPr lang="uk-UA" sz="2200" dirty="0"/>
              <a:t>заволодів чарівним зіллям, </a:t>
            </a:r>
            <a:r>
              <a:rPr lang="uk-UA" sz="2200" dirty="0" smtClean="0"/>
              <a:t>дізнається </a:t>
            </a:r>
            <a:r>
              <a:rPr lang="uk-UA" sz="2200" dirty="0"/>
              <a:t>про все на світі. Насправді папороть ніколи не </a:t>
            </a:r>
            <a:r>
              <a:rPr lang="uk-UA" sz="2200" dirty="0" smtClean="0"/>
              <a:t>цвіте</a:t>
            </a:r>
            <a:r>
              <a:rPr lang="uk-UA" sz="2200" dirty="0"/>
              <a:t>. Висівається спорами, що </a:t>
            </a:r>
            <a:r>
              <a:rPr lang="uk-UA" sz="2200" dirty="0" smtClean="0"/>
              <a:t>визрівають </a:t>
            </a:r>
            <a:r>
              <a:rPr lang="uk-UA" sz="2200" dirty="0"/>
              <a:t>зісподу на листі. Але </a:t>
            </a:r>
            <a:r>
              <a:rPr lang="uk-UA" sz="2200" dirty="0" smtClean="0"/>
              <a:t>то </a:t>
            </a:r>
            <a:r>
              <a:rPr lang="uk-UA" sz="2200" dirty="0"/>
              <a:t>чудові легенди. Найвищим скарбом вони називають не </a:t>
            </a:r>
            <a:r>
              <a:rPr lang="uk-UA" sz="2200" dirty="0" smtClean="0"/>
              <a:t>золото</a:t>
            </a:r>
            <a:r>
              <a:rPr lang="uk-UA" sz="2200" dirty="0"/>
              <a:t>, не славу, а – запам’ятаймо це! – знання…» (Зірка </a:t>
            </a:r>
            <a:r>
              <a:rPr lang="uk-UA" sz="2200" dirty="0" err="1" smtClean="0"/>
              <a:t>Мензатюк</a:t>
            </a:r>
            <a:r>
              <a:rPr lang="uk-UA" sz="2200" dirty="0"/>
              <a:t>, «Зелені чари»). 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556792"/>
            <a:ext cx="2376264" cy="4032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00183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404664"/>
            <a:ext cx="5256584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400" b="1" dirty="0" smtClean="0"/>
              <a:t>Будова папороті</a:t>
            </a:r>
            <a:endParaRPr lang="uk-UA" sz="4400" b="1" dirty="0"/>
          </a:p>
          <a:p>
            <a:endParaRPr lang="uk-UA" dirty="0"/>
          </a:p>
          <a:p>
            <a:pPr marL="0" indent="0" algn="just">
              <a:buNone/>
            </a:pPr>
            <a:r>
              <a:rPr lang="uk-UA" dirty="0" smtClean="0"/>
              <a:t>- </a:t>
            </a:r>
            <a:r>
              <a:rPr lang="uk-UA" sz="2400" dirty="0" smtClean="0"/>
              <a:t>трав’янисті </a:t>
            </a:r>
            <a:r>
              <a:rPr lang="uk-UA" sz="2400" dirty="0"/>
              <a:t>рослини, але є і деревоподібні (мешканці тропіків);</a:t>
            </a:r>
          </a:p>
          <a:p>
            <a:pPr marL="0" indent="0" algn="just">
              <a:buNone/>
            </a:pPr>
            <a:r>
              <a:rPr lang="uk-UA" sz="2400" dirty="0" smtClean="0"/>
              <a:t>- корені</a:t>
            </a:r>
            <a:r>
              <a:rPr lang="uk-UA" sz="2400" dirty="0"/>
              <a:t>, підземне стебло (кореневище), листки, які мають назву </a:t>
            </a:r>
            <a:r>
              <a:rPr lang="uk-UA" sz="2400" dirty="0" err="1"/>
              <a:t>вайї</a:t>
            </a:r>
            <a:r>
              <a:rPr lang="uk-UA" sz="2400" dirty="0"/>
              <a:t>;</a:t>
            </a:r>
          </a:p>
          <a:p>
            <a:pPr marL="0" indent="0" algn="just">
              <a:buNone/>
            </a:pPr>
            <a:r>
              <a:rPr lang="uk-UA" sz="2400" dirty="0" smtClean="0"/>
              <a:t>- спори </a:t>
            </a:r>
            <a:r>
              <a:rPr lang="uk-UA" sz="2400" dirty="0"/>
              <a:t>утворюються в спеціальних утворах на </a:t>
            </a:r>
            <a:r>
              <a:rPr lang="uk-UA" sz="2400" dirty="0" smtClean="0"/>
              <a:t>листках.</a:t>
            </a:r>
            <a:endParaRPr lang="uk-UA" sz="24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685" y="1628800"/>
            <a:ext cx="2933939" cy="2471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262464" y="4227770"/>
            <a:ext cx="2590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/>
              <a:t>Щитник </a:t>
            </a:r>
          </a:p>
          <a:p>
            <a:pPr algn="ctr"/>
            <a:r>
              <a:rPr lang="uk-UA" b="1" dirty="0"/>
              <a:t>чоловічий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410" y="4483206"/>
            <a:ext cx="4867275" cy="1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87782" y="6309320"/>
            <a:ext cx="3583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Різноманітність папоротей</a:t>
            </a:r>
          </a:p>
        </p:txBody>
      </p:sp>
    </p:spTree>
    <p:extLst>
      <p:ext uri="{BB962C8B-B14F-4D97-AF65-F5344CB8AC3E}">
        <p14:creationId xmlns:p14="http://schemas.microsoft.com/office/powerpoint/2010/main" val="1352957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476672"/>
            <a:ext cx="8424936" cy="4572000"/>
          </a:xfrm>
        </p:spPr>
        <p:txBody>
          <a:bodyPr/>
          <a:lstStyle/>
          <a:p>
            <a:pPr marL="0" indent="0" algn="just">
              <a:buNone/>
            </a:pPr>
            <a:r>
              <a:rPr lang="uk-UA" sz="4400" b="1" dirty="0" smtClean="0"/>
              <a:t>   Як живуть папороті</a:t>
            </a:r>
          </a:p>
          <a:p>
            <a:pPr marL="0" indent="0" algn="just">
              <a:buNone/>
            </a:pPr>
            <a:r>
              <a:rPr lang="uk-UA" dirty="0" smtClean="0"/>
              <a:t>- </a:t>
            </a:r>
            <a:r>
              <a:rPr lang="uk-UA" sz="2400" dirty="0" smtClean="0"/>
              <a:t>поширені на суходолі, наприклад, у лісах, а деякі - у водоймах;</a:t>
            </a:r>
          </a:p>
          <a:p>
            <a:pPr marL="0" indent="0" algn="just">
              <a:buNone/>
            </a:pPr>
            <a:r>
              <a:rPr lang="uk-UA" sz="2400" dirty="0" smtClean="0"/>
              <a:t>- фотосинтезують;</a:t>
            </a:r>
          </a:p>
          <a:p>
            <a:pPr marL="0" indent="0" algn="just">
              <a:buNone/>
            </a:pPr>
            <a:r>
              <a:rPr lang="uk-UA" sz="2400" dirty="0" smtClean="0"/>
              <a:t>- розмножуються поділом кореневища на частини або за допомогою спор, чи статевих клітин.</a:t>
            </a:r>
            <a:endParaRPr lang="uk-UA" sz="2400" dirty="0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27901"/>
            <a:ext cx="3528392" cy="2171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28848"/>
            <a:ext cx="3528392" cy="2171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15744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8503920" cy="4572000"/>
          </a:xfrm>
        </p:spPr>
        <p:txBody>
          <a:bodyPr/>
          <a:lstStyle/>
          <a:p>
            <a:pPr marL="0" indent="0">
              <a:buNone/>
            </a:pPr>
            <a:r>
              <a:rPr lang="uk-UA" sz="4400" b="1" dirty="0"/>
              <a:t>Яке </a:t>
            </a:r>
            <a:r>
              <a:rPr lang="uk-UA" sz="4400" b="1" dirty="0" smtClean="0"/>
              <a:t>значення папороті</a:t>
            </a:r>
            <a:endParaRPr lang="uk-UA" sz="4400" b="1" dirty="0"/>
          </a:p>
          <a:p>
            <a:endParaRPr lang="uk-UA" dirty="0"/>
          </a:p>
          <a:p>
            <a:pPr marL="0" indent="0" algn="just">
              <a:buNone/>
            </a:pPr>
            <a:r>
              <a:rPr lang="uk-UA" sz="2400" dirty="0" smtClean="0"/>
              <a:t>- з </a:t>
            </a:r>
            <a:r>
              <a:rPr lang="uk-UA" sz="2400" dirty="0"/>
              <a:t>давніх вимерлих папоротей утворилось кам’яне вугілля;</a:t>
            </a:r>
          </a:p>
          <a:p>
            <a:pPr marL="0" indent="0" algn="just">
              <a:buNone/>
            </a:pPr>
            <a:r>
              <a:rPr lang="uk-UA" sz="2400" dirty="0" smtClean="0"/>
              <a:t>- деякі </a:t>
            </a:r>
            <a:r>
              <a:rPr lang="uk-UA" sz="2400" dirty="0"/>
              <a:t>папороті є лікарськими рослинами;</a:t>
            </a:r>
          </a:p>
          <a:p>
            <a:pPr marL="0" indent="0" algn="just">
              <a:buNone/>
            </a:pPr>
            <a:r>
              <a:rPr lang="uk-UA" sz="2400" dirty="0" smtClean="0"/>
              <a:t>- вирощують </a:t>
            </a:r>
            <a:r>
              <a:rPr lang="uk-UA" sz="2400" dirty="0"/>
              <a:t>як декоративні рослини;</a:t>
            </a:r>
          </a:p>
          <a:p>
            <a:pPr marL="0" indent="0" algn="just">
              <a:buNone/>
            </a:pPr>
            <a:r>
              <a:rPr lang="uk-UA" sz="2400" dirty="0" smtClean="0"/>
              <a:t>- деякі </a:t>
            </a:r>
            <a:r>
              <a:rPr lang="uk-UA" sz="2400" dirty="0"/>
              <a:t>водні папороті вирощують як зелене добриво на полях з рисом;</a:t>
            </a:r>
          </a:p>
          <a:p>
            <a:pPr marL="0" indent="0" algn="just">
              <a:buNone/>
            </a:pPr>
            <a:r>
              <a:rPr lang="uk-UA" sz="2400" dirty="0" smtClean="0"/>
              <a:t>- серед </a:t>
            </a:r>
            <a:r>
              <a:rPr lang="uk-UA" sz="2400" dirty="0"/>
              <a:t>папоротей є </a:t>
            </a:r>
            <a:r>
              <a:rPr lang="uk-UA" sz="2400" dirty="0" smtClean="0"/>
              <a:t>отруйні.</a:t>
            </a:r>
            <a:endParaRPr lang="uk-UA" sz="2400" dirty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09120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525516"/>
            <a:ext cx="2813427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519780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9322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8462527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444208" y="3176972"/>
            <a:ext cx="136815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29148" y="5301208"/>
            <a:ext cx="136815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9585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415</TotalTime>
  <Words>1176</Words>
  <Application>Microsoft Office PowerPoint</Application>
  <PresentationFormat>Экран (4:3)</PresentationFormat>
  <Paragraphs>122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Официальная</vt:lpstr>
      <vt:lpstr>Курс Пізнаємо природу     Презентація до уроку:</vt:lpstr>
      <vt:lpstr>Презентация PowerPoint</vt:lpstr>
      <vt:lpstr>  Завдання: Розглянь схему і поміркуй за якими ознаками рослини об’єднують у групи.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TPCUser</dc:creator>
  <cp:lastModifiedBy>TPCUser</cp:lastModifiedBy>
  <cp:revision>32</cp:revision>
  <dcterms:created xsi:type="dcterms:W3CDTF">2023-02-28T07:13:46Z</dcterms:created>
  <dcterms:modified xsi:type="dcterms:W3CDTF">2023-02-28T21:55:40Z</dcterms:modified>
</cp:coreProperties>
</file>