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7" r:id="rId8"/>
    <p:sldId id="261" r:id="rId9"/>
    <p:sldId id="262" r:id="rId10"/>
    <p:sldId id="263" r:id="rId11"/>
    <p:sldId id="264" r:id="rId12"/>
    <p:sldId id="26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35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 sz="1800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  <p:sp>
        <p:nvSpPr>
          <p:cNvPr id="8" name="Нашивка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sz="180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  <p:sp>
        <p:nvSpPr>
          <p:cNvPr id="13" name="Нашивка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sz="180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 sz="180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s\Downloads\&#1047;&#1072;&#1073;&#1088;&#1091;&#1076;&#1085;&#1077;&#1085;&#1085;&#1103;%20&#1074;&#1086;&#1076;&#1080;.%20&#1054;&#1093;&#1086;&#1088;&#1086;&#1085;&#1072;%20&#1074;&#1086;&#1076;&#1086;&#1081;&#1084;%20&#1074;&#1110;&#1076;%20&#1079;&#1072;&#1073;&#1088;&#1091;&#1076;&#1085;&#1077;&#1085;&#1085;&#1103;.mp4" TargetMode="External"/><Relationship Id="rId5" Type="http://schemas.openxmlformats.org/officeDocument/2006/relationships/image" Target="../media/image23.png"/><Relationship Id="rId4" Type="http://schemas.openxmlformats.org/officeDocument/2006/relationships/hyperlink" Target="https://youtu.be/QIqKC5ScMEc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63552" y="548680"/>
            <a:ext cx="8352928" cy="3816423"/>
          </a:xfrm>
        </p:spPr>
        <p:txBody>
          <a:bodyPr>
            <a:normAutofit/>
          </a:bodyPr>
          <a:lstStyle/>
          <a:p>
            <a:pPr algn="ctr"/>
            <a:r>
              <a:rPr lang="ru-RU" b="0" dirty="0" err="1" smtClean="0">
                <a:solidFill>
                  <a:schemeClr val="bg2">
                    <a:lumMod val="25000"/>
                  </a:schemeClr>
                </a:solidFill>
              </a:rPr>
              <a:t>Дослідження</a:t>
            </a:r>
            <a:r>
              <a:rPr lang="ru-RU" b="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b="0" dirty="0" err="1" smtClean="0">
                <a:solidFill>
                  <a:schemeClr val="bg2">
                    <a:lumMod val="25000"/>
                  </a:schemeClr>
                </a:solidFill>
              </a:rPr>
              <a:t>водяних</a:t>
            </a:r>
            <a:r>
              <a:rPr lang="ru-RU" b="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b="0" dirty="0" err="1" smtClean="0">
                <a:solidFill>
                  <a:schemeClr val="bg2">
                    <a:lumMod val="25000"/>
                  </a:schemeClr>
                </a:solidFill>
              </a:rPr>
              <a:t>мешканців</a:t>
            </a:r>
            <a:r>
              <a:rPr lang="ru-RU" b="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b="0" dirty="0" err="1" smtClean="0">
                <a:solidFill>
                  <a:schemeClr val="bg2">
                    <a:lumMod val="25000"/>
                  </a:schemeClr>
                </a:solidFill>
              </a:rPr>
              <a:t>найближчої</a:t>
            </a:r>
            <a:r>
              <a:rPr lang="ru-RU" b="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b="0" dirty="0" err="1" smtClean="0">
                <a:solidFill>
                  <a:schemeClr val="bg2">
                    <a:lumMod val="25000"/>
                  </a:schemeClr>
                </a:solidFill>
              </a:rPr>
              <a:t>водойми</a:t>
            </a:r>
            <a:endParaRPr lang="uk-UA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4151784" y="188913"/>
            <a:ext cx="3168352" cy="14374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>
                <a:solidFill>
                  <a:schemeClr val="bg2">
                    <a:lumMod val="25000"/>
                  </a:schemeClr>
                </a:solidFill>
              </a:rPr>
              <a:t>                       Пригадайте</a:t>
            </a:r>
            <a:endParaRPr lang="uk-UA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919536" y="5301208"/>
            <a:ext cx="8496944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/>
              <a:t>1. У </a:t>
            </a:r>
            <a:r>
              <a:rPr lang="ru-RU" sz="2000" dirty="0" err="1"/>
              <a:t>чому</a:t>
            </a:r>
            <a:r>
              <a:rPr lang="ru-RU" sz="2000" dirty="0"/>
              <a:t> </a:t>
            </a:r>
            <a:r>
              <a:rPr lang="ru-RU" sz="2000" dirty="0" err="1"/>
              <a:t>полягає</a:t>
            </a:r>
            <a:r>
              <a:rPr lang="ru-RU" sz="2000" dirty="0"/>
              <a:t> </a:t>
            </a:r>
            <a:r>
              <a:rPr lang="ru-RU" sz="2000" dirty="0" err="1"/>
              <a:t>різниця</a:t>
            </a:r>
            <a:r>
              <a:rPr lang="ru-RU" sz="2000" dirty="0"/>
              <a:t> </a:t>
            </a:r>
            <a:r>
              <a:rPr lang="ru-RU" sz="2000" dirty="0" err="1"/>
              <a:t>між</a:t>
            </a:r>
            <a:r>
              <a:rPr lang="ru-RU" sz="2000" dirty="0"/>
              <a:t> </a:t>
            </a:r>
            <a:r>
              <a:rPr lang="ru-RU" sz="2000" dirty="0" err="1"/>
              <a:t>фітопланктоном</a:t>
            </a:r>
            <a:r>
              <a:rPr lang="ru-RU" sz="2000" dirty="0"/>
              <a:t> </a:t>
            </a:r>
            <a:r>
              <a:rPr lang="ru-RU" sz="2000" dirty="0" err="1"/>
              <a:t>і</a:t>
            </a:r>
            <a:r>
              <a:rPr lang="ru-RU" sz="2000" dirty="0"/>
              <a:t> зоопланктоном?</a:t>
            </a:r>
          </a:p>
          <a:p>
            <a:r>
              <a:rPr lang="ru-RU" sz="2000" dirty="0"/>
              <a:t>2. </a:t>
            </a:r>
            <a:r>
              <a:rPr lang="ru-RU" sz="2000" dirty="0" err="1"/>
              <a:t>Які</a:t>
            </a:r>
            <a:r>
              <a:rPr lang="ru-RU" sz="2000" dirty="0"/>
              <a:t> </a:t>
            </a:r>
            <a:r>
              <a:rPr lang="ru-RU" sz="2000" dirty="0" err="1"/>
              <a:t>рослини</a:t>
            </a:r>
            <a:r>
              <a:rPr lang="ru-RU" sz="2000" dirty="0"/>
              <a:t> </a:t>
            </a:r>
            <a:r>
              <a:rPr lang="ru-RU" sz="2000" dirty="0" err="1"/>
              <a:t>й</a:t>
            </a:r>
            <a:r>
              <a:rPr lang="ru-RU" sz="2000" dirty="0"/>
              <a:t> </a:t>
            </a:r>
            <a:r>
              <a:rPr lang="ru-RU" sz="2000" dirty="0" err="1"/>
              <a:t>тварини</a:t>
            </a:r>
            <a:r>
              <a:rPr lang="ru-RU" sz="2000" dirty="0"/>
              <a:t> </a:t>
            </a:r>
            <a:r>
              <a:rPr lang="ru-RU" sz="2000" dirty="0" err="1"/>
              <a:t>трапляються</a:t>
            </a:r>
            <a:r>
              <a:rPr lang="ru-RU" sz="2000" dirty="0"/>
              <a:t> у </a:t>
            </a:r>
            <a:r>
              <a:rPr lang="ru-RU" sz="2000" dirty="0" err="1"/>
              <a:t>водоймах</a:t>
            </a:r>
            <a:r>
              <a:rPr lang="ru-RU" sz="2000" dirty="0"/>
              <a:t> </a:t>
            </a:r>
            <a:r>
              <a:rPr lang="ru-RU" sz="2000" dirty="0" err="1"/>
              <a:t>України</a:t>
            </a:r>
            <a:r>
              <a:rPr lang="ru-RU" sz="2000" dirty="0"/>
              <a:t>? </a:t>
            </a:r>
            <a:r>
              <a:rPr lang="ru-RU" sz="2000" dirty="0" err="1"/>
              <a:t>Які</a:t>
            </a:r>
            <a:r>
              <a:rPr lang="ru-RU" sz="2000" dirty="0"/>
              <a:t> </a:t>
            </a:r>
            <a:r>
              <a:rPr lang="ru-RU" sz="2000" dirty="0" err="1"/>
              <a:t>з</a:t>
            </a:r>
            <a:r>
              <a:rPr lang="ru-RU" sz="2000" dirty="0"/>
              <a:t> них </a:t>
            </a:r>
            <a:r>
              <a:rPr lang="ru-RU" sz="2000" dirty="0" err="1"/>
              <a:t>мешкають</a:t>
            </a:r>
            <a:r>
              <a:rPr lang="ru-RU" sz="2000" dirty="0"/>
              <a:t> у </a:t>
            </a:r>
            <a:r>
              <a:rPr lang="ru-RU" sz="2000" dirty="0" err="1"/>
              <a:t>солоних</a:t>
            </a:r>
            <a:r>
              <a:rPr lang="ru-RU" sz="2000" dirty="0"/>
              <a:t> </a:t>
            </a:r>
            <a:r>
              <a:rPr lang="ru-RU" sz="2000" dirty="0" err="1"/>
              <a:t>водоймах</a:t>
            </a:r>
            <a:r>
              <a:rPr lang="ru-RU" sz="2000" dirty="0"/>
              <a:t>, а </a:t>
            </a:r>
            <a:r>
              <a:rPr lang="ru-RU" sz="2000" dirty="0" err="1"/>
              <a:t>які</a:t>
            </a:r>
            <a:r>
              <a:rPr lang="ru-RU" sz="2000" dirty="0"/>
              <a:t> —  </a:t>
            </a:r>
            <a:r>
              <a:rPr lang="ru-RU" sz="2000" dirty="0" err="1"/>
              <a:t>прісних</a:t>
            </a:r>
            <a:r>
              <a:rPr lang="ru-RU" sz="2000" dirty="0"/>
              <a:t>?</a:t>
            </a:r>
            <a:endParaRPr lang="uk-UA" sz="2000" dirty="0"/>
          </a:p>
        </p:txBody>
      </p:sp>
      <p:pic>
        <p:nvPicPr>
          <p:cNvPr id="1026" name="Picture 2" descr="Логопедичний зошит для дошкільників. Тема &quot;Мешканці водойм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3432" y="764704"/>
            <a:ext cx="10369152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19536" y="188640"/>
            <a:ext cx="8229600" cy="850106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solidFill>
                  <a:schemeClr val="bg2">
                    <a:lumMod val="25000"/>
                  </a:schemeClr>
                </a:solidFill>
              </a:rPr>
              <a:t>Дайте відповіді на запитання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75520" y="1124744"/>
            <a:ext cx="813690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Які пристосування мають рослини до життя у водному середовищі?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75520" y="2132856"/>
            <a:ext cx="813690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Які пристосування мають тварини до життя у водному середовищі?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75520" y="3140968"/>
            <a:ext cx="813690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Які промені називають ультрафіолетовими?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75520" y="4077072"/>
            <a:ext cx="813690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Як називаються промені, що випромінюють тепло?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75520" y="5013176"/>
            <a:ext cx="813690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Чи можуть бути сонячні промені корисними для людини?</a:t>
            </a:r>
          </a:p>
        </p:txBody>
      </p:sp>
      <p:pic>
        <p:nvPicPr>
          <p:cNvPr id="9" name="Рисунок 8" descr="лл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64352" y="5157192"/>
            <a:ext cx="1046024" cy="147218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03512" y="836712"/>
            <a:ext cx="8784976" cy="1083576"/>
          </a:xfrm>
        </p:spPr>
        <p:txBody>
          <a:bodyPr>
            <a:noAutofit/>
          </a:bodyPr>
          <a:lstStyle/>
          <a:p>
            <a:r>
              <a:rPr lang="uk-UA" sz="2000" dirty="0"/>
              <a:t>Кожна водойма – це окремий світ, у якому живуть мікроскопічні рачки, жучки, молюски, черв’яки, риби. Не є виключенням і води Дніпра, рослинний і тваринний світ якого надзвичайно розмаїтий.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063552" y="476672"/>
            <a:ext cx="82296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uk-UA" b="0" dirty="0" smtClean="0"/>
              <a:t>Флора і фауна Дніпра</a:t>
            </a:r>
            <a:br>
              <a:rPr lang="uk-UA" b="0" dirty="0" smtClean="0"/>
            </a:br>
            <a:endParaRPr lang="uk-UA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7701" y="2087365"/>
            <a:ext cx="3236171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3512" y="4509121"/>
            <a:ext cx="3240360" cy="2204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96045" y="1772816"/>
            <a:ext cx="3528392" cy="2512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кругленный прямоугольник 6"/>
          <p:cNvSpPr/>
          <p:nvPr/>
        </p:nvSpPr>
        <p:spPr>
          <a:xfrm>
            <a:off x="5447928" y="4437112"/>
            <a:ext cx="4824536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Найчастіше на Дніпрі можна побачити болотяну рослинність, серед якої повітряно-водні рослини – очерет озерний і частково рогіз вузьколистий – займають п’яту частину чагарників; занурена рослинність – близько 30 %.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Карп-ночью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15480" y="4162537"/>
            <a:ext cx="4087085" cy="2298985"/>
          </a:xfrm>
        </p:spPr>
      </p:pic>
      <p:sp>
        <p:nvSpPr>
          <p:cNvPr id="4" name="Скругленный прямоугольник 3"/>
          <p:cNvSpPr/>
          <p:nvPr/>
        </p:nvSpPr>
        <p:spPr>
          <a:xfrm>
            <a:off x="1703512" y="188640"/>
            <a:ext cx="8784976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У </a:t>
            </a:r>
            <a:r>
              <a:rPr lang="ru-RU" dirty="0" err="1"/>
              <a:t>Дніпрі</a:t>
            </a:r>
            <a:r>
              <a:rPr lang="ru-RU" dirty="0"/>
              <a:t> </a:t>
            </a:r>
            <a:r>
              <a:rPr lang="ru-RU" dirty="0" err="1"/>
              <a:t>водяться</a:t>
            </a:r>
            <a:r>
              <a:rPr lang="ru-RU" dirty="0"/>
              <a:t> </a:t>
            </a:r>
            <a:r>
              <a:rPr lang="ru-RU" dirty="0" err="1"/>
              <a:t>майже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відомих</a:t>
            </a:r>
            <a:r>
              <a:rPr lang="ru-RU" dirty="0"/>
              <a:t> в </a:t>
            </a:r>
            <a:r>
              <a:rPr lang="ru-RU" dirty="0" err="1"/>
              <a:t>Україні</a:t>
            </a:r>
            <a:r>
              <a:rPr lang="ru-RU" dirty="0"/>
              <a:t> </a:t>
            </a:r>
            <a:r>
              <a:rPr lang="ru-RU" dirty="0" err="1"/>
              <a:t>видів</a:t>
            </a:r>
            <a:r>
              <a:rPr lang="ru-RU" dirty="0"/>
              <a:t> </a:t>
            </a:r>
            <a:r>
              <a:rPr lang="ru-RU" dirty="0" err="1"/>
              <a:t>риб</a:t>
            </a:r>
            <a:r>
              <a:rPr lang="ru-RU" dirty="0"/>
              <a:t>, а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понад</a:t>
            </a:r>
            <a:r>
              <a:rPr lang="ru-RU" dirty="0"/>
              <a:t> 70. </a:t>
            </a:r>
            <a:r>
              <a:rPr lang="ru-RU" dirty="0" err="1"/>
              <a:t>Нижня</a:t>
            </a:r>
            <a:r>
              <a:rPr lang="ru-RU" dirty="0"/>
              <a:t> </a:t>
            </a:r>
            <a:r>
              <a:rPr lang="ru-RU" dirty="0" err="1"/>
              <a:t>частина</a:t>
            </a:r>
            <a:r>
              <a:rPr lang="ru-RU" dirty="0"/>
              <a:t> </a:t>
            </a:r>
            <a:r>
              <a:rPr lang="ru-RU" dirty="0" err="1"/>
              <a:t>річки</a:t>
            </a:r>
            <a:r>
              <a:rPr lang="ru-RU" dirty="0"/>
              <a:t> </a:t>
            </a:r>
            <a:r>
              <a:rPr lang="ru-RU" dirty="0" err="1"/>
              <a:t>багатша</a:t>
            </a:r>
            <a:r>
              <a:rPr lang="ru-RU" dirty="0"/>
              <a:t> на </a:t>
            </a:r>
            <a:r>
              <a:rPr lang="ru-RU" dirty="0" err="1"/>
              <a:t>рибу</a:t>
            </a:r>
            <a:r>
              <a:rPr lang="ru-RU" dirty="0"/>
              <a:t> – там водиться 60-65 </a:t>
            </a:r>
            <a:r>
              <a:rPr lang="ru-RU" dirty="0" err="1"/>
              <a:t>видів</a:t>
            </a:r>
            <a:r>
              <a:rPr lang="ru-RU" dirty="0"/>
              <a:t>, </a:t>
            </a:r>
            <a:r>
              <a:rPr lang="ru-RU" dirty="0" err="1"/>
              <a:t>тоді</a:t>
            </a:r>
            <a:r>
              <a:rPr lang="ru-RU" dirty="0"/>
              <a:t> як </a:t>
            </a:r>
            <a:r>
              <a:rPr lang="ru-RU" dirty="0" err="1"/>
              <a:t>біля</a:t>
            </a:r>
            <a:r>
              <a:rPr lang="ru-RU" dirty="0"/>
              <a:t> </a:t>
            </a:r>
            <a:r>
              <a:rPr lang="ru-RU" dirty="0" err="1"/>
              <a:t>Києва</a:t>
            </a:r>
            <a:r>
              <a:rPr lang="ru-RU" dirty="0"/>
              <a:t> – </a:t>
            </a:r>
            <a:r>
              <a:rPr lang="ru-RU" dirty="0" err="1"/>
              <a:t>лише</a:t>
            </a:r>
            <a:r>
              <a:rPr lang="ru-RU" dirty="0"/>
              <a:t> 40. </a:t>
            </a:r>
            <a:endParaRPr lang="uk-UA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0117" y="1497724"/>
            <a:ext cx="4032448" cy="2533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79976" y="1470828"/>
            <a:ext cx="4580426" cy="254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79976" y="4149080"/>
            <a:ext cx="458042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55440" y="188640"/>
            <a:ext cx="9937104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В Україні гніздяться близько 250 видів птахів, з яких 100 – постійні або тимчасові мешканці долин річок, озер і боліт басейну Дніпра.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5480" y="1124744"/>
            <a:ext cx="3384376" cy="2078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5375920" y="1268760"/>
            <a:ext cx="5616624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/>
              <a:t>Типово</a:t>
            </a:r>
            <a:r>
              <a:rPr lang="ru-RU" dirty="0"/>
              <a:t> </a:t>
            </a:r>
            <a:r>
              <a:rPr lang="ru-RU" dirty="0" err="1"/>
              <a:t>водними</a:t>
            </a:r>
            <a:r>
              <a:rPr lang="ru-RU" dirty="0"/>
              <a:t> </a:t>
            </a:r>
            <a:r>
              <a:rPr lang="ru-RU" dirty="0" err="1"/>
              <a:t>мешканцями</a:t>
            </a:r>
            <a:r>
              <a:rPr lang="ru-RU" dirty="0"/>
              <a:t> </a:t>
            </a:r>
            <a:r>
              <a:rPr lang="ru-RU" dirty="0" err="1"/>
              <a:t>є</a:t>
            </a:r>
            <a:r>
              <a:rPr lang="ru-RU" dirty="0"/>
              <a:t> </a:t>
            </a:r>
            <a:r>
              <a:rPr lang="ru-RU" dirty="0" err="1"/>
              <a:t>пірникози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облаштовують</a:t>
            </a:r>
            <a:r>
              <a:rPr lang="ru-RU" dirty="0"/>
              <a:t> </a:t>
            </a:r>
            <a:r>
              <a:rPr lang="ru-RU" dirty="0" err="1"/>
              <a:t>житло</a:t>
            </a:r>
            <a:r>
              <a:rPr lang="ru-RU" dirty="0"/>
              <a:t> на </a:t>
            </a:r>
            <a:r>
              <a:rPr lang="ru-RU" dirty="0" err="1"/>
              <a:t>воді</a:t>
            </a:r>
            <a:r>
              <a:rPr lang="ru-RU" dirty="0"/>
              <a:t> </a:t>
            </a:r>
            <a:r>
              <a:rPr lang="ru-RU" dirty="0" err="1"/>
              <a:t>й</a:t>
            </a:r>
            <a:r>
              <a:rPr lang="ru-RU" dirty="0"/>
              <a:t> </a:t>
            </a:r>
            <a:r>
              <a:rPr lang="ru-RU" dirty="0" err="1"/>
              <a:t>на</a:t>
            </a:r>
            <a:r>
              <a:rPr lang="ru-RU" dirty="0"/>
              <a:t> сушу </a:t>
            </a:r>
            <a:r>
              <a:rPr lang="ru-RU" dirty="0" err="1"/>
              <a:t>майже</a:t>
            </a:r>
            <a:r>
              <a:rPr lang="ru-RU" dirty="0"/>
              <a:t> не </a:t>
            </a:r>
            <a:r>
              <a:rPr lang="ru-RU" dirty="0" err="1"/>
              <a:t>виходять</a:t>
            </a:r>
            <a:r>
              <a:rPr lang="ru-RU" dirty="0"/>
              <a:t>. </a:t>
            </a:r>
            <a:endParaRPr lang="uk-UA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88088" y="5229200"/>
            <a:ext cx="4104456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На </a:t>
            </a:r>
            <a:r>
              <a:rPr lang="ru-RU" dirty="0" err="1"/>
              <a:t>узліссях</a:t>
            </a:r>
            <a:r>
              <a:rPr lang="ru-RU" dirty="0"/>
              <a:t> </a:t>
            </a:r>
            <a:r>
              <a:rPr lang="ru-RU" dirty="0" err="1"/>
              <a:t>заплавних</a:t>
            </a:r>
            <a:r>
              <a:rPr lang="ru-RU" dirty="0"/>
              <a:t> </a:t>
            </a:r>
            <a:r>
              <a:rPr lang="ru-RU" dirty="0" err="1"/>
              <a:t>лісів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прилягають</a:t>
            </a:r>
            <a:r>
              <a:rPr lang="ru-RU" dirty="0"/>
              <a:t> до </a:t>
            </a:r>
            <a:r>
              <a:rPr lang="ru-RU" dirty="0" err="1"/>
              <a:t>боліт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заплави</a:t>
            </a:r>
            <a:r>
              <a:rPr lang="ru-RU" dirty="0"/>
              <a:t> </a:t>
            </a:r>
            <a:r>
              <a:rPr lang="ru-RU" dirty="0" err="1"/>
              <a:t>річки</a:t>
            </a:r>
            <a:r>
              <a:rPr lang="ru-RU" dirty="0"/>
              <a:t>, </a:t>
            </a:r>
            <a:r>
              <a:rPr lang="ru-RU" dirty="0" err="1"/>
              <a:t>розміщуються</a:t>
            </a:r>
            <a:r>
              <a:rPr lang="ru-RU" dirty="0"/>
              <a:t> </a:t>
            </a:r>
            <a:r>
              <a:rPr lang="ru-RU" dirty="0" err="1"/>
              <a:t>колонії</a:t>
            </a:r>
            <a:r>
              <a:rPr lang="ru-RU" dirty="0"/>
              <a:t> </a:t>
            </a:r>
            <a:r>
              <a:rPr lang="ru-RU" dirty="0" err="1"/>
              <a:t>сірих</a:t>
            </a:r>
            <a:r>
              <a:rPr lang="ru-RU" dirty="0"/>
              <a:t> </a:t>
            </a:r>
            <a:r>
              <a:rPr lang="ru-RU" dirty="0" err="1"/>
              <a:t>чапель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9741" y="2871176"/>
            <a:ext cx="3121149" cy="2257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Скругленный прямоугольник 8"/>
          <p:cNvSpPr/>
          <p:nvPr/>
        </p:nvSpPr>
        <p:spPr>
          <a:xfrm>
            <a:off x="1055440" y="5229200"/>
            <a:ext cx="5616624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/>
              <a:t>Тимчасово</a:t>
            </a:r>
            <a:r>
              <a:rPr lang="ru-RU" dirty="0"/>
              <a:t> </a:t>
            </a:r>
            <a:r>
              <a:rPr lang="ru-RU" dirty="0" err="1"/>
              <a:t>живуть</a:t>
            </a:r>
            <a:r>
              <a:rPr lang="ru-RU" dirty="0"/>
              <a:t> на </a:t>
            </a:r>
            <a:r>
              <a:rPr lang="ru-RU" dirty="0" err="1"/>
              <a:t>Дніпрі</a:t>
            </a:r>
            <a:r>
              <a:rPr lang="ru-RU" dirty="0"/>
              <a:t> качки, гуси та </a:t>
            </a:r>
            <a:r>
              <a:rPr lang="ru-RU" dirty="0" err="1"/>
              <a:t>лебеді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пізно</a:t>
            </a:r>
            <a:r>
              <a:rPr lang="ru-RU" dirty="0"/>
              <a:t> </a:t>
            </a:r>
            <a:r>
              <a:rPr lang="ru-RU" dirty="0" err="1"/>
              <a:t>восени</a:t>
            </a:r>
            <a:r>
              <a:rPr lang="ru-RU" dirty="0"/>
              <a:t> </a:t>
            </a:r>
            <a:r>
              <a:rPr lang="ru-RU" dirty="0" err="1"/>
              <a:t>відлітають</a:t>
            </a:r>
            <a:r>
              <a:rPr lang="ru-RU" dirty="0"/>
              <a:t> в </a:t>
            </a:r>
            <a:r>
              <a:rPr lang="ru-RU" dirty="0" err="1"/>
              <a:t>райони</a:t>
            </a:r>
            <a:r>
              <a:rPr lang="ru-RU" dirty="0"/>
              <a:t> Чорного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Середземного</a:t>
            </a:r>
            <a:r>
              <a:rPr lang="ru-RU" dirty="0"/>
              <a:t> </a:t>
            </a:r>
            <a:r>
              <a:rPr lang="ru-RU" dirty="0" err="1"/>
              <a:t>морів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10" name="Рисунок 9" descr="завантаженн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15480" y="3258686"/>
            <a:ext cx="2088232" cy="1851332"/>
          </a:xfrm>
          <a:prstGeom prst="rect">
            <a:avLst/>
          </a:prstGeom>
        </p:spPr>
      </p:pic>
      <p:pic>
        <p:nvPicPr>
          <p:cNvPr id="11" name="Рисунок 10" descr="160160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13158" y="3258686"/>
            <a:ext cx="2664296" cy="187220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>
                <a:solidFill>
                  <a:schemeClr val="bg2">
                    <a:lumMod val="25000"/>
                  </a:schemeClr>
                </a:solidFill>
              </a:rPr>
              <a:t>Інформаційно-пошукові завдання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919536" y="1196752"/>
            <a:ext cx="8280920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  <a:p>
            <a:r>
              <a:rPr lang="uk-UA" dirty="0"/>
              <a:t>1. Підготуйте повідомлення про водяних рослин і тварин, які трапляються у водоймах вашої місцевості.</a:t>
            </a:r>
          </a:p>
          <a:p>
            <a:pPr algn="ctr"/>
            <a:endParaRPr lang="uk-UA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91544" y="2204864"/>
            <a:ext cx="8280920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  <a:p>
            <a:r>
              <a:rPr lang="uk-UA" dirty="0"/>
              <a:t>2. Підготуйте доповідь про загадкових мешканців океану (на ваш вибір). Обґрунтуйте ваш вибір: у чому полягає їх загадковість.</a:t>
            </a:r>
          </a:p>
          <a:p>
            <a:pPr algn="ctr"/>
            <a:endParaRPr lang="uk-UA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919536" y="3140968"/>
            <a:ext cx="8280920" cy="136815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dirty="0"/>
          </a:p>
          <a:p>
            <a:r>
              <a:rPr lang="uk-UA" dirty="0"/>
              <a:t>3. Вигляд моря й океану завжди чарує. Іноді водойми вражають ще одним рідкісним явищем — світінням, яке властиве деяким істотам. Явище, коли живі організми є джерелом світла, називають біолюмінесценцією. Підготуйте повідомлення про таких істот.</a:t>
            </a:r>
          </a:p>
          <a:p>
            <a:pPr algn="ctr"/>
            <a:endParaRPr lang="uk-UA" dirty="0"/>
          </a:p>
        </p:txBody>
      </p:sp>
      <p:pic>
        <p:nvPicPr>
          <p:cNvPr id="7" name="Рисунок 6" descr="images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00056" y="4701688"/>
            <a:ext cx="3240360" cy="2156312"/>
          </a:xfrm>
          <a:prstGeom prst="rect">
            <a:avLst/>
          </a:prstGeom>
        </p:spPr>
      </p:pic>
      <p:sp>
        <p:nvSpPr>
          <p:cNvPr id="8" name="Блок-схема: память с посл. доступом 7"/>
          <p:cNvSpPr/>
          <p:nvPr/>
        </p:nvSpPr>
        <p:spPr>
          <a:xfrm>
            <a:off x="3359696" y="4725144"/>
            <a:ext cx="2664296" cy="1512168"/>
          </a:xfrm>
          <a:prstGeom prst="flowChartMagneticTap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Перевірка домашнього завдання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44272" y="260649"/>
            <a:ext cx="1800200" cy="5909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1775520" y="548680"/>
            <a:ext cx="6552728" cy="23762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/>
              <a:t>На </a:t>
            </a:r>
            <a:r>
              <a:rPr lang="ru-RU" sz="2000" dirty="0" err="1"/>
              <a:t>малюнку</a:t>
            </a:r>
            <a:r>
              <a:rPr lang="ru-RU" sz="2000" dirty="0"/>
              <a:t> </a:t>
            </a:r>
            <a:r>
              <a:rPr lang="ru-RU" sz="2000" dirty="0" err="1"/>
              <a:t>зображений</a:t>
            </a:r>
            <a:r>
              <a:rPr lang="ru-RU" sz="2000" dirty="0"/>
              <a:t> один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можливих</a:t>
            </a:r>
            <a:r>
              <a:rPr lang="ru-RU" sz="2000" dirty="0"/>
              <a:t> </a:t>
            </a:r>
            <a:r>
              <a:rPr lang="ru-RU" sz="2000" dirty="0" err="1"/>
              <a:t>ланцюгів</a:t>
            </a:r>
            <a:r>
              <a:rPr lang="ru-RU" sz="2000" dirty="0"/>
              <a:t> </a:t>
            </a:r>
            <a:r>
              <a:rPr lang="ru-RU" sz="2000" dirty="0" err="1"/>
              <a:t>харчування</a:t>
            </a:r>
            <a:r>
              <a:rPr lang="ru-RU" sz="2000" dirty="0"/>
              <a:t> </a:t>
            </a:r>
            <a:r>
              <a:rPr lang="ru-RU" sz="2000" dirty="0" err="1"/>
              <a:t>мешканців</a:t>
            </a:r>
            <a:r>
              <a:rPr lang="ru-RU" sz="2000" dirty="0"/>
              <a:t> суходолу. </a:t>
            </a:r>
            <a:r>
              <a:rPr lang="ru-RU" sz="2000" dirty="0" err="1"/>
              <a:t>Проаналізуйте</a:t>
            </a:r>
            <a:r>
              <a:rPr lang="ru-RU" sz="2000" dirty="0"/>
              <a:t> </a:t>
            </a:r>
            <a:r>
              <a:rPr lang="ru-RU" sz="2000" dirty="0" err="1"/>
              <a:t>малюнок</a:t>
            </a:r>
            <a:r>
              <a:rPr lang="ru-RU" sz="2000" dirty="0"/>
              <a:t> та </a:t>
            </a:r>
            <a:r>
              <a:rPr lang="ru-RU" sz="2000" dirty="0" err="1"/>
              <a:t>складіть</a:t>
            </a:r>
            <a:r>
              <a:rPr lang="ru-RU" sz="2000" dirty="0"/>
              <a:t> </a:t>
            </a:r>
            <a:r>
              <a:rPr lang="ru-RU" sz="2000" dirty="0" err="1"/>
              <a:t>будь-який</a:t>
            </a:r>
            <a:r>
              <a:rPr lang="ru-RU" sz="2000" dirty="0"/>
              <a:t> </a:t>
            </a:r>
            <a:r>
              <a:rPr lang="ru-RU" sz="2000" dirty="0" err="1"/>
              <a:t>ланцюг</a:t>
            </a:r>
            <a:r>
              <a:rPr lang="ru-RU" sz="2000" dirty="0"/>
              <a:t> для </a:t>
            </a:r>
            <a:r>
              <a:rPr lang="ru-RU" sz="2000" dirty="0" err="1"/>
              <a:t>водних</a:t>
            </a:r>
            <a:r>
              <a:rPr lang="ru-RU" sz="2000" dirty="0"/>
              <a:t> </a:t>
            </a:r>
            <a:r>
              <a:rPr lang="ru-RU" sz="2000" dirty="0" err="1"/>
              <a:t>мешканців</a:t>
            </a:r>
            <a:r>
              <a:rPr lang="ru-RU" sz="2000" dirty="0"/>
              <a:t> </a:t>
            </a:r>
            <a:r>
              <a:rPr lang="ru-RU" sz="2000" dirty="0" err="1"/>
              <a:t>водойми</a:t>
            </a:r>
            <a:r>
              <a:rPr lang="ru-RU" sz="2000" dirty="0"/>
              <a:t> </a:t>
            </a:r>
          </a:p>
          <a:p>
            <a:pPr algn="ctr"/>
            <a:r>
              <a:rPr lang="ru-RU" sz="2000" dirty="0"/>
              <a:t>(на ваш </a:t>
            </a:r>
            <a:r>
              <a:rPr lang="ru-RU" sz="2000" dirty="0" err="1"/>
              <a:t>вибір</a:t>
            </a:r>
            <a:r>
              <a:rPr lang="ru-RU" sz="2000" dirty="0"/>
              <a:t>).</a:t>
            </a:r>
            <a:endParaRPr lang="uk-UA" sz="2000" dirty="0"/>
          </a:p>
        </p:txBody>
      </p:sp>
      <p:pic>
        <p:nvPicPr>
          <p:cNvPr id="6" name="Рисунок 5" descr="images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39616" y="3429000"/>
            <a:ext cx="4608512" cy="2749216"/>
          </a:xfrm>
          <a:prstGeom prst="rect">
            <a:avLst/>
          </a:prstGeom>
        </p:spPr>
      </p:pic>
      <p:sp>
        <p:nvSpPr>
          <p:cNvPr id="7" name="Стрелка вправо 6"/>
          <p:cNvSpPr/>
          <p:nvPr/>
        </p:nvSpPr>
        <p:spPr>
          <a:xfrm>
            <a:off x="8184232" y="1412776"/>
            <a:ext cx="504056" cy="64807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davay_podumaem-e1412356745759.pn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9178925" y="2636838"/>
            <a:ext cx="3013075" cy="3441700"/>
          </a:xfrm>
        </p:spPr>
      </p:pic>
      <p:sp>
        <p:nvSpPr>
          <p:cNvPr id="4" name="Скругленный прямоугольник 3"/>
          <p:cNvSpPr/>
          <p:nvPr/>
        </p:nvSpPr>
        <p:spPr>
          <a:xfrm>
            <a:off x="1847528" y="332656"/>
            <a:ext cx="8496944" cy="1800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/>
              <a:t>Грецькою мовою </a:t>
            </a:r>
            <a:r>
              <a:rPr lang="en-US" sz="2000" dirty="0" err="1"/>
              <a:t>phyton</a:t>
            </a:r>
            <a:r>
              <a:rPr lang="en-US" sz="2000" dirty="0"/>
              <a:t> </a:t>
            </a:r>
            <a:r>
              <a:rPr lang="uk-UA" sz="2000" dirty="0"/>
              <a:t>означає «рослина», </a:t>
            </a:r>
            <a:r>
              <a:rPr lang="en-US" sz="2000" dirty="0"/>
              <a:t>zoo — «</a:t>
            </a:r>
            <a:r>
              <a:rPr lang="uk-UA" sz="2000" dirty="0"/>
              <a:t>тварина», </a:t>
            </a:r>
            <a:r>
              <a:rPr lang="en-US" sz="2000" dirty="0"/>
              <a:t>a </a:t>
            </a:r>
            <a:r>
              <a:rPr lang="en-US" sz="2000" dirty="0" err="1"/>
              <a:t>planktos</a:t>
            </a:r>
            <a:r>
              <a:rPr lang="en-US" sz="2000" dirty="0"/>
              <a:t> — «</a:t>
            </a:r>
            <a:r>
              <a:rPr lang="uk-UA" sz="2000" dirty="0"/>
              <a:t>ширяючий», «блукаючий». Обговоріть, чому низку рослин і ціанобактерій називають фітопланктоном, а невеличких ракоподібних разом із личинками тощо — зоопланктоном.</a:t>
            </a:r>
          </a:p>
        </p:txBody>
      </p:sp>
      <p:sp>
        <p:nvSpPr>
          <p:cNvPr id="19458" name="AutoShape 2" descr="Естественная смерть планктона • Елена Бадьева • Научно-популярный синопсис  к статье: Не связанная с хищниками смертность планктонных ракообразных, ее  возможные причины (обзор литературы) • О. П. Дубовская • Журнал общей  биологии • Выпуск 2 • Том 70 ...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" name="Рисунок 6" descr="завантаження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67608" y="2636912"/>
            <a:ext cx="4608512" cy="339482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voda-1-1-640x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03512" y="2780928"/>
            <a:ext cx="4313934" cy="3024336"/>
          </a:xfrm>
        </p:spPr>
      </p:pic>
      <p:sp>
        <p:nvSpPr>
          <p:cNvPr id="4" name="Скругленный прямоугольник 3"/>
          <p:cNvSpPr/>
          <p:nvPr/>
        </p:nvSpPr>
        <p:spPr>
          <a:xfrm>
            <a:off x="1919536" y="548680"/>
            <a:ext cx="8352928" cy="151216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err="1"/>
              <a:t>Обговоріть</a:t>
            </a:r>
            <a:r>
              <a:rPr lang="ru-RU" sz="2000" dirty="0"/>
              <a:t> стан водного </a:t>
            </a:r>
            <a:r>
              <a:rPr lang="ru-RU" sz="2000" dirty="0" err="1"/>
              <a:t>середовища</a:t>
            </a:r>
            <a:r>
              <a:rPr lang="ru-RU" sz="2000" dirty="0"/>
              <a:t> на </a:t>
            </a:r>
            <a:r>
              <a:rPr lang="ru-RU" sz="2000" dirty="0" err="1"/>
              <a:t>планеті</a:t>
            </a:r>
            <a:r>
              <a:rPr lang="ru-RU" sz="2000" dirty="0"/>
              <a:t>. </a:t>
            </a:r>
          </a:p>
          <a:p>
            <a:pPr algn="ctr"/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турбує</a:t>
            </a:r>
            <a:r>
              <a:rPr lang="ru-RU" sz="2000" dirty="0"/>
              <a:t> вас </a:t>
            </a:r>
            <a:r>
              <a:rPr lang="ru-RU" sz="2000" dirty="0" err="1"/>
              <a:t>найбільше</a:t>
            </a:r>
            <a:r>
              <a:rPr lang="ru-RU" sz="2000" dirty="0"/>
              <a:t>? </a:t>
            </a:r>
            <a:endParaRPr lang="uk-UA" sz="2000" dirty="0"/>
          </a:p>
        </p:txBody>
      </p:sp>
      <p:sp>
        <p:nvSpPr>
          <p:cNvPr id="20482" name="AutoShape 2" descr="Водні ресурси – Сталий розвиток для України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" name="Рисунок 6" descr="71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79976" y="2780928"/>
            <a:ext cx="4572000" cy="302433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75_ArticleImage_17092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760296" y="404665"/>
            <a:ext cx="1584176" cy="90444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47528" y="332656"/>
            <a:ext cx="6984776" cy="634082"/>
          </a:xfrm>
        </p:spPr>
        <p:txBody>
          <a:bodyPr>
            <a:noAutofit/>
          </a:bodyPr>
          <a:lstStyle/>
          <a:p>
            <a:pPr algn="ctr"/>
            <a:r>
              <a:rPr lang="uk-UA" sz="3200" dirty="0">
                <a:solidFill>
                  <a:schemeClr val="bg2">
                    <a:lumMod val="25000"/>
                  </a:schemeClr>
                </a:solidFill>
              </a:rPr>
              <a:t>Перегляньте відео та складіть три запитання за змістом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048328" y="1700808"/>
            <a:ext cx="1368152" cy="44644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hlinkClick r:id="rId4"/>
              </a:rPr>
              <a:t>https://youtu.be/QIqKC5ScMEc</a:t>
            </a:r>
            <a:endParaRPr lang="uk-UA" dirty="0"/>
          </a:p>
          <a:p>
            <a:pPr algn="ctr"/>
            <a:endParaRPr lang="uk-UA" dirty="0"/>
          </a:p>
        </p:txBody>
      </p:sp>
      <p:pic>
        <p:nvPicPr>
          <p:cNvPr id="6" name="Забруднення води. Охорона водойм від забруднення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063553" y="1268760"/>
            <a:ext cx="6720747" cy="50405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46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447928" y="1628801"/>
            <a:ext cx="4978896" cy="4018451"/>
          </a:xfrm>
        </p:spPr>
        <p:txBody>
          <a:bodyPr>
            <a:normAutofit/>
          </a:bodyPr>
          <a:lstStyle/>
          <a:p>
            <a:r>
              <a:rPr lang="uk-UA" sz="2400" dirty="0"/>
              <a:t>Повторити параграф 8.</a:t>
            </a:r>
          </a:p>
          <a:p>
            <a:r>
              <a:rPr lang="ru-RU" sz="2400" dirty="0"/>
              <a:t>Придумайте </a:t>
            </a:r>
            <a:r>
              <a:rPr lang="ru-RU" sz="2400" dirty="0" err="1"/>
              <a:t>назву</a:t>
            </a:r>
            <a:r>
              <a:rPr lang="ru-RU" sz="2400" dirty="0"/>
              <a:t> для </a:t>
            </a:r>
            <a:r>
              <a:rPr lang="ru-RU" sz="2400" dirty="0" err="1"/>
              <a:t>товариства</a:t>
            </a:r>
            <a:r>
              <a:rPr lang="ru-RU" sz="2400" dirty="0"/>
              <a:t> </a:t>
            </a:r>
            <a:r>
              <a:rPr lang="ru-RU" sz="2400" dirty="0" err="1"/>
              <a:t>охорони</a:t>
            </a:r>
            <a:r>
              <a:rPr lang="ru-RU" sz="2400" dirty="0"/>
              <a:t> </a:t>
            </a:r>
            <a:r>
              <a:rPr lang="ru-RU" sz="2400" dirty="0" err="1"/>
              <a:t>водойм</a:t>
            </a:r>
            <a:r>
              <a:rPr lang="ru-RU" sz="2400" dirty="0"/>
              <a:t> та намалюйте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емблему</a:t>
            </a:r>
            <a:r>
              <a:rPr lang="ru-RU" sz="2400" dirty="0"/>
              <a:t>. </a:t>
            </a:r>
            <a:r>
              <a:rPr lang="ru-RU" sz="2400" dirty="0" err="1"/>
              <a:t>Створіть</a:t>
            </a:r>
            <a:r>
              <a:rPr lang="ru-RU" sz="2400" dirty="0"/>
              <a:t> </a:t>
            </a:r>
            <a:r>
              <a:rPr lang="ru-RU" sz="2400" dirty="0" err="1"/>
              <a:t>листівку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приверне</a:t>
            </a:r>
            <a:r>
              <a:rPr lang="ru-RU" sz="2400" dirty="0"/>
              <a:t> </a:t>
            </a:r>
            <a:r>
              <a:rPr lang="ru-RU" sz="2400" dirty="0" err="1"/>
              <a:t>увагу</a:t>
            </a:r>
            <a:r>
              <a:rPr lang="ru-RU" sz="2400" dirty="0"/>
              <a:t> до </a:t>
            </a:r>
            <a:r>
              <a:rPr lang="ru-RU" sz="2400" dirty="0" err="1"/>
              <a:t>цієї</a:t>
            </a:r>
            <a:r>
              <a:rPr lang="ru-RU" sz="2400" dirty="0"/>
              <a:t> </a:t>
            </a:r>
            <a:r>
              <a:rPr lang="ru-RU" sz="2400" dirty="0" err="1"/>
              <a:t>справи</a:t>
            </a:r>
            <a:r>
              <a:rPr lang="ru-RU" sz="2400" dirty="0"/>
              <a:t>.</a:t>
            </a:r>
            <a:endParaRPr lang="uk-UA" sz="2400" dirty="0"/>
          </a:p>
          <a:p>
            <a:endParaRPr lang="uk-UA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dirty="0">
                <a:solidFill>
                  <a:schemeClr val="bg2">
                    <a:lumMod val="25000"/>
                  </a:schemeClr>
                </a:solidFill>
              </a:rPr>
              <a:t>Домашнє завдання</a:t>
            </a:r>
          </a:p>
        </p:txBody>
      </p:sp>
      <p:pic>
        <p:nvPicPr>
          <p:cNvPr id="4" name="Рисунок 3" descr="1620823980_20-phonoteka_org-p-fon-dlya-prezentatsii-s-umnoi-sovoi-2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63553" y="2348880"/>
            <a:ext cx="3796651" cy="306896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200</TotalTime>
  <Words>482</Words>
  <Application>Microsoft Office PowerPoint</Application>
  <PresentationFormat>Широкоэкранный</PresentationFormat>
  <Paragraphs>36</Paragraphs>
  <Slides>12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Lucida Sans Unicode</vt:lpstr>
      <vt:lpstr>Verdana</vt:lpstr>
      <vt:lpstr>Wingdings 2</vt:lpstr>
      <vt:lpstr>Wingdings 3</vt:lpstr>
      <vt:lpstr>Открытая</vt:lpstr>
      <vt:lpstr>Дослідження водяних мешканців найближчої водойми</vt:lpstr>
      <vt:lpstr>                       Пригадайте</vt:lpstr>
      <vt:lpstr>Дайте відповіді на запитання</vt:lpstr>
      <vt:lpstr>Флора і фауна Дніпра </vt:lpstr>
      <vt:lpstr>Презентация PowerPoint</vt:lpstr>
      <vt:lpstr>Презентация PowerPoint</vt:lpstr>
      <vt:lpstr>Інформаційно-пошукові завдання</vt:lpstr>
      <vt:lpstr>Презентация PowerPoint</vt:lpstr>
      <vt:lpstr>Презентация PowerPoint</vt:lpstr>
      <vt:lpstr>Презентация PowerPoint</vt:lpstr>
      <vt:lpstr>Перегляньте відео та складіть три запитання за змістом </vt:lpstr>
      <vt:lpstr>Домашнє завдання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та дослідження водяних мешканців найближчої водойми</dc:title>
  <dc:creator>s</dc:creator>
  <cp:lastModifiedBy>RePack by Diakov</cp:lastModifiedBy>
  <cp:revision>18</cp:revision>
  <dcterms:created xsi:type="dcterms:W3CDTF">2023-10-15T14:55:56Z</dcterms:created>
  <dcterms:modified xsi:type="dcterms:W3CDTF">2024-10-29T07:57:43Z</dcterms:modified>
</cp:coreProperties>
</file>