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Akatab" panose="020B0604020202020204" charset="0"/>
      <p:regular r:id="rId15"/>
      <p:bold r:id="rId16"/>
    </p:embeddedFont>
    <p:embeddedFont>
      <p:font typeface="Karla" pitchFamily="2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3" d="100"/>
          <a:sy n="123" d="100"/>
        </p:scale>
        <p:origin x="29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8092b06bd53a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8092b06bd53a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68092b08cbe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68092b08cbe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68092b0aa5e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68092b0aa5e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68092b0cd27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68092b0cd27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68092b0ed70fa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68092b0ed70fa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68092b10ba7c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68092b10ba7c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68092b12ea2a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68092b12ea2a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68092b15067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68092b15067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68092b168ae2a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68092b168ae2a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68092b18036d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68092b18036d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68092b19ccd2d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68092b19ccd2d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68092b1b496b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68092b1b496b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09734" y="84881"/>
            <a:ext cx="3657600" cy="192166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 rot="20705829">
            <a:off x="510852" y="830810"/>
            <a:ext cx="38292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3250" b="1" dirty="0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Професії, пов’язані з діяльністю людини в природі</a:t>
            </a:r>
            <a:endParaRPr sz="3250" b="1" dirty="0">
              <a:solidFill>
                <a:srgbClr val="FFFFFF"/>
              </a:solidFill>
              <a:latin typeface="Akatab"/>
              <a:ea typeface="Akatab"/>
              <a:cs typeface="Akatab"/>
              <a:sym typeface="Akatab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Вивчаємо, як люди працюють із природою та зберігають її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23300"/>
            <a:ext cx="3829049" cy="255415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Що таке професії, пов’язані з діяльністю людини в природі?</a:t>
            </a:r>
            <a:endParaRPr sz="2900" b="1">
              <a:solidFill>
                <a:srgbClr val="FFFFFF"/>
              </a:solidFill>
              <a:latin typeface="Akatab"/>
              <a:ea typeface="Akatab"/>
              <a:cs typeface="Akatab"/>
              <a:sym typeface="Akatab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Визначення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Професії, пов’язані з діяльністю людини в природі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— це роботи, у яких людина взаємодіє з довкіллям, використовує природні ресурси або піклується про їх збереження.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Приклади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Дослідження ґрунтів, рослин, тварин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Вирощування врожаїв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Охорона лісів та водойм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Вивчення природи для її захисту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50" y="2954577"/>
            <a:ext cx="2663191" cy="1714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90422" y="2857500"/>
            <a:ext cx="2551726" cy="19088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83630" y="3112297"/>
            <a:ext cx="2663191" cy="1399216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Приклади професій</a:t>
            </a:r>
            <a:endParaRPr sz="2900" b="1">
              <a:solidFill>
                <a:srgbClr val="FFFFFF"/>
              </a:solidFill>
              <a:latin typeface="Akatab"/>
              <a:ea typeface="Akatab"/>
              <a:cs typeface="Akatab"/>
              <a:sym typeface="Akatab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285750" y="8001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Агроном — вирощує рослини та доглядає за врожаями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3234690" y="8001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Лісник — доглядає за лісом, захищає його від пожеж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6183630" y="800100"/>
            <a:ext cx="2663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Еколог — досліджує вплив людини на природу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2000026"/>
            <a:ext cx="3829051" cy="2000698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6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Геолог — фахівець із земних надр</a:t>
            </a:r>
            <a:endParaRPr sz="2900" b="1">
              <a:solidFill>
                <a:srgbClr val="FFFFFF"/>
              </a:solidFill>
              <a:latin typeface="Akatab"/>
              <a:ea typeface="Akatab"/>
              <a:cs typeface="Akatab"/>
              <a:sym typeface="Akatab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Що робить геолог?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Досліджує ґрунти, мінерали, корисні копалини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Вивчає, як утворюються гори, річки, печери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Допомагає знаходити ресурси та дбати про безпеку природи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Геологи допомагають розуміти, як використовувати ресурси відповідально.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564481"/>
            <a:ext cx="3829051" cy="287178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7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Які знання та навички потрібні для цих професій?</a:t>
            </a:r>
            <a:endParaRPr sz="2900" b="1">
              <a:solidFill>
                <a:srgbClr val="FFFFFF"/>
              </a:solidFill>
              <a:latin typeface="Akatab"/>
              <a:ea typeface="Akatab"/>
              <a:cs typeface="Akatab"/>
              <a:sym typeface="Akatab"/>
            </a:endParaRPr>
          </a:p>
        </p:txBody>
      </p:sp>
      <p:sp>
        <p:nvSpPr>
          <p:cNvPr id="87" name="Google Shape;87;p17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Основні знання: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Біологія, географія, хімія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Екологія та охорона природи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Важливі навички: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Спостережливість та уважність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Вміння працювати з інструментами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Робота в команді та на свіжому повітрі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Аналіз даних і прийняття рішень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З'єднайте слова з визначеннями ​🎯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285750" y="11430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​1​.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4" name="Google Shape;94;p18"/>
          <p:cNvSpPr txBox="1"/>
          <p:nvPr/>
        </p:nvSpPr>
        <p:spPr>
          <a:xfrm>
            <a:off x="685800" y="11430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Океанолог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5" name="Google Shape;95;p18"/>
          <p:cNvSpPr txBox="1"/>
          <p:nvPr/>
        </p:nvSpPr>
        <p:spPr>
          <a:xfrm>
            <a:off x="285750" y="20574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​2​.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6" name="Google Shape;96;p18"/>
          <p:cNvSpPr txBox="1"/>
          <p:nvPr/>
        </p:nvSpPr>
        <p:spPr>
          <a:xfrm>
            <a:off x="685800" y="20574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Ґрунтознавець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7" name="Google Shape;97;p18"/>
          <p:cNvSpPr txBox="1"/>
          <p:nvPr/>
        </p:nvSpPr>
        <p:spPr>
          <a:xfrm>
            <a:off x="285750" y="29718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​3​.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685800" y="29718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Метеоролог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85750" y="38862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​4​.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685800" y="38862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Гідролог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3429000" y="1143000"/>
            <a:ext cx="5259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2" name="Google Shape;102;p18"/>
          <p:cNvSpPr txBox="1"/>
          <p:nvPr/>
        </p:nvSpPr>
        <p:spPr>
          <a:xfrm>
            <a:off x="3829050" y="1143000"/>
            <a:ext cx="5143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Фахівець, що вивчає водні ресурси Землі, їх розподіл та кругообіг.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3429000" y="2057400"/>
            <a:ext cx="5259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b)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4" name="Google Shape;104;p18"/>
          <p:cNvSpPr txBox="1"/>
          <p:nvPr/>
        </p:nvSpPr>
        <p:spPr>
          <a:xfrm>
            <a:off x="3829050" y="2057400"/>
            <a:ext cx="5143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Спеціаліст, який вивчає атмосферу, її процеси та явища, прогнозує погоду.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3429000" y="2971800"/>
            <a:ext cx="5259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c)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6" name="Google Shape;106;p18"/>
          <p:cNvSpPr txBox="1"/>
          <p:nvPr/>
        </p:nvSpPr>
        <p:spPr>
          <a:xfrm>
            <a:off x="3829050" y="2971800"/>
            <a:ext cx="5143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Вчений, який досліджує склад, властивості та формування ґрунтів.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7" name="Google Shape;107;p18"/>
          <p:cNvSpPr txBox="1"/>
          <p:nvPr/>
        </p:nvSpPr>
        <p:spPr>
          <a:xfrm>
            <a:off x="3429000" y="3886200"/>
            <a:ext cx="5259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d)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8" name="Google Shape;108;p18"/>
          <p:cNvSpPr txBox="1"/>
          <p:nvPr/>
        </p:nvSpPr>
        <p:spPr>
          <a:xfrm>
            <a:off x="3829050" y="3886200"/>
            <a:ext cx="5143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Вчений, який досліджує океани, їх фізичні та хімічні властивості, морське життя.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9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З'єднайте слова з визначеннями ​🎯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4" name="Google Shape;114;p19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​✅​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5" name="Google Shape;115;p19"/>
          <p:cNvSpPr txBox="1"/>
          <p:nvPr/>
        </p:nvSpPr>
        <p:spPr>
          <a:xfrm>
            <a:off x="285750" y="11430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​1​.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6" name="Google Shape;116;p19"/>
          <p:cNvSpPr txBox="1"/>
          <p:nvPr/>
        </p:nvSpPr>
        <p:spPr>
          <a:xfrm>
            <a:off x="685800" y="11430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Океанолог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7" name="Google Shape;117;p19"/>
          <p:cNvSpPr txBox="1"/>
          <p:nvPr/>
        </p:nvSpPr>
        <p:spPr>
          <a:xfrm>
            <a:off x="285750" y="20574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​2​.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8" name="Google Shape;118;p19"/>
          <p:cNvSpPr txBox="1"/>
          <p:nvPr/>
        </p:nvSpPr>
        <p:spPr>
          <a:xfrm>
            <a:off x="685800" y="20574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Ґрунтознавець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9" name="Google Shape;119;p19"/>
          <p:cNvSpPr txBox="1"/>
          <p:nvPr/>
        </p:nvSpPr>
        <p:spPr>
          <a:xfrm>
            <a:off x="285750" y="29718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​3​.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0" name="Google Shape;120;p19"/>
          <p:cNvSpPr txBox="1"/>
          <p:nvPr/>
        </p:nvSpPr>
        <p:spPr>
          <a:xfrm>
            <a:off x="685800" y="29718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Метеоролог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1" name="Google Shape;121;p19"/>
          <p:cNvSpPr txBox="1"/>
          <p:nvPr/>
        </p:nvSpPr>
        <p:spPr>
          <a:xfrm>
            <a:off x="285750" y="38862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​4​.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2" name="Google Shape;122;p19"/>
          <p:cNvSpPr txBox="1"/>
          <p:nvPr/>
        </p:nvSpPr>
        <p:spPr>
          <a:xfrm>
            <a:off x="685800" y="3886200"/>
            <a:ext cx="22860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Гідролог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3" name="Google Shape;123;p19"/>
          <p:cNvSpPr txBox="1"/>
          <p:nvPr/>
        </p:nvSpPr>
        <p:spPr>
          <a:xfrm>
            <a:off x="3429000" y="1143000"/>
            <a:ext cx="5259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d)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4" name="Google Shape;124;p19"/>
          <p:cNvSpPr txBox="1"/>
          <p:nvPr/>
        </p:nvSpPr>
        <p:spPr>
          <a:xfrm>
            <a:off x="3829050" y="1143000"/>
            <a:ext cx="5143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Вчений, який досліджує океани, їх фізичні та хімічні властивості, морське життя.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5" name="Google Shape;125;p19"/>
          <p:cNvSpPr txBox="1"/>
          <p:nvPr/>
        </p:nvSpPr>
        <p:spPr>
          <a:xfrm>
            <a:off x="3429000" y="2057400"/>
            <a:ext cx="5259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c)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6" name="Google Shape;126;p19"/>
          <p:cNvSpPr txBox="1"/>
          <p:nvPr/>
        </p:nvSpPr>
        <p:spPr>
          <a:xfrm>
            <a:off x="3829050" y="2057400"/>
            <a:ext cx="5143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Вчений, який досліджує склад, властивості та формування ґрунтів.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7" name="Google Shape;127;p19"/>
          <p:cNvSpPr txBox="1"/>
          <p:nvPr/>
        </p:nvSpPr>
        <p:spPr>
          <a:xfrm>
            <a:off x="3429000" y="2971800"/>
            <a:ext cx="5259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b)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3829050" y="2971800"/>
            <a:ext cx="5143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Спеціаліст, який вивчає атмосферу, її процеси та явища, прогнозує погоду.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9" name="Google Shape;129;p19"/>
          <p:cNvSpPr txBox="1"/>
          <p:nvPr/>
        </p:nvSpPr>
        <p:spPr>
          <a:xfrm>
            <a:off x="3429000" y="3886200"/>
            <a:ext cx="5259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0" name="Google Shape;130;p19"/>
          <p:cNvSpPr txBox="1"/>
          <p:nvPr/>
        </p:nvSpPr>
        <p:spPr>
          <a:xfrm>
            <a:off x="3829050" y="3886200"/>
            <a:ext cx="5143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Фахівець, що вивчає водні ресурси Землі, їх розподіл та кругообіг.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4870" y="2124908"/>
            <a:ext cx="4149089" cy="233386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0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Як ці професії допомагають зберігати природу?</a:t>
            </a:r>
            <a:endParaRPr sz="2900" b="1">
              <a:solidFill>
                <a:srgbClr val="FFFFFF"/>
              </a:solidFill>
              <a:latin typeface="Akatab"/>
              <a:ea typeface="Akatab"/>
              <a:cs typeface="Akatab"/>
              <a:sym typeface="Akatab"/>
            </a:endParaRPr>
          </a:p>
        </p:txBody>
      </p:sp>
      <p:sp>
        <p:nvSpPr>
          <p:cNvPr id="137" name="Google Shape;137;p20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Приклади збереження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Агрономи впроваджують екологічні методи вирощування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Лісники садять дерева та борються з браконьєрством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Екологи проводять дослідження і радять, як зменшити забруднення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Геологи шукають безпечні способи видобутку ресурсів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Ці професії сприяють сталому розвитку та захисту довкілля.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2817" y="2628900"/>
            <a:ext cx="3340666" cy="2228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43027" y="2628900"/>
            <a:ext cx="2915647" cy="22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21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Вплив діяльності людини на навколишнє середовище</a:t>
            </a:r>
            <a:endParaRPr sz="2900" b="1">
              <a:solidFill>
                <a:srgbClr val="FFFFFF"/>
              </a:solidFill>
              <a:latin typeface="Akatab"/>
              <a:ea typeface="Akatab"/>
              <a:cs typeface="Akatab"/>
              <a:sym typeface="Akatab"/>
            </a:endParaRPr>
          </a:p>
        </p:txBody>
      </p:sp>
      <p:sp>
        <p:nvSpPr>
          <p:cNvPr id="145" name="Google Shape;145;p21"/>
          <p:cNvSpPr txBox="1"/>
          <p:nvPr/>
        </p:nvSpPr>
        <p:spPr>
          <a:xfrm>
            <a:off x="2857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Людина може: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Забруднювати повітря, воду, ґрунти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Знищувати ліси, тварин, рослини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46" name="Google Shape;146;p21"/>
          <p:cNvSpPr txBox="1"/>
          <p:nvPr/>
        </p:nvSpPr>
        <p:spPr>
          <a:xfrm>
            <a:off x="47434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Але також може: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Відновлювати ліси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Очищувати водойми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Захищати рідкісні види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330" y="655877"/>
            <a:ext cx="8332468" cy="4300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03020" y="2198221"/>
            <a:ext cx="2834639" cy="111281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2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Обговорення! ​🤷​‍​♀​️ ​💁​‍​♂​️ ​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💬​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54" name="Google Shape;154;p22"/>
          <p:cNvSpPr txBox="1"/>
          <p:nvPr/>
        </p:nvSpPr>
        <p:spPr>
          <a:xfrm>
            <a:off x="4297680" y="1828800"/>
            <a:ext cx="3726300" cy="19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Екологічна відповідальність професій</a:t>
            </a:r>
            <a:endParaRPr sz="2000" b="1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Чому важливо обирати </a:t>
            </a: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екологічно відповідальні</a:t>
            </a: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професії? Наведіть приклади з життя або новин.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330" y="655877"/>
            <a:ext cx="8332468" cy="4300374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3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Обговорення! ​🤷​‍​♀​️ ​💁​‍​♂​️ ​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💬​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61" name="Google Shape;161;p23"/>
          <p:cNvSpPr txBox="1"/>
          <p:nvPr/>
        </p:nvSpPr>
        <p:spPr>
          <a:xfrm>
            <a:off x="982980" y="1657350"/>
            <a:ext cx="7041000" cy="19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D90368"/>
                </a:solidFill>
                <a:latin typeface="Karla"/>
                <a:ea typeface="Karla"/>
                <a:cs typeface="Karla"/>
                <a:sym typeface="Karla"/>
              </a:rPr>
              <a:t>Ви могли б сказати...</a:t>
            </a:r>
            <a:endParaRPr sz="1600" b="1">
              <a:solidFill>
                <a:srgbClr val="D90368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Екологічно відповідальні професії допомагають зберегти природу для майбутніх поколінь.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Вплив діяльності людини на довкілля може бути негативним, тому важливо обирати професії, що мінімізують цей вплив.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Такі професії сприяють сталому розвитку та відповідальному використанню природних ресурсів.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62" name="Google Shape;162;p23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​✅​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61565"/>
            <a:ext cx="3829050" cy="2477621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FFFFFF"/>
                </a:solidFill>
                <a:latin typeface="Akatab"/>
                <a:ea typeface="Akatab"/>
                <a:cs typeface="Akatab"/>
                <a:sym typeface="Akatab"/>
              </a:rPr>
              <a:t>Підсумок: Чому це важливо?</a:t>
            </a:r>
            <a:endParaRPr sz="2900" b="1">
              <a:solidFill>
                <a:srgbClr val="FFFFFF"/>
              </a:solidFill>
              <a:latin typeface="Akatab"/>
              <a:ea typeface="Akatab"/>
              <a:cs typeface="Akatab"/>
              <a:sym typeface="Akatab"/>
            </a:endParaRPr>
          </a:p>
        </p:txBody>
      </p:sp>
      <p:sp>
        <p:nvSpPr>
          <p:cNvPr id="169" name="Google Shape;169;p2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Головне, що варто запам’ятати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Професії, пов’язані з природою, допомагають зберігати довкілля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Люди цих професій впливають на майбутнє планети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600"/>
              <a:buFont typeface="Karla"/>
              <a:buChar char="●"/>
            </a:pPr>
            <a:r>
              <a:rPr lang="en" sz="1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Обираючи екологічно відповідальні професії, ми дбаємо про здоров’я природи та людей</a:t>
            </a:r>
            <a:endParaRPr sz="1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6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Майбутнє природи — у наших руках!</a:t>
            </a:r>
            <a:endParaRPr sz="16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582</Words>
  <Application>Microsoft Office PowerPoint</Application>
  <PresentationFormat>Екран (16:9)</PresentationFormat>
  <Paragraphs>94</Paragraphs>
  <Slides>12</Slides>
  <Notes>12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6" baseType="lpstr">
      <vt:lpstr>Arial</vt:lpstr>
      <vt:lpstr>Karla</vt:lpstr>
      <vt:lpstr>Akatab</vt:lpstr>
      <vt:lpstr>Simple Light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User</cp:lastModifiedBy>
  <cp:revision>1</cp:revision>
  <dcterms:modified xsi:type="dcterms:W3CDTF">2025-04-23T18:03:16Z</dcterms:modified>
</cp:coreProperties>
</file>