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42" r:id="rId4"/>
    <p:sldId id="359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24.03.2023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24.03.2023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24.03.2023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24.03.2023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24.03.2023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24.03.2023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24.03.2023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24.03.2023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24.03.2023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24.03.2023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24.03.2023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24.03.2023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oQyt0JS4CqU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microsoft.com/office/2007/relationships/hdphoto" Target="../media/hdphoto1.wdp"/><Relationship Id="rId7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10" Type="http://schemas.openxmlformats.org/officeDocument/2006/relationships/image" Target="../media/image5.png"/><Relationship Id="rId4" Type="http://schemas.openxmlformats.org/officeDocument/2006/relationships/image" Target="../media/image7.png"/><Relationship Id="rId9" Type="http://schemas.openxmlformats.org/officeDocument/2006/relationships/hyperlink" Target="https://youtu.be/oQyt0JS4CqU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oQyt0JS4CqU" TargetMode="External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5.png"/><Relationship Id="rId5" Type="http://schemas.microsoft.com/office/2007/relationships/hdphoto" Target="../media/hdphoto7.wdp"/><Relationship Id="rId10" Type="http://schemas.openxmlformats.org/officeDocument/2006/relationships/hyperlink" Target="https://youtu.be/oQyt0JS4CqU" TargetMode="External"/><Relationship Id="rId4" Type="http://schemas.openxmlformats.org/officeDocument/2006/relationships/image" Target="../media/image15.png"/><Relationship Id="rId9" Type="http://schemas.microsoft.com/office/2007/relationships/hdphoto" Target="../media/hdphoto9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oQyt0JS4Cq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284149" y="1977424"/>
            <a:ext cx="962372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людина пристосовується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середовища життя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56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052CD39D-4A38-C3CD-07E7-0DC43F9ACB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020" y="5674354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476411" cy="1297576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dirty="0"/>
              <a:t>Пригадай, що називають середовищем життя. Яке його значення для рослин і тварин? Чим середовище життя людини відрізняється від середовищ життя інших організмів?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Вітальня-камінна кімната Ідея #4. Купити Вітальня-камінна кімната Ідея #4 в  Києві в інтернет магазині Ideastore.ua">
            <a:extLst>
              <a:ext uri="{FF2B5EF4-FFF2-40B4-BE49-F238E27FC236}">
                <a16:creationId xmlns:a16="http://schemas.microsoft.com/office/drawing/2014/main" id="{AB4753BB-AF43-5AF0-3C6C-A1E2AD8BB6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257"/>
          <a:stretch/>
        </p:blipFill>
        <p:spPr bwMode="auto">
          <a:xfrm>
            <a:off x="1474055" y="2166377"/>
            <a:ext cx="5542114" cy="4610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5734" y="3101473"/>
            <a:ext cx="2008564" cy="3675745"/>
          </a:xfrm>
          <a:prstGeom prst="rect">
            <a:avLst/>
          </a:prstGeom>
        </p:spPr>
      </p:pic>
      <p:pic>
        <p:nvPicPr>
          <p:cNvPr id="2054" name="Picture 6" descr="Як обрати акваріум?">
            <a:extLst>
              <a:ext uri="{FF2B5EF4-FFF2-40B4-BE49-F238E27FC236}">
                <a16:creationId xmlns:a16="http://schemas.microsoft.com/office/drawing/2014/main" id="{0C8A7703-E6CE-0F79-B391-7B1F72BBD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121" y="3305313"/>
            <a:ext cx="5173145" cy="391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Цікаві факти про кімнатні рослини">
            <a:extLst>
              <a:ext uri="{FF2B5EF4-FFF2-40B4-BE49-F238E27FC236}">
                <a16:creationId xmlns:a16="http://schemas.microsoft.com/office/drawing/2014/main" id="{91D331FC-38B8-14C7-6C9E-B569B075E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6889" y="1597238"/>
            <a:ext cx="2477271" cy="2390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9"/>
            <a:extLst>
              <a:ext uri="{FF2B5EF4-FFF2-40B4-BE49-F238E27FC236}">
                <a16:creationId xmlns:a16="http://schemas.microsoft.com/office/drawing/2014/main" id="{E8289A91-169F-96DC-EAE8-2C4949D86F4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677" y="5799413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4" y="183607"/>
            <a:ext cx="11861074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Людина </a:t>
            </a:r>
            <a:r>
              <a:rPr lang="ru-RU" sz="2800" b="1" dirty="0" err="1">
                <a:solidFill>
                  <a:schemeClr val="tx1"/>
                </a:solidFill>
              </a:rPr>
              <a:t>навчилась</a:t>
            </a:r>
            <a:r>
              <a:rPr lang="ru-RU" sz="2800" b="1" dirty="0">
                <a:solidFill>
                  <a:schemeClr val="tx1"/>
                </a:solidFill>
              </a:rPr>
              <a:t> не </a:t>
            </a:r>
            <a:r>
              <a:rPr lang="ru-RU" sz="2800" b="1" dirty="0" err="1">
                <a:solidFill>
                  <a:schemeClr val="tx1"/>
                </a:solidFill>
              </a:rPr>
              <a:t>покладатися</a:t>
            </a:r>
            <a:r>
              <a:rPr lang="ru-RU" sz="2800" b="1" dirty="0">
                <a:solidFill>
                  <a:schemeClr val="tx1"/>
                </a:solidFill>
              </a:rPr>
              <a:t> на природу. Вона сама </a:t>
            </a:r>
            <a:r>
              <a:rPr lang="ru-RU" sz="2800" b="1" dirty="0" err="1">
                <a:solidFill>
                  <a:schemeClr val="tx1"/>
                </a:solidFill>
              </a:rPr>
              <a:t>вирощує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потрібні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рослини</a:t>
            </a:r>
            <a:r>
              <a:rPr lang="ru-RU" sz="2800" b="1" dirty="0">
                <a:solidFill>
                  <a:schemeClr val="tx1"/>
                </a:solidFill>
              </a:rPr>
              <a:t> і тварин. У </a:t>
            </a:r>
            <a:r>
              <a:rPr lang="ru-RU" sz="2800" b="1" dirty="0" err="1">
                <a:solidFill>
                  <a:schemeClr val="tx1"/>
                </a:solidFill>
              </a:rPr>
              <a:t>цьому</a:t>
            </a:r>
            <a:r>
              <a:rPr lang="ru-RU" sz="2800" b="1" dirty="0">
                <a:solidFill>
                  <a:schemeClr val="tx1"/>
                </a:solidFill>
              </a:rPr>
              <a:t> велика заслуга </a:t>
            </a:r>
            <a:r>
              <a:rPr lang="ru-RU" sz="2800" b="1" dirty="0" err="1">
                <a:solidFill>
                  <a:schemeClr val="tx1"/>
                </a:solidFill>
              </a:rPr>
              <a:t>науковців</a:t>
            </a:r>
            <a:r>
              <a:rPr lang="ru-RU" sz="2800" b="1" dirty="0">
                <a:solidFill>
                  <a:schemeClr val="tx1"/>
                </a:solidFill>
              </a:rPr>
              <a:t>. На весь </a:t>
            </a:r>
            <a:r>
              <a:rPr lang="ru-RU" sz="2800" b="1" dirty="0" err="1">
                <a:solidFill>
                  <a:schemeClr val="tx1"/>
                </a:solidFill>
              </a:rPr>
              <a:t>світ</a:t>
            </a:r>
            <a:r>
              <a:rPr lang="ru-RU" sz="2800" b="1" dirty="0">
                <a:solidFill>
                  <a:schemeClr val="tx1"/>
                </a:solidFill>
              </a:rPr>
              <a:t> прославилась </a:t>
            </a:r>
            <a:r>
              <a:rPr lang="ru-RU" sz="2800" b="1" dirty="0" err="1">
                <a:solidFill>
                  <a:schemeClr val="tx1"/>
                </a:solidFill>
              </a:rPr>
              <a:t>українська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дослідниця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Ольга </a:t>
            </a:r>
            <a:r>
              <a:rPr lang="ru-RU" sz="2800" b="1" dirty="0" err="1">
                <a:solidFill>
                  <a:srgbClr val="FF0000"/>
                </a:solidFill>
              </a:rPr>
              <a:t>Кирилівна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Коломієць</a:t>
            </a:r>
            <a:r>
              <a:rPr lang="ru-RU" sz="2800" b="1" dirty="0">
                <a:solidFill>
                  <a:schemeClr val="tx1"/>
                </a:solidFill>
              </a:rPr>
              <a:t>. Вона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створила </a:t>
            </a:r>
            <a:r>
              <a:rPr lang="ru-RU" sz="2800" b="1" dirty="0" err="1">
                <a:solidFill>
                  <a:schemeClr val="tx1"/>
                </a:solidFill>
              </a:rPr>
              <a:t>новий</a:t>
            </a:r>
            <a:r>
              <a:rPr lang="ru-RU" sz="2800" b="1" dirty="0">
                <a:solidFill>
                  <a:schemeClr val="tx1"/>
                </a:solidFill>
              </a:rPr>
              <a:t> сорт </a:t>
            </a:r>
            <a:r>
              <a:rPr lang="ru-RU" sz="2800" b="1" dirty="0" err="1">
                <a:solidFill>
                  <a:schemeClr val="tx1"/>
                </a:solidFill>
              </a:rPr>
              <a:t>цукрового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буряку</a:t>
            </a:r>
            <a:r>
              <a:rPr lang="ru-RU" sz="2800" b="1" dirty="0">
                <a:solidFill>
                  <a:schemeClr val="tx1"/>
                </a:solidFill>
              </a:rPr>
              <a:t> «</a:t>
            </a:r>
            <a:r>
              <a:rPr lang="ru-RU" sz="2800" b="1" dirty="0" err="1">
                <a:solidFill>
                  <a:schemeClr val="tx1"/>
                </a:solidFill>
              </a:rPr>
              <a:t>Білоцерківський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однонасінний</a:t>
            </a:r>
            <a:r>
              <a:rPr lang="ru-RU" sz="2800" b="1" dirty="0">
                <a:solidFill>
                  <a:schemeClr val="tx1"/>
                </a:solidFill>
              </a:rPr>
              <a:t>».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Коломієць Ольга Кирилівна — Енциклопедія Сучасної України">
            <a:extLst>
              <a:ext uri="{FF2B5EF4-FFF2-40B4-BE49-F238E27FC236}">
                <a16:creationId xmlns:a16="http://schemas.microsoft.com/office/drawing/2014/main" id="{1F18E242-6567-C9AB-F398-49FEAB29A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4" y="2141649"/>
            <a:ext cx="3669690" cy="459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БУРЯК ЦУКРОВИЙ - Персональний сайт Тютюнник Миколи Сергійовича викладача  агрономічних дисциплін Олександрійського технікуму Білоцерківського  національного аграрного університету">
            <a:extLst>
              <a:ext uri="{FF2B5EF4-FFF2-40B4-BE49-F238E27FC236}">
                <a16:creationId xmlns:a16="http://schemas.microsoft.com/office/drawing/2014/main" id="{867E5751-5F65-66CF-D460-BE28D4772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138" y="2228296"/>
            <a:ext cx="4228020" cy="2823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Українці сіють цукровий буряк">
            <a:extLst>
              <a:ext uri="{FF2B5EF4-FFF2-40B4-BE49-F238E27FC236}">
                <a16:creationId xmlns:a16="http://schemas.microsoft.com/office/drawing/2014/main" id="{331C7F8D-D932-CD88-26D5-E6BC3A4DB0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450"/>
          <a:stretch/>
        </p:blipFill>
        <p:spPr bwMode="auto">
          <a:xfrm>
            <a:off x="7830105" y="3798891"/>
            <a:ext cx="4147927" cy="287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759AD5D1-713E-A913-C8C1-42376ED144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677" y="5799413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285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7714" y="183607"/>
            <a:ext cx="11808823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Одержану</a:t>
            </a:r>
            <a:r>
              <a:rPr lang="ru-RU" sz="2800" b="1" dirty="0">
                <a:solidFill>
                  <a:schemeClr val="tx1"/>
                </a:solidFill>
              </a:rPr>
              <a:t> на фермах і полях </a:t>
            </a:r>
            <a:r>
              <a:rPr lang="ru-RU" sz="2800" b="1" dirty="0" err="1">
                <a:solidFill>
                  <a:schemeClr val="tx1"/>
                </a:solidFill>
              </a:rPr>
              <a:t>продукцію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переробляє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використо-вуючи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різні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харчові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технології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Наприклад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технологія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вироблення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цукру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із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цукрового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буряку</a:t>
            </a:r>
            <a:r>
              <a:rPr lang="ru-RU" sz="2800" b="1" dirty="0">
                <a:solidFill>
                  <a:schemeClr val="tx1"/>
                </a:solidFill>
              </a:rPr>
              <a:t>, вершкового масла — </a:t>
            </a:r>
            <a:r>
              <a:rPr lang="ru-RU" sz="2800" b="1" dirty="0" err="1">
                <a:solidFill>
                  <a:schemeClr val="tx1"/>
                </a:solidFill>
              </a:rPr>
              <a:t>із</a:t>
            </a:r>
            <a:r>
              <a:rPr lang="ru-RU" sz="2800" b="1" dirty="0">
                <a:solidFill>
                  <a:schemeClr val="tx1"/>
                </a:solidFill>
              </a:rPr>
              <a:t> молока, </a:t>
            </a:r>
            <a:r>
              <a:rPr lang="ru-RU" sz="2800" b="1" dirty="0" err="1">
                <a:solidFill>
                  <a:schemeClr val="tx1"/>
                </a:solidFill>
              </a:rPr>
              <a:t>борошна</a:t>
            </a:r>
            <a:r>
              <a:rPr lang="ru-RU" sz="2800" b="1" dirty="0">
                <a:solidFill>
                  <a:schemeClr val="tx1"/>
                </a:solidFill>
              </a:rPr>
              <a:t> й </a:t>
            </a:r>
            <a:r>
              <a:rPr lang="ru-RU" sz="2800" b="1" dirty="0" err="1">
                <a:solidFill>
                  <a:schemeClr val="tx1"/>
                </a:solidFill>
              </a:rPr>
              <a:t>різних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круп — </a:t>
            </a:r>
            <a:r>
              <a:rPr lang="ru-RU" sz="2800" b="1" dirty="0" err="1">
                <a:solidFill>
                  <a:schemeClr val="tx1"/>
                </a:solidFill>
              </a:rPr>
              <a:t>із</a:t>
            </a:r>
            <a:r>
              <a:rPr lang="ru-RU" sz="2800" b="1" dirty="0">
                <a:solidFill>
                  <a:schemeClr val="tx1"/>
                </a:solidFill>
              </a:rPr>
              <a:t> зерна </a:t>
            </a:r>
            <a:r>
              <a:rPr lang="ru-RU" sz="2800" b="1" dirty="0" err="1">
                <a:solidFill>
                  <a:schemeClr val="tx1"/>
                </a:solidFill>
              </a:rPr>
              <a:t>рослин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соків</a:t>
            </a:r>
            <a:r>
              <a:rPr lang="ru-RU" sz="2800" b="1" dirty="0">
                <a:solidFill>
                  <a:schemeClr val="tx1"/>
                </a:solidFill>
              </a:rPr>
              <a:t> — </a:t>
            </a:r>
            <a:r>
              <a:rPr lang="ru-RU" sz="2800" b="1" dirty="0" err="1">
                <a:solidFill>
                  <a:schemeClr val="tx1"/>
                </a:solidFill>
              </a:rPr>
              <a:t>із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плодів</a:t>
            </a:r>
            <a:r>
              <a:rPr lang="ru-RU" sz="2800" b="1" dirty="0">
                <a:solidFill>
                  <a:schemeClr val="tx1"/>
                </a:solidFill>
              </a:rPr>
              <a:t> й </a:t>
            </a:r>
            <a:r>
              <a:rPr lang="ru-RU" sz="2800" b="1" dirty="0" err="1">
                <a:solidFill>
                  <a:schemeClr val="tx1"/>
                </a:solidFill>
              </a:rPr>
              <a:t>овочів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Скорочення посівних площ цукрового буряку в ЄС підтримає ціни на цукор">
            <a:extLst>
              <a:ext uri="{FF2B5EF4-FFF2-40B4-BE49-F238E27FC236}">
                <a16:creationId xmlns:a16="http://schemas.microsoft.com/office/drawing/2014/main" id="{AE78CC06-4F4F-3363-03AE-DDDB3E681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65" y="2089648"/>
            <a:ext cx="5092338" cy="241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Молоко, творог, сливочное масло: Что показала тотальная проверка рынка">
            <a:extLst>
              <a:ext uri="{FF2B5EF4-FFF2-40B4-BE49-F238E27FC236}">
                <a16:creationId xmlns:a16="http://schemas.microsoft.com/office/drawing/2014/main" id="{FBDA1566-BF63-E1E8-15AE-5B45D1139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836" y="4463271"/>
            <a:ext cx="4648124" cy="232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Почему фруктовые соки опасны для здоровья » Новости Vector News">
            <a:extLst>
              <a:ext uri="{FF2B5EF4-FFF2-40B4-BE49-F238E27FC236}">
                <a16:creationId xmlns:a16="http://schemas.microsoft.com/office/drawing/2014/main" id="{9D9E4AEC-258E-F94B-2985-30CEED617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1660" y="2107089"/>
            <a:ext cx="4125981" cy="231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Производство муки: подготовка, технология и способы изготовления муки,  процесс изготовления муки">
            <a:extLst>
              <a:ext uri="{FF2B5EF4-FFF2-40B4-BE49-F238E27FC236}">
                <a16:creationId xmlns:a16="http://schemas.microsoft.com/office/drawing/2014/main" id="{E3EB2F04-74A1-4276-D608-D1B04E327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524" y="4369036"/>
            <a:ext cx="3928927" cy="24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10"/>
            <a:extLst>
              <a:ext uri="{FF2B5EF4-FFF2-40B4-BE49-F238E27FC236}">
                <a16:creationId xmlns:a16="http://schemas.microsoft.com/office/drawing/2014/main" id="{CEEDC8A1-861D-194D-B1F0-860BE009478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677" y="5799413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799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1628</TotalTime>
  <Words>130</Words>
  <Application>Microsoft Office PowerPoint</Application>
  <PresentationFormat>Широкий екран</PresentationFormat>
  <Paragraphs>11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225</cp:revision>
  <dcterms:created xsi:type="dcterms:W3CDTF">2023-02-01T11:00:58Z</dcterms:created>
  <dcterms:modified xsi:type="dcterms:W3CDTF">2023-03-24T16:47:00Z</dcterms:modified>
</cp:coreProperties>
</file>