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8" r:id="rId5"/>
    <p:sldId id="299" r:id="rId6"/>
    <p:sldId id="301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-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JDpjFb6Gok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12" Type="http://schemas.openxmlformats.org/officeDocument/2006/relationships/hyperlink" Target="https://youtu.be/XJDpjFb6Gok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jpg"/><Relationship Id="rId4" Type="http://schemas.openxmlformats.org/officeDocument/2006/relationships/image" Target="../media/image9.jp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XJDpjFb6Go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XJDpjFb6Gok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JDpjFb6Gok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9.png"/><Relationship Id="rId4" Type="http://schemas.openxmlformats.org/officeDocument/2006/relationships/image" Target="../media/image9.jp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5.wdp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6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XJDpjFb6Go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XJDpjFb6G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23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виникає та яку роботу виконує електричний струм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43467ADD-AB31-5137-A992-A72E6C6B6F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147" y="5378040"/>
            <a:ext cx="3735301" cy="145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079861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Холодильник охолоджує продукти, мікрохвильова піч - нагріває страви, на екрані телевізора з’являється зображення, світлофор ре­гулює рух </a:t>
            </a:r>
            <a:r>
              <a:rPr lang="uk-UA" sz="2400" b="1" dirty="0" err="1"/>
              <a:t>транспор</a:t>
            </a:r>
            <a:r>
              <a:rPr lang="uk-UA" sz="2400" b="1" dirty="0"/>
              <a:t>-ту і пішоходів. Що спільного між такими різними приладами?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Холодильник, Морозильник">
            <a:extLst>
              <a:ext uri="{FF2B5EF4-FFF2-40B4-BE49-F238E27FC236}">
                <a16:creationId xmlns:a16="http://schemas.microsoft.com/office/drawing/2014/main" id="{D2CEED55-800B-7664-2A8F-9BE1FA4D7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1540332"/>
            <a:ext cx="4269157" cy="531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Микроволновая Печь">
            <a:extLst>
              <a:ext uri="{FF2B5EF4-FFF2-40B4-BE49-F238E27FC236}">
                <a16:creationId xmlns:a16="http://schemas.microsoft.com/office/drawing/2014/main" id="{99F74DA7-C4DA-E802-8C59-432A1EE84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303" y="1539428"/>
            <a:ext cx="3078425" cy="19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F9252418-FE41-A567-E369-1E412EE62F2C}"/>
              </a:ext>
            </a:extLst>
          </p:cNvPr>
          <p:cNvGrpSpPr/>
          <p:nvPr/>
        </p:nvGrpSpPr>
        <p:grpSpPr>
          <a:xfrm>
            <a:off x="3762557" y="3609070"/>
            <a:ext cx="4445753" cy="3093896"/>
            <a:chOff x="3762557" y="3609070"/>
            <a:chExt cx="4445753" cy="3093896"/>
          </a:xfrm>
        </p:grpSpPr>
        <p:pic>
          <p:nvPicPr>
            <p:cNvPr id="1030" name="Picture 6" descr="Монитор, Жк, Экран, Плазма, Электроника">
              <a:extLst>
                <a:ext uri="{FF2B5EF4-FFF2-40B4-BE49-F238E27FC236}">
                  <a16:creationId xmlns:a16="http://schemas.microsoft.com/office/drawing/2014/main" id="{EF63FE47-A7EA-FB40-0075-6D2CC9B14B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2557" y="3609070"/>
              <a:ext cx="4445753" cy="3093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398C1E08-23CA-BAB7-CA6F-401B7497FB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9860" y="4401320"/>
              <a:ext cx="1157309" cy="1040536"/>
            </a:xfrm>
            <a:prstGeom prst="rect">
              <a:avLst/>
            </a:prstGeom>
          </p:spPr>
        </p:pic>
      </p:grpSp>
      <p:pic>
        <p:nvPicPr>
          <p:cNvPr id="1032" name="Picture 8" descr="Светофор, Красный, Чернить, Зеленый">
            <a:extLst>
              <a:ext uri="{FF2B5EF4-FFF2-40B4-BE49-F238E27FC236}">
                <a16:creationId xmlns:a16="http://schemas.microsoft.com/office/drawing/2014/main" id="{93D153E8-89D8-06A6-036F-71314E0FD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779" y="1334300"/>
            <a:ext cx="2697029" cy="317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2"/>
            <a:extLst>
              <a:ext uri="{FF2B5EF4-FFF2-40B4-BE49-F238E27FC236}">
                <a16:creationId xmlns:a16="http://schemas.microsoft.com/office/drawing/2014/main" id="{4F81F605-827C-420C-0341-9E8498E2A10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254" y="5882640"/>
            <a:ext cx="2500584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Ще в XVII столітті науковці навчилися отримувати </a:t>
            </a:r>
            <a:r>
              <a:rPr lang="uk-UA" sz="2400" b="1" dirty="0">
                <a:solidFill>
                  <a:srgbClr val="FF0000"/>
                </a:solidFill>
              </a:rPr>
              <a:t>електричний струм</a:t>
            </a:r>
            <a:r>
              <a:rPr lang="uk-UA" sz="2400" b="1" dirty="0">
                <a:solidFill>
                  <a:schemeClr val="tx1"/>
                </a:solidFill>
              </a:rPr>
              <a:t>. Так називають </a:t>
            </a:r>
            <a:r>
              <a:rPr lang="uk-UA" sz="2400" b="1" dirty="0">
                <a:solidFill>
                  <a:srgbClr val="FF0000"/>
                </a:solidFill>
              </a:rPr>
              <a:t>напрямлений рух електронів </a:t>
            </a:r>
            <a:r>
              <a:rPr lang="uk-UA" sz="2400" b="1" dirty="0">
                <a:solidFill>
                  <a:schemeClr val="tx1"/>
                </a:solidFill>
              </a:rPr>
              <a:t>(або інших заряджених частинок). Значно пізніше </a:t>
            </a:r>
            <a:r>
              <a:rPr lang="uk-UA" sz="2400" b="1" dirty="0" err="1">
                <a:solidFill>
                  <a:schemeClr val="tx1"/>
                </a:solidFill>
              </a:rPr>
              <a:t>з’ясува-ли</a:t>
            </a:r>
            <a:r>
              <a:rPr lang="uk-UA" sz="2400" b="1" dirty="0">
                <a:solidFill>
                  <a:schemeClr val="tx1"/>
                </a:solidFill>
              </a:rPr>
              <a:t>, що електричний струм спричиню­ється рухом електронів і винайшли спосіб </a:t>
            </a:r>
            <a:r>
              <a:rPr lang="uk-UA" sz="2400" b="1" dirty="0" err="1">
                <a:solidFill>
                  <a:schemeClr val="tx1"/>
                </a:solidFill>
              </a:rPr>
              <a:t>керува</a:t>
            </a:r>
            <a:r>
              <a:rPr lang="uk-UA" sz="2400" b="1" dirty="0">
                <a:solidFill>
                  <a:schemeClr val="tx1"/>
                </a:solidFill>
              </a:rPr>
              <a:t>-ти ним.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31" y="5108152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Электричество арт - 28 фото">
            <a:extLst>
              <a:ext uri="{FF2B5EF4-FFF2-40B4-BE49-F238E27FC236}">
                <a16:creationId xmlns:a16="http://schemas.microsoft.com/office/drawing/2014/main" id="{93526FFC-5F09-567B-1690-BA24DFC8ED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508" b="23555"/>
          <a:stretch/>
        </p:blipFill>
        <p:spPr bwMode="auto">
          <a:xfrm>
            <a:off x="2056790" y="1881206"/>
            <a:ext cx="7255641" cy="32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82CA439D-20DE-8221-171E-0C534AA9EB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254" y="5882640"/>
            <a:ext cx="2500584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Розглянуті приклади ілюструють теплову, звукову, світлову та механічну дію </a:t>
            </a:r>
            <a:r>
              <a:rPr lang="uk-UA" sz="2400" b="1" dirty="0" err="1">
                <a:solidFill>
                  <a:schemeClr val="tx1"/>
                </a:solidFill>
              </a:rPr>
              <a:t>електрич</a:t>
            </a:r>
            <a:r>
              <a:rPr lang="uk-UA" sz="2400" b="1" dirty="0">
                <a:solidFill>
                  <a:schemeClr val="tx1"/>
                </a:solidFill>
              </a:rPr>
              <a:t>-ного струму.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79EF0C-B1A5-07EB-C938-A591043833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223" t="29903" r="10874" b="9969"/>
          <a:stretch/>
        </p:blipFill>
        <p:spPr>
          <a:xfrm>
            <a:off x="62144" y="1164266"/>
            <a:ext cx="11718524" cy="5669868"/>
          </a:xfrm>
          <a:prstGeom prst="rect">
            <a:avLst/>
          </a:prstGeom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1B8834C2-D5C6-96E9-33BF-95892FBD16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98" y="5929248"/>
            <a:ext cx="2500584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На малюнку показано, як з наведених у таблиці складників утворюється </a:t>
            </a:r>
            <a:r>
              <a:rPr lang="uk-UA" sz="2400" b="1" dirty="0">
                <a:solidFill>
                  <a:srgbClr val="FF0000"/>
                </a:solidFill>
              </a:rPr>
              <a:t>електричне коло </a:t>
            </a:r>
            <a:r>
              <a:rPr lang="uk-UA" sz="2400" b="1" dirty="0">
                <a:solidFill>
                  <a:schemeClr val="tx1"/>
                </a:solidFill>
              </a:rPr>
              <a:t>та ілюструється </a:t>
            </a:r>
            <a:r>
              <a:rPr lang="uk-UA" sz="2400" b="1" dirty="0">
                <a:solidFill>
                  <a:srgbClr val="FF0000"/>
                </a:solidFill>
              </a:rPr>
              <a:t>робо­та </a:t>
            </a:r>
            <a:r>
              <a:rPr lang="uk-UA" sz="2400" b="1" dirty="0">
                <a:solidFill>
                  <a:schemeClr val="tx1"/>
                </a:solidFill>
              </a:rPr>
              <a:t>електричного струму — </a:t>
            </a:r>
            <a:r>
              <a:rPr lang="uk-UA" sz="2400" b="1" dirty="0">
                <a:solidFill>
                  <a:srgbClr val="FF0000"/>
                </a:solidFill>
              </a:rPr>
              <a:t>світіння</a:t>
            </a:r>
            <a:r>
              <a:rPr lang="uk-UA" sz="2400" b="1" dirty="0">
                <a:solidFill>
                  <a:schemeClr val="tx1"/>
                </a:solidFill>
              </a:rPr>
              <a:t> лампи.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16F650-05DD-6329-BCD3-7F39EE2B18B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8071" t="26540" r="7572" b="9080"/>
          <a:stretch/>
        </p:blipFill>
        <p:spPr>
          <a:xfrm>
            <a:off x="355581" y="1216537"/>
            <a:ext cx="10909670" cy="46834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D36492-B8DF-543D-176B-69CCA3D169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84244" y="4971495"/>
            <a:ext cx="1109397" cy="1886505"/>
          </a:xfrm>
          <a:prstGeom prst="rect">
            <a:avLst/>
          </a:prstGeom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C61299CE-3249-7AB2-4116-4BE7F6EC4A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254" y="5882640"/>
            <a:ext cx="2500584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На малюнку джерелом електричного струму є батарей­ка. У батарейці відбуваються хімічні реакції й енергія, яка в них виділяться, перетворюється на електричну.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32037" y="4967666"/>
            <a:ext cx="975360" cy="1784945"/>
          </a:xfrm>
          <a:prstGeom prst="rect">
            <a:avLst/>
          </a:prstGeom>
        </p:spPr>
      </p:pic>
      <p:pic>
        <p:nvPicPr>
          <p:cNvPr id="1026" name="Picture 2" descr="Батарейка рисунок - 50 фото">
            <a:extLst>
              <a:ext uri="{FF2B5EF4-FFF2-40B4-BE49-F238E27FC236}">
                <a16:creationId xmlns:a16="http://schemas.microsoft.com/office/drawing/2014/main" id="{343B05A8-9F1E-A43B-51A8-AE472D7656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524"/>
          <a:stretch/>
        </p:blipFill>
        <p:spPr bwMode="auto">
          <a:xfrm flipH="1">
            <a:off x="1046967" y="2184760"/>
            <a:ext cx="5297234" cy="448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атарейка рисунок - 50 фото">
            <a:extLst>
              <a:ext uri="{FF2B5EF4-FFF2-40B4-BE49-F238E27FC236}">
                <a16:creationId xmlns:a16="http://schemas.microsoft.com/office/drawing/2014/main" id="{17B8E43E-34D6-CA9F-87F0-C840C7E24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174342"/>
            <a:ext cx="6236789" cy="623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6F1D0581-D2E5-7824-394F-C4F25292C2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254" y="5882640"/>
            <a:ext cx="2500584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5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3700</TotalTime>
  <Words>155</Words>
  <Application>Microsoft Office PowerPoint</Application>
  <PresentationFormat>Широкий екран</PresentationFormat>
  <Paragraphs>10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529</cp:revision>
  <dcterms:created xsi:type="dcterms:W3CDTF">2023-02-01T11:00:58Z</dcterms:created>
  <dcterms:modified xsi:type="dcterms:W3CDTF">2023-11-27T17:09:39Z</dcterms:modified>
</cp:coreProperties>
</file>