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342" r:id="rId5"/>
    <p:sldId id="280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19.03.2023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19.03.2023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19.03.2023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19.03.2023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OseLB6aPAVc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OseLB6aPAVc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youtu.be/OseLB6aPAVc" TargetMode="Externa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OseLB6aPAVc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OseLB6aPAV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2168587" y="1977424"/>
            <a:ext cx="785484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Яка роль серця та </a:t>
            </a:r>
          </a:p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кровообігу в організмі</a:t>
            </a:r>
            <a:endParaRPr lang="uk-UA" sz="6000" b="1" cap="none" spc="50" dirty="0">
              <a:ln w="9525" cmpd="sng">
                <a:solidFill>
                  <a:srgbClr val="FFFF00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2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54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6E686D75-EBBD-D8EB-F7C0-2CC6E34C274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013" y="5884492"/>
            <a:ext cx="2774918" cy="1082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476411" cy="1297576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err="1"/>
              <a:t>Пригадай</a:t>
            </a:r>
            <a:r>
              <a:rPr lang="ru-RU" sz="2800" b="1" dirty="0"/>
              <a:t>, </a:t>
            </a:r>
            <a:r>
              <a:rPr lang="ru-RU" sz="2800" b="1" dirty="0" err="1"/>
              <a:t>чи</a:t>
            </a:r>
            <a:r>
              <a:rPr lang="ru-RU" sz="2800" b="1" dirty="0"/>
              <a:t> </a:t>
            </a:r>
            <a:r>
              <a:rPr lang="ru-RU" sz="2800" b="1" dirty="0" err="1"/>
              <a:t>доводилося</a:t>
            </a:r>
            <a:r>
              <a:rPr lang="ru-RU" sz="2800" b="1" dirty="0"/>
              <a:t> </a:t>
            </a:r>
            <a:r>
              <a:rPr lang="ru-RU" sz="2800" b="1" dirty="0" err="1"/>
              <a:t>тобі</a:t>
            </a:r>
            <a:r>
              <a:rPr lang="ru-RU" sz="2800" b="1" dirty="0"/>
              <a:t> </a:t>
            </a:r>
            <a:r>
              <a:rPr lang="ru-RU" sz="2800" b="1" dirty="0" err="1"/>
              <a:t>після</a:t>
            </a:r>
            <a:r>
              <a:rPr lang="ru-RU" sz="2800" b="1" dirty="0"/>
              <a:t> </a:t>
            </a:r>
            <a:r>
              <a:rPr lang="ru-RU" sz="2800" b="1" dirty="0" err="1"/>
              <a:t>хвилювання</a:t>
            </a:r>
            <a:r>
              <a:rPr lang="ru-RU" sz="2800" b="1" dirty="0"/>
              <a:t>, </a:t>
            </a:r>
            <a:r>
              <a:rPr lang="ru-RU" sz="2800" b="1" dirty="0" err="1"/>
              <a:t>швидкого</a:t>
            </a:r>
            <a:r>
              <a:rPr lang="ru-RU" sz="2800" b="1" dirty="0"/>
              <a:t> </a:t>
            </a:r>
          </a:p>
          <a:p>
            <a:r>
              <a:rPr lang="ru-RU" sz="2800" b="1" dirty="0" err="1"/>
              <a:t>бігу</a:t>
            </a:r>
            <a:r>
              <a:rPr lang="ru-RU" sz="2800" b="1" dirty="0"/>
              <a:t> </a:t>
            </a:r>
            <a:r>
              <a:rPr lang="ru-RU" sz="2800" b="1" dirty="0" err="1"/>
              <a:t>або</a:t>
            </a:r>
            <a:r>
              <a:rPr lang="ru-RU" sz="2800" b="1" dirty="0"/>
              <a:t> </a:t>
            </a:r>
            <a:r>
              <a:rPr lang="ru-RU" sz="2800" b="1" dirty="0" err="1"/>
              <a:t>рухливої</a:t>
            </a:r>
            <a:r>
              <a:rPr lang="ru-RU" sz="2800" b="1" dirty="0"/>
              <a:t> </a:t>
            </a:r>
            <a:r>
              <a:rPr lang="ru-RU" sz="2800" b="1" dirty="0" err="1"/>
              <a:t>гри</a:t>
            </a:r>
            <a:r>
              <a:rPr lang="ru-RU" sz="2800" b="1" dirty="0"/>
              <a:t> </a:t>
            </a:r>
            <a:r>
              <a:rPr lang="ru-RU" sz="2800" b="1" dirty="0" err="1"/>
              <a:t>відчувати</a:t>
            </a:r>
            <a:r>
              <a:rPr lang="ru-RU" sz="2800" b="1" dirty="0"/>
              <a:t> </a:t>
            </a:r>
            <a:r>
              <a:rPr lang="ru-RU" sz="2800" b="1" dirty="0" err="1"/>
              <a:t>прискорене</a:t>
            </a:r>
            <a:r>
              <a:rPr lang="ru-RU" sz="2800" b="1" dirty="0"/>
              <a:t> </a:t>
            </a:r>
            <a:r>
              <a:rPr lang="ru-RU" sz="2800" b="1" dirty="0" err="1"/>
              <a:t>постукування</a:t>
            </a:r>
            <a:r>
              <a:rPr lang="ru-RU" sz="2800" b="1" dirty="0"/>
              <a:t> </a:t>
            </a:r>
          </a:p>
          <a:p>
            <a:r>
              <a:rPr lang="ru-RU" sz="2800" b="1" dirty="0" err="1"/>
              <a:t>серця</a:t>
            </a:r>
            <a:r>
              <a:rPr lang="ru-RU" sz="2800" b="1" dirty="0"/>
              <a:t> в грудях.</a:t>
            </a:r>
            <a:endParaRPr lang="uk-UA" sz="28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5734" y="3101473"/>
            <a:ext cx="2008564" cy="3675745"/>
          </a:xfrm>
          <a:prstGeom prst="rect">
            <a:avLst/>
          </a:prstGeom>
        </p:spPr>
      </p:pic>
      <p:pic>
        <p:nvPicPr>
          <p:cNvPr id="1030" name="Picture 6" descr="Мальчик бегает на свежем воздухе малыш бегает в летнем парке спорт на  открытом воздухе и фитнес для детей, занимающихся ... | Премиум Фото">
            <a:extLst>
              <a:ext uri="{FF2B5EF4-FFF2-40B4-BE49-F238E27FC236}">
                <a16:creationId xmlns:a16="http://schemas.microsoft.com/office/drawing/2014/main" id="{E2571B2D-7C74-C9C9-8EE0-D7DDB338BD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03" r="15812"/>
          <a:stretch/>
        </p:blipFill>
        <p:spPr bwMode="auto">
          <a:xfrm>
            <a:off x="3895691" y="1641589"/>
            <a:ext cx="4630457" cy="502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D3E91DF8-9BE5-9866-5970-2F362F858B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013" y="5884492"/>
            <a:ext cx="2774918" cy="1082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У </a:t>
            </a:r>
            <a:r>
              <a:rPr lang="ru-RU" sz="2800" b="1" dirty="0" err="1">
                <a:solidFill>
                  <a:schemeClr val="tx1"/>
                </a:solidFill>
              </a:rPr>
              <a:t>твоєму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організмі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близько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трьох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літрів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крові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Завдяки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їй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кисень</a:t>
            </a:r>
            <a:r>
              <a:rPr lang="ru-RU" sz="2800" b="1" dirty="0">
                <a:solidFill>
                  <a:schemeClr val="tx1"/>
                </a:solidFill>
              </a:rPr>
              <a:t> і </a:t>
            </a:r>
            <a:r>
              <a:rPr lang="ru-RU" sz="2800" b="1" dirty="0" err="1">
                <a:solidFill>
                  <a:schemeClr val="tx1"/>
                </a:solidFill>
              </a:rPr>
              <a:t>поживні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речовини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надходять</a:t>
            </a:r>
            <a:r>
              <a:rPr lang="ru-RU" sz="2800" b="1" dirty="0">
                <a:solidFill>
                  <a:schemeClr val="tx1"/>
                </a:solidFill>
              </a:rPr>
              <a:t> до </a:t>
            </a:r>
            <a:r>
              <a:rPr lang="ru-RU" sz="2800" b="1" dirty="0" err="1">
                <a:solidFill>
                  <a:schemeClr val="tx1"/>
                </a:solidFill>
              </a:rPr>
              <a:t>органів</a:t>
            </a:r>
            <a:r>
              <a:rPr lang="ru-RU" sz="2800" b="1" dirty="0">
                <a:solidFill>
                  <a:schemeClr val="tx1"/>
                </a:solidFill>
              </a:rPr>
              <a:t> і </a:t>
            </a:r>
            <a:r>
              <a:rPr lang="ru-RU" sz="2800" b="1" dirty="0" err="1">
                <a:solidFill>
                  <a:schemeClr val="tx1"/>
                </a:solidFill>
              </a:rPr>
              <a:t>клітин</a:t>
            </a:r>
            <a:r>
              <a:rPr lang="ru-RU" sz="2800" b="1" dirty="0">
                <a:solidFill>
                  <a:schemeClr val="tx1"/>
                </a:solidFill>
              </a:rPr>
              <a:t>, а з них </a:t>
            </a:r>
            <a:r>
              <a:rPr lang="ru-RU" sz="2800" b="1" dirty="0" err="1">
                <a:solidFill>
                  <a:schemeClr val="tx1"/>
                </a:solidFill>
              </a:rPr>
              <a:t>видаляються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вуглекислий</a:t>
            </a:r>
            <a:r>
              <a:rPr lang="ru-RU" sz="2800" b="1" dirty="0">
                <a:solidFill>
                  <a:schemeClr val="tx1"/>
                </a:solidFill>
              </a:rPr>
              <a:t> газ та </a:t>
            </a:r>
            <a:r>
              <a:rPr lang="ru-RU" sz="2800" b="1" dirty="0" err="1">
                <a:solidFill>
                  <a:schemeClr val="tx1"/>
                </a:solidFill>
              </a:rPr>
              <a:t>інші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непотрібні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речовини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2052" name="Picture 4" descr="Томатный сок на зиму в домашних условиях, готовим через мясорубку,  соковыжималку, сито или блендер без стерилизации">
            <a:extLst>
              <a:ext uri="{FF2B5EF4-FFF2-40B4-BE49-F238E27FC236}">
                <a16:creationId xmlns:a16="http://schemas.microsoft.com/office/drawing/2014/main" id="{6C504B9D-D4E9-821B-0D6C-A7B93B465A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267" t="4592" r="5310" b="5188"/>
          <a:stretch/>
        </p:blipFill>
        <p:spPr bwMode="auto">
          <a:xfrm>
            <a:off x="319596" y="1757778"/>
            <a:ext cx="3568666" cy="4916615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Анатомия. Кровеносная система - YouTube">
            <a:extLst>
              <a:ext uri="{FF2B5EF4-FFF2-40B4-BE49-F238E27FC236}">
                <a16:creationId xmlns:a16="http://schemas.microsoft.com/office/drawing/2014/main" id="{0A3AA67C-2BC7-C9A7-679D-BCE34FE4D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739" y="1637930"/>
            <a:ext cx="9422167" cy="5299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5"/>
            <a:extLst>
              <a:ext uri="{FF2B5EF4-FFF2-40B4-BE49-F238E27FC236}">
                <a16:creationId xmlns:a16="http://schemas.microsoft.com/office/drawing/2014/main" id="{0C01C608-3407-BCFF-F6C5-9747BAB08C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013" y="5884492"/>
            <a:ext cx="2774918" cy="1082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17714" y="183607"/>
            <a:ext cx="11808823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FF0000"/>
                </a:solidFill>
              </a:rPr>
              <a:t>Серце</a:t>
            </a:r>
            <a:r>
              <a:rPr lang="ru-RU" sz="2800" b="1" dirty="0">
                <a:solidFill>
                  <a:schemeClr val="tx1"/>
                </a:solidFill>
              </a:rPr>
              <a:t> — </a:t>
            </a:r>
            <a:r>
              <a:rPr lang="ru-RU" sz="2800" b="1" dirty="0" err="1">
                <a:solidFill>
                  <a:schemeClr val="tx1"/>
                </a:solidFill>
              </a:rPr>
              <a:t>це</a:t>
            </a:r>
            <a:r>
              <a:rPr lang="ru-RU" sz="2800" b="1" dirty="0">
                <a:solidFill>
                  <a:schemeClr val="tx1"/>
                </a:solidFill>
              </a:rPr>
              <a:t> орган, </a:t>
            </a:r>
            <a:r>
              <a:rPr lang="ru-RU" sz="2800" b="1" dirty="0" err="1">
                <a:solidFill>
                  <a:schemeClr val="tx1"/>
                </a:solidFill>
              </a:rPr>
              <a:t>який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працює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протягом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життя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людини</a:t>
            </a:r>
            <a:r>
              <a:rPr lang="ru-RU" sz="2800" b="1" dirty="0">
                <a:solidFill>
                  <a:schemeClr val="tx1"/>
                </a:solidFill>
              </a:rPr>
              <a:t> без </a:t>
            </a:r>
            <a:r>
              <a:rPr lang="ru-RU" sz="2800" b="1" dirty="0" err="1">
                <a:solidFill>
                  <a:schemeClr val="tx1"/>
                </a:solidFill>
              </a:rPr>
              <a:t>зупинки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Поглянь</a:t>
            </a:r>
            <a:r>
              <a:rPr lang="ru-RU" sz="2800" b="1" dirty="0">
                <a:solidFill>
                  <a:schemeClr val="tx1"/>
                </a:solidFill>
              </a:rPr>
              <a:t> на свою </a:t>
            </a:r>
            <a:r>
              <a:rPr lang="ru-RU" sz="2800" b="1" dirty="0" err="1">
                <a:solidFill>
                  <a:schemeClr val="tx1"/>
                </a:solidFill>
              </a:rPr>
              <a:t>стиснуту</a:t>
            </a:r>
            <a:r>
              <a:rPr lang="ru-RU" sz="2800" b="1" dirty="0">
                <a:solidFill>
                  <a:schemeClr val="tx1"/>
                </a:solidFill>
              </a:rPr>
              <a:t> в кулак </a:t>
            </a:r>
            <a:r>
              <a:rPr lang="ru-RU" sz="2800" b="1" dirty="0" err="1">
                <a:solidFill>
                  <a:schemeClr val="tx1"/>
                </a:solidFill>
              </a:rPr>
              <a:t>долоню</a:t>
            </a:r>
            <a:r>
              <a:rPr lang="ru-RU" sz="2800" b="1" dirty="0">
                <a:solidFill>
                  <a:schemeClr val="tx1"/>
                </a:solidFill>
              </a:rPr>
              <a:t>. Ось такого </a:t>
            </a:r>
            <a:r>
              <a:rPr lang="ru-RU" sz="2800" b="1" dirty="0" err="1">
                <a:solidFill>
                  <a:schemeClr val="tx1"/>
                </a:solidFill>
              </a:rPr>
              <a:t>приблизно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розміру</a:t>
            </a:r>
            <a:r>
              <a:rPr lang="ru-RU" sz="2800" b="1" dirty="0">
                <a:solidFill>
                  <a:schemeClr val="tx1"/>
                </a:solidFill>
              </a:rPr>
              <a:t> і є </a:t>
            </a:r>
            <a:r>
              <a:rPr lang="ru-RU" sz="2800" b="1" dirty="0" err="1">
                <a:solidFill>
                  <a:schemeClr val="tx1"/>
                </a:solidFill>
              </a:rPr>
              <a:t>твоє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серце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Полагодити серце. Навіщо три нобелівських відкриття XXI століття зустрілися  в лабораторії української генетикині">
            <a:extLst>
              <a:ext uri="{FF2B5EF4-FFF2-40B4-BE49-F238E27FC236}">
                <a16:creationId xmlns:a16="http://schemas.microsoft.com/office/drawing/2014/main" id="{5102392B-2AF7-0522-EEE9-CB0B3C804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982" y="1678577"/>
            <a:ext cx="7671164" cy="5114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0C305C22-59BD-D812-55D2-0D23F537D2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013" y="5884492"/>
            <a:ext cx="2774918" cy="1082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285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1552</TotalTime>
  <Words>100</Words>
  <Application>Microsoft Office PowerPoint</Application>
  <PresentationFormat>Широкий екран</PresentationFormat>
  <Paragraphs>11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1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209</cp:revision>
  <dcterms:created xsi:type="dcterms:W3CDTF">2023-02-01T11:00:58Z</dcterms:created>
  <dcterms:modified xsi:type="dcterms:W3CDTF">2023-03-19T18:21:56Z</dcterms:modified>
</cp:coreProperties>
</file>