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98" r:id="rId5"/>
    <p:sldId id="317" r:id="rId6"/>
    <p:sldId id="280" r:id="rId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99FF"/>
    <a:srgbClr val="A66B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15.03.2023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15.03.2023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15.03.2023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15.03.2023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15.03.2023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15.03.2023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15.03.2023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15.03.2023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15.03.2023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15.03.2023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15.03.2023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15.03.2023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K7ahDosAq4g" TargetMode="External"/><Relationship Id="rId5" Type="http://schemas.openxmlformats.org/officeDocument/2006/relationships/image" Target="../media/image4.png"/><Relationship Id="rId4" Type="http://schemas.openxmlformats.org/officeDocument/2006/relationships/hyperlink" Target="https://www.youtube.com/@user-dw6wy3nf8n/featured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microsoft.com/office/2007/relationships/hdphoto" Target="../media/hdphoto1.wdp"/><Relationship Id="rId7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microsoft.com/office/2007/relationships/hdphoto" Target="../media/hdphoto2.wdp"/><Relationship Id="rId10" Type="http://schemas.openxmlformats.org/officeDocument/2006/relationships/image" Target="../media/image5.png"/><Relationship Id="rId4" Type="http://schemas.openxmlformats.org/officeDocument/2006/relationships/image" Target="../media/image7.png"/><Relationship Id="rId9" Type="http://schemas.openxmlformats.org/officeDocument/2006/relationships/hyperlink" Target="https://youtu.be/K7ahDosAq4g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hyperlink" Target="https://youtu.be/K7ahDosAq4g" TargetMode="Externa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K7ahDosAq4g" TargetMode="External"/><Relationship Id="rId3" Type="http://schemas.microsoft.com/office/2007/relationships/hdphoto" Target="../media/hdphoto4.wdp"/><Relationship Id="rId7" Type="http://schemas.microsoft.com/office/2007/relationships/hdphoto" Target="../media/hdphoto6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microsoft.com/office/2007/relationships/hdphoto" Target="../media/hdphoto5.wdp"/><Relationship Id="rId4" Type="http://schemas.openxmlformats.org/officeDocument/2006/relationships/image" Target="../media/image13.png"/><Relationship Id="rId9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7" Type="http://schemas.openxmlformats.org/officeDocument/2006/relationships/image" Target="../media/image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K7ahDosAq4g" TargetMode="External"/><Relationship Id="rId5" Type="http://schemas.microsoft.com/office/2007/relationships/hdphoto" Target="../media/hdphoto8.wdp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s://youtu.be/K7ahDosAq4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CCA028-2355-CE13-9FA3-81521C1D48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4800E899-16F3-D4A7-1C9D-79C5B23B2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3A5299E-64B4-B82A-89AD-0B1001EA20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 </a:t>
            </a:r>
            <a:r>
              <a:rPr lang="ru-RU" sz="48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клас</a:t>
            </a:r>
            <a:endParaRPr lang="ru-RU" sz="48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ADD3D1B6-E921-7AF7-387F-D183CD8FE17B}"/>
              </a:ext>
            </a:extLst>
          </p:cNvPr>
          <p:cNvSpPr/>
          <p:nvPr/>
        </p:nvSpPr>
        <p:spPr>
          <a:xfrm>
            <a:off x="1731637" y="1977424"/>
            <a:ext cx="8728735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Які органи опору та руху </a:t>
            </a:r>
          </a:p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має людина</a:t>
            </a:r>
            <a:endParaRPr lang="uk-UA" sz="6000" b="1" cap="none" spc="50" dirty="0">
              <a:ln w="9525" cmpd="sng">
                <a:solidFill>
                  <a:srgbClr val="FFFF00"/>
                </a:solidFill>
                <a:prstDash val="solid"/>
              </a:ln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843092" y="1146427"/>
            <a:ext cx="250581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>
                <a:ln w="9525" cmpd="sng">
                  <a:noFill/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Урок 53</a:t>
            </a:r>
            <a:endParaRPr lang="uk-UA" sz="4800" b="1" cap="none" spc="50" dirty="0">
              <a:ln w="9525" cmpd="sng">
                <a:noFill/>
                <a:prstDash val="solid"/>
              </a:ln>
              <a:solidFill>
                <a:srgbClr val="0000FF"/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3422" y="5660571"/>
            <a:ext cx="1086155" cy="1086155"/>
          </a:xfrm>
          <a:prstGeom prst="rect">
            <a:avLst/>
          </a:prstGeom>
        </p:spPr>
      </p:pic>
      <p:pic>
        <p:nvPicPr>
          <p:cNvPr id="15" name="Рисунок 14">
            <a:hlinkClick r:id="rId6"/>
            <a:extLst>
              <a:ext uri="{FF2B5EF4-FFF2-40B4-BE49-F238E27FC236}">
                <a16:creationId xmlns:a16="http://schemas.microsoft.com/office/drawing/2014/main" id="{52DB6C03-ECE5-AC8F-F852-31F9D4A78D9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5294" y="5892194"/>
            <a:ext cx="2461409" cy="96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ілка: п’ятикутник 1">
            <a:extLst>
              <a:ext uri="{FF2B5EF4-FFF2-40B4-BE49-F238E27FC236}">
                <a16:creationId xmlns:a16="http://schemas.microsoft.com/office/drawing/2014/main" id="{8768D312-9155-F13C-B77B-BD59370A62F9}"/>
              </a:ext>
            </a:extLst>
          </p:cNvPr>
          <p:cNvSpPr/>
          <p:nvPr/>
        </p:nvSpPr>
        <p:spPr>
          <a:xfrm>
            <a:off x="1410789" y="191590"/>
            <a:ext cx="10476411" cy="931816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err="1"/>
              <a:t>Назви</a:t>
            </a:r>
            <a:r>
              <a:rPr lang="ru-RU" sz="2800" b="1" dirty="0"/>
              <a:t> </a:t>
            </a:r>
            <a:r>
              <a:rPr lang="ru-RU" sz="2800" b="1" dirty="0" err="1"/>
              <a:t>дві</a:t>
            </a:r>
            <a:r>
              <a:rPr lang="ru-RU" sz="2800" b="1" dirty="0"/>
              <a:t> </a:t>
            </a:r>
            <a:r>
              <a:rPr lang="ru-RU" sz="2800" b="1" dirty="0" err="1"/>
              <a:t>тварини</a:t>
            </a:r>
            <a:r>
              <a:rPr lang="ru-RU" sz="2800" b="1" dirty="0"/>
              <a:t>, </a:t>
            </a:r>
            <a:r>
              <a:rPr lang="ru-RU" sz="2800" b="1" dirty="0" err="1"/>
              <a:t>які</a:t>
            </a:r>
            <a:r>
              <a:rPr lang="ru-RU" sz="2800" b="1" dirty="0"/>
              <a:t> </a:t>
            </a:r>
            <a:r>
              <a:rPr lang="ru-RU" sz="2800" b="1" dirty="0" err="1"/>
              <a:t>мають</a:t>
            </a:r>
            <a:r>
              <a:rPr lang="ru-RU" sz="2800" b="1" dirty="0"/>
              <a:t> </a:t>
            </a:r>
            <a:r>
              <a:rPr lang="ru-RU" sz="2800" b="1" dirty="0" err="1"/>
              <a:t>внутрішній</a:t>
            </a:r>
            <a:r>
              <a:rPr lang="ru-RU" sz="2800" b="1" dirty="0"/>
              <a:t> скелет. Яка </a:t>
            </a:r>
            <a:r>
              <a:rPr lang="ru-RU" sz="2800" b="1" dirty="0" err="1"/>
              <a:t>його</a:t>
            </a:r>
            <a:r>
              <a:rPr lang="ru-RU" sz="2800" b="1" dirty="0"/>
              <a:t> </a:t>
            </a:r>
            <a:r>
              <a:rPr lang="ru-RU" sz="2800" b="1" dirty="0" err="1"/>
              <a:t>функція</a:t>
            </a:r>
            <a:r>
              <a:rPr lang="ru-RU" sz="2800" b="1" dirty="0"/>
              <a:t>?</a:t>
            </a:r>
            <a:endParaRPr lang="uk-UA" sz="2800" b="1" dirty="0"/>
          </a:p>
        </p:txBody>
      </p:sp>
      <p:pic>
        <p:nvPicPr>
          <p:cNvPr id="1026" name="Picture 2" descr="Притча про знак запитання — Християнський портал КІРІОС">
            <a:extLst>
              <a:ext uri="{FF2B5EF4-FFF2-40B4-BE49-F238E27FC236}">
                <a16:creationId xmlns:a16="http://schemas.microsoft.com/office/drawing/2014/main" id="{C2BD0FAE-943A-3DC4-A3CF-93C1EB248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" b="98000" l="5348" r="98396">
                        <a14:foregroundMark x1="32620" y1="12667" x2="40642" y2="14667"/>
                        <a14:foregroundMark x1="60963" y1="10667" x2="58289" y2="19667"/>
                        <a14:foregroundMark x1="61497" y1="11000" x2="58289" y2="19333"/>
                        <a14:foregroundMark x1="55615" y1="10333" x2="59893" y2="8000"/>
                        <a14:foregroundMark x1="31016" y1="18333" x2="59893" y2="16000"/>
                        <a14:foregroundMark x1="59893" y1="16000" x2="27807" y2="13667"/>
                        <a14:foregroundMark x1="27807" y1="13667" x2="27807" y2="14667"/>
                        <a14:foregroundMark x1="32086" y1="21000" x2="57219" y2="20667"/>
                        <a14:foregroundMark x1="6952" y1="28333" x2="5882" y2="35000"/>
                        <a14:foregroundMark x1="63636" y1="7667" x2="64171" y2="22333"/>
                        <a14:foregroundMark x1="98396" y1="27667" x2="96257" y2="44333"/>
                        <a14:foregroundMark x1="49733" y1="84667" x2="55615" y2="92000"/>
                        <a14:foregroundMark x1="41176" y1="94333" x2="55615" y2="93667"/>
                        <a14:foregroundMark x1="41176" y1="95000" x2="56150" y2="95333"/>
                        <a14:foregroundMark x1="44385" y1="98333" x2="56684" y2="95667"/>
                        <a14:foregroundMark x1="32620" y1="7000" x2="27273" y2="8333"/>
                        <a14:foregroundMark x1="59893" y1="1000" x2="66845" y2="3667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4" y="80782"/>
            <a:ext cx="1133025" cy="1817687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25528DB-B74E-BD07-E187-ADB63383E2F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68857" t="21587" r="3143" b="31683"/>
          <a:stretch/>
        </p:blipFill>
        <p:spPr>
          <a:xfrm>
            <a:off x="7646126" y="1268993"/>
            <a:ext cx="4310743" cy="3869156"/>
          </a:xfrm>
          <a:prstGeom prst="rect">
            <a:avLst/>
          </a:prstGeom>
        </p:spPr>
      </p:pic>
      <p:pic>
        <p:nvPicPr>
          <p:cNvPr id="1028" name="Picture 4" descr="Скелет птиц — Википедия">
            <a:extLst>
              <a:ext uri="{FF2B5EF4-FFF2-40B4-BE49-F238E27FC236}">
                <a16:creationId xmlns:a16="http://schemas.microsoft.com/office/drawing/2014/main" id="{914DE49E-6B95-A728-6E33-6B11FB377C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8565" y="1296157"/>
            <a:ext cx="3570514" cy="3610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4103B9E-5D37-9AA9-95E5-9CD0AE7F4E0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5734" y="3101473"/>
            <a:ext cx="2008564" cy="3675745"/>
          </a:xfrm>
          <a:prstGeom prst="rect">
            <a:avLst/>
          </a:prstGeom>
        </p:spPr>
      </p:pic>
      <p:pic>
        <p:nvPicPr>
          <p:cNvPr id="1030" name="Picture 6" descr="3D модель Корова скелет - TurboSquid 716563">
            <a:extLst>
              <a:ext uri="{FF2B5EF4-FFF2-40B4-BE49-F238E27FC236}">
                <a16:creationId xmlns:a16="http://schemas.microsoft.com/office/drawing/2014/main" id="{01BD6165-385A-3D5F-E4FD-42410BAAD0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6995" y="3429000"/>
            <a:ext cx="3363998" cy="3363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hlinkClick r:id="rId9"/>
            <a:extLst>
              <a:ext uri="{FF2B5EF4-FFF2-40B4-BE49-F238E27FC236}">
                <a16:creationId xmlns:a16="http://schemas.microsoft.com/office/drawing/2014/main" id="{9BD6AFF1-775D-E361-0AF4-03A5A5F9C3D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0732" y="5897920"/>
            <a:ext cx="2461409" cy="96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556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954107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tx1"/>
                </a:solidFill>
              </a:rPr>
              <a:t>Опорою </a:t>
            </a:r>
            <a:r>
              <a:rPr lang="ru-RU" sz="2800" b="1" dirty="0" err="1">
                <a:solidFill>
                  <a:schemeClr val="tx1"/>
                </a:solidFill>
              </a:rPr>
              <a:t>тіла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людини</a:t>
            </a:r>
            <a:r>
              <a:rPr lang="ru-RU" sz="2800" b="1" dirty="0">
                <a:solidFill>
                  <a:schemeClr val="tx1"/>
                </a:solidFill>
              </a:rPr>
              <a:t> є </a:t>
            </a:r>
            <a:r>
              <a:rPr lang="ru-RU" sz="2800" b="1" dirty="0">
                <a:solidFill>
                  <a:srgbClr val="FF0000"/>
                </a:solidFill>
              </a:rPr>
              <a:t>скелет</a:t>
            </a:r>
            <a:r>
              <a:rPr lang="ru-RU" sz="2800" b="1" dirty="0">
                <a:solidFill>
                  <a:schemeClr val="tx1"/>
                </a:solidFill>
              </a:rPr>
              <a:t>. Скелет </a:t>
            </a:r>
            <a:r>
              <a:rPr lang="ru-RU" sz="2800" b="1" dirty="0" err="1">
                <a:solidFill>
                  <a:schemeClr val="tx1"/>
                </a:solidFill>
              </a:rPr>
              <a:t>дорослої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людини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складається</a:t>
            </a:r>
            <a:r>
              <a:rPr lang="ru-RU" sz="2800" b="1" dirty="0">
                <a:solidFill>
                  <a:schemeClr val="tx1"/>
                </a:solidFill>
              </a:rPr>
              <a:t> з 206 </a:t>
            </a:r>
            <a:r>
              <a:rPr lang="ru-RU" sz="2800" b="1" dirty="0" err="1">
                <a:solidFill>
                  <a:schemeClr val="tx1"/>
                </a:solidFill>
              </a:rPr>
              <a:t>кісток</a:t>
            </a:r>
            <a:r>
              <a:rPr lang="ru-RU" sz="2800" b="1" dirty="0">
                <a:solidFill>
                  <a:schemeClr val="tx1"/>
                </a:solidFill>
              </a:rPr>
              <a:t>, а </a:t>
            </a:r>
            <a:r>
              <a:rPr lang="ru-RU" sz="2800" b="1" dirty="0" err="1">
                <a:solidFill>
                  <a:schemeClr val="tx1"/>
                </a:solidFill>
              </a:rPr>
              <a:t>дитини</a:t>
            </a:r>
            <a:r>
              <a:rPr lang="ru-RU" sz="2800" b="1" dirty="0">
                <a:solidFill>
                  <a:schemeClr val="tx1"/>
                </a:solidFill>
              </a:rPr>
              <a:t> — </a:t>
            </a:r>
            <a:r>
              <a:rPr lang="ru-RU" sz="2800" b="1" dirty="0" err="1">
                <a:solidFill>
                  <a:schemeClr val="tx1"/>
                </a:solidFill>
              </a:rPr>
              <a:t>понад</a:t>
            </a:r>
            <a:r>
              <a:rPr lang="ru-RU" sz="2800" b="1" dirty="0">
                <a:solidFill>
                  <a:schemeClr val="tx1"/>
                </a:solidFill>
              </a:rPr>
              <a:t> 300. 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2050" name="Picture 2" descr="Скелет людини - 3D-сцена - Цифрова освіта та навчання від Mozaik">
            <a:extLst>
              <a:ext uri="{FF2B5EF4-FFF2-40B4-BE49-F238E27FC236}">
                <a16:creationId xmlns:a16="http://schemas.microsoft.com/office/drawing/2014/main" id="{EACD6240-A3B6-08E9-A268-8C0F5C6FE6F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84" r="6098" b="3307"/>
          <a:stretch/>
        </p:blipFill>
        <p:spPr bwMode="auto">
          <a:xfrm>
            <a:off x="984069" y="1257202"/>
            <a:ext cx="9289307" cy="5539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1D5E8EA-E5D0-E44A-0460-0D18043FD21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0496" y="3182255"/>
            <a:ext cx="2008564" cy="3675745"/>
          </a:xfrm>
          <a:prstGeom prst="rect">
            <a:avLst/>
          </a:prstGeom>
        </p:spPr>
      </p:pic>
      <p:pic>
        <p:nvPicPr>
          <p:cNvPr id="5" name="Рисунок 4">
            <a:hlinkClick r:id="rId5"/>
            <a:extLst>
              <a:ext uri="{FF2B5EF4-FFF2-40B4-BE49-F238E27FC236}">
                <a16:creationId xmlns:a16="http://schemas.microsoft.com/office/drawing/2014/main" id="{6F9A26D8-0A51-071C-DB16-1FBC7119D37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0732" y="5897920"/>
            <a:ext cx="2461409" cy="96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539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217714" y="183607"/>
            <a:ext cx="11808823" cy="954107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chemeClr val="tx1"/>
                </a:solidFill>
              </a:rPr>
              <a:t>Кістки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доволі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міцні</a:t>
            </a:r>
            <a:r>
              <a:rPr lang="ru-RU" sz="2800" b="1" dirty="0">
                <a:solidFill>
                  <a:schemeClr val="tx1"/>
                </a:solidFill>
              </a:rPr>
              <a:t>, але в </a:t>
            </a:r>
            <a:r>
              <a:rPr lang="ru-RU" sz="2800" b="1" dirty="0" err="1">
                <a:solidFill>
                  <a:schemeClr val="tx1"/>
                </a:solidFill>
              </a:rPr>
              <a:t>разі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надмірного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навантаження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ламаються</a:t>
            </a:r>
            <a:r>
              <a:rPr lang="ru-RU" sz="2800" b="1" dirty="0">
                <a:solidFill>
                  <a:schemeClr val="tx1"/>
                </a:solidFill>
              </a:rPr>
              <a:t>.</a:t>
            </a:r>
          </a:p>
          <a:p>
            <a:r>
              <a:rPr lang="ru-RU" sz="2800" b="1" dirty="0" err="1">
                <a:solidFill>
                  <a:schemeClr val="tx1"/>
                </a:solidFill>
              </a:rPr>
              <a:t>Такі</a:t>
            </a:r>
            <a:r>
              <a:rPr lang="ru-RU" sz="2800" b="1" dirty="0">
                <a:solidFill>
                  <a:schemeClr val="tx1"/>
                </a:solidFill>
              </a:rPr>
              <a:t> переломи </a:t>
            </a:r>
            <a:r>
              <a:rPr lang="ru-RU" sz="2800" b="1" dirty="0" err="1">
                <a:solidFill>
                  <a:schemeClr val="tx1"/>
                </a:solidFill>
              </a:rPr>
              <a:t>кісток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потребують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професійного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лікування</a:t>
            </a:r>
            <a:r>
              <a:rPr lang="ru-RU" sz="2800" b="1" dirty="0">
                <a:solidFill>
                  <a:schemeClr val="tx1"/>
                </a:solidFill>
              </a:rPr>
              <a:t>.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3074" name="Picture 2" descr="Перелом променевої кістки: скільки носити гіпс, лікування, термін зрощення">
            <a:extLst>
              <a:ext uri="{FF2B5EF4-FFF2-40B4-BE49-F238E27FC236}">
                <a16:creationId xmlns:a16="http://schemas.microsoft.com/office/drawing/2014/main" id="{8FAA479D-C638-CC9C-2B7B-E82145666D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714" y="1261248"/>
            <a:ext cx="5086459" cy="4416742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💙 󾬓 Лікування при травмі голеностопа в обласній лікарні Запоріжжя 💙 󾬓">
            <a:extLst>
              <a:ext uri="{FF2B5EF4-FFF2-40B4-BE49-F238E27FC236}">
                <a16:creationId xmlns:a16="http://schemas.microsoft.com/office/drawing/2014/main" id="{4E767EA8-E48E-63AB-6A6C-DAAB7F66E42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78" t="2673" r="1783" b="2673"/>
          <a:stretch/>
        </p:blipFill>
        <p:spPr bwMode="auto">
          <a:xfrm>
            <a:off x="4772298" y="3283131"/>
            <a:ext cx="5164183" cy="3391262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Чому виникають часті переломи? – довідник Омега-Київ">
            <a:extLst>
              <a:ext uri="{FF2B5EF4-FFF2-40B4-BE49-F238E27FC236}">
                <a16:creationId xmlns:a16="http://schemas.microsoft.com/office/drawing/2014/main" id="{6CE395CB-9AD2-86A0-FBAF-728174B0FD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0194" y="1301380"/>
            <a:ext cx="3344091" cy="3091543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8"/>
            <a:extLst>
              <a:ext uri="{FF2B5EF4-FFF2-40B4-BE49-F238E27FC236}">
                <a16:creationId xmlns:a16="http://schemas.microsoft.com/office/drawing/2014/main" id="{C94280AA-D0C8-FF87-5785-A5869982196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0732" y="5897920"/>
            <a:ext cx="2461409" cy="96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157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217714" y="183607"/>
            <a:ext cx="11808823" cy="954107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tx1"/>
                </a:solidFill>
              </a:rPr>
              <a:t>Віссю скелета є </a:t>
            </a:r>
            <a:r>
              <a:rPr lang="uk-UA" sz="2800" b="1" dirty="0">
                <a:solidFill>
                  <a:srgbClr val="FF0000"/>
                </a:solidFill>
              </a:rPr>
              <a:t>хребет</a:t>
            </a:r>
            <a:r>
              <a:rPr lang="uk-UA" sz="2800" b="1" dirty="0">
                <a:solidFill>
                  <a:schemeClr val="tx1"/>
                </a:solidFill>
              </a:rPr>
              <a:t>. Він створює міцний гнучкий каркас, який дає змогу тобі сидіти, стояти, згинатися, тягнутися, повертати голову. </a:t>
            </a:r>
          </a:p>
        </p:txBody>
      </p:sp>
      <p:pic>
        <p:nvPicPr>
          <p:cNvPr id="5122" name="Picture 2" descr="Хребет і йога (частина 1) - Асоціація українських ЙОГІВ">
            <a:extLst>
              <a:ext uri="{FF2B5EF4-FFF2-40B4-BE49-F238E27FC236}">
                <a16:creationId xmlns:a16="http://schemas.microsoft.com/office/drawing/2014/main" id="{6DE7FB21-B6A1-DCF9-67C1-02608E278D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705" y="1271179"/>
            <a:ext cx="5467078" cy="5467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Осів» хребет - невидима причина наших хвороб">
            <a:extLst>
              <a:ext uri="{FF2B5EF4-FFF2-40B4-BE49-F238E27FC236}">
                <a16:creationId xmlns:a16="http://schemas.microsoft.com/office/drawing/2014/main" id="{E501D320-4CD5-FF5B-B5AB-593756434FD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9029" r="4134"/>
          <a:stretch/>
        </p:blipFill>
        <p:spPr bwMode="auto">
          <a:xfrm>
            <a:off x="5881437" y="1271179"/>
            <a:ext cx="6214768" cy="5467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B85AA82F-4C14-28D3-59CB-8E776963D9D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0732" y="5897920"/>
            <a:ext cx="2461409" cy="96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422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1252</TotalTime>
  <Words>96</Words>
  <Application>Microsoft Office PowerPoint</Application>
  <PresentationFormat>Широкий екран</PresentationFormat>
  <Paragraphs>11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2" baseType="lpstr">
      <vt:lpstr>AdonisC</vt:lpstr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180</cp:revision>
  <dcterms:created xsi:type="dcterms:W3CDTF">2023-02-01T11:00:58Z</dcterms:created>
  <dcterms:modified xsi:type="dcterms:W3CDTF">2023-03-15T18:20:56Z</dcterms:modified>
</cp:coreProperties>
</file>