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316" r:id="rId4"/>
    <p:sldId id="280" r:id="rId5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4B3AD"/>
    <a:srgbClr val="0000FF"/>
    <a:srgbClr val="FF99FF"/>
    <a:srgbClr val="A66B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335B03-2F6C-D852-272C-1E340F9D2C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B12CB430-BB48-AF9C-B4DA-2943A5052D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020175B-DFD0-178B-1FE0-892D7D4AB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13.03.2023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99201D9-9CDB-C888-C214-1005E7D28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A4CF13F-3593-CFFB-C37A-B72BC9E6B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26988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57E488-4806-F875-D7EA-5F629EB092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528F8F-3D4F-BB84-16FA-EC0779C2A9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6DBEBA7-DAE0-1E3F-73D8-C4C889788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13.03.2023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504DCC4-F10A-AA07-7A9F-5491EB11C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C77062B-D8B7-5DC9-842F-A61BC4214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95539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06D17E-B0F4-78C3-E127-D5360AAB3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B42E86E-7FCD-F32D-A328-B4C1B2267B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27B233D-A29B-4D3A-8EC2-1F3D931234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13.03.2023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28AB9E8-0F3E-7133-F623-E70793B52B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3C3D87E-44BA-0392-0867-EABD9DD7D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49529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236819-92D7-F6AD-B540-B0198D9B8A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E17F87B0-07E7-025C-1E83-F36756AFAC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738B8CF5-BFD9-A69D-A67E-1D4D727F44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498F5AE-99B7-F2BE-9372-E87F4F760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13.03.2023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A6E0A3D2-C3BE-5EE6-E44A-8D6E9E985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489B6E38-A77F-E76F-DECA-8DBBB7985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5191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A05F71-C3D7-28D1-BD03-BB8F8DA155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A906080-20C6-73B6-6361-BF3E9AA99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1FE0AC26-E544-76EF-B3DC-857905CAAE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847A1D86-E1F3-4D42-A221-042CD71D3C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07D3ED4A-8611-731B-C33E-6283ECF143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B231CCC7-BB6D-CD17-B6BE-6929CAE3AE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13.03.2023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C07CF7C-CF07-8E1B-B11C-DD3F0ED13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3A017DDE-4290-1CD9-886B-E36AD5EB3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4840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8783A0-C607-994B-96FB-E38429A2C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331E3987-DF99-0A90-26E7-F22254F47B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13.03.2023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B5F28B1E-811E-5B53-5822-48052FF94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EC0A8D5F-9345-A547-51FA-496253DAB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648130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BD03E619-E6CA-7F9F-40BD-EA022D56F0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13.03.2023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0AB5C401-FBBD-66EB-94D9-AB76D2A038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B0F7E569-B2DA-129D-BC7E-C8DC82AD4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33976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5E6BC1-E770-C672-AA9C-E59B5E002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7946ACB-DFB2-6911-376C-383351E6B2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D6A43C-2C83-BF91-C3A8-90F388B45F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E929479B-9204-9894-AF34-B3F132BFE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13.03.2023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7B6B22AA-CB4F-DD69-C68B-893676E21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DEA2DA5-B17C-8E3B-6904-0B66381B2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56343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249ACD-8409-17C9-BD03-B321F3F447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BCAE2C32-7E15-9B14-3F61-BA9BD6177B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49030B-DC8D-7D3F-A21D-4D0C38A275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A28417BA-A2CE-858B-775B-A72163E01B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13.03.2023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C2462B30-A7EC-4AB5-3DA0-8CF57881A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C45D162E-890D-093E-7A65-CE590A9C4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77349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2F3721-5FFE-FC9F-F427-1835BA23A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D6567208-F4C7-3A42-41BB-3EC45E174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28F1071-285E-43C8-4F7C-F3F665305A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13.03.2023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1EE84C9-3500-1E5B-622B-CCD6623193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2B7DF47-F74E-0857-5D94-0E6997242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82819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DA688FED-32BC-4119-AC33-D585009DD2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8C072B22-6F06-DBF9-EECD-6339243FA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0C73C5EF-83E7-FE67-B956-FA1C0C478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13.03.2023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8DC78D2-A850-90CD-6DC6-B9C527536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F214B274-06CF-EB2B-641D-2BDC7AC85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174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90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631A793F-D104-95B1-6104-01C9D154D7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605F0366-B496-B903-9101-CF8B7407E9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20A38F9-39EC-A485-DE4A-1509F9E5FF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62622E-ED67-4265-BF88-BDBE0BCC5984}" type="datetimeFigureOut">
              <a:rPr lang="uk-UA" smtClean="0"/>
              <a:t>13.03.2023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24693D6-DBCC-AD69-F555-B8CABD060D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085114A-E032-61A6-2582-25405FF6A7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12993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MzK7R-H8awQ" TargetMode="External"/><Relationship Id="rId5" Type="http://schemas.openxmlformats.org/officeDocument/2006/relationships/image" Target="../media/image4.png"/><Relationship Id="rId4" Type="http://schemas.openxmlformats.org/officeDocument/2006/relationships/hyperlink" Target="https://www.youtube.com/@user-dw6wy3nf8n/featured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hyperlink" Target="https://youtu.be/MzK7R-H8awQ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hyperlink" Target="https://youtu.be/MzK7R-H8awQ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hyperlink" Target="https://youtu.be/MzK7R-H8awQ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9CCA028-2355-CE13-9FA3-81521C1D48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4800E899-16F3-D4A7-1C9D-79C5B23B2C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3A5299E-64B4-B82A-89AD-0B1001EA20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Паралелограм 7">
            <a:extLst>
              <a:ext uri="{FF2B5EF4-FFF2-40B4-BE49-F238E27FC236}">
                <a16:creationId xmlns:a16="http://schemas.microsoft.com/office/drawing/2014/main" id="{F2F215C9-76AB-7E70-9908-3E26E5433FA1}"/>
              </a:ext>
            </a:extLst>
          </p:cNvPr>
          <p:cNvSpPr/>
          <p:nvPr/>
        </p:nvSpPr>
        <p:spPr>
          <a:xfrm>
            <a:off x="-276733" y="5726"/>
            <a:ext cx="8009184" cy="825271"/>
          </a:xfrm>
          <a:prstGeom prst="parallelogram">
            <a:avLst>
              <a:gd name="adj" fmla="val 107286"/>
            </a:avLst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9A895E4A-AA53-BFCB-A576-F73509EDEF55}"/>
              </a:ext>
            </a:extLst>
          </p:cNvPr>
          <p:cNvSpPr/>
          <p:nvPr/>
        </p:nvSpPr>
        <p:spPr>
          <a:xfrm>
            <a:off x="1078558" y="-5727"/>
            <a:ext cx="559159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Пізнаємо природу</a:t>
            </a:r>
          </a:p>
        </p:txBody>
      </p:sp>
      <p:pic>
        <p:nvPicPr>
          <p:cNvPr id="7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4C7D3EA7-1BAD-EA95-5C7E-2E0A3E7ECF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0" y="5725"/>
            <a:ext cx="985421" cy="960651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олілінія: фігура 11">
            <a:extLst>
              <a:ext uri="{FF2B5EF4-FFF2-40B4-BE49-F238E27FC236}">
                <a16:creationId xmlns:a16="http://schemas.microsoft.com/office/drawing/2014/main" id="{FC9F04DB-C5D5-47FA-F9CA-4E34A4DB9151}"/>
              </a:ext>
            </a:extLst>
          </p:cNvPr>
          <p:cNvSpPr/>
          <p:nvPr/>
        </p:nvSpPr>
        <p:spPr>
          <a:xfrm>
            <a:off x="7732450" y="-1"/>
            <a:ext cx="4459550" cy="825271"/>
          </a:xfrm>
          <a:custGeom>
            <a:avLst/>
            <a:gdLst>
              <a:gd name="connsiteX0" fmla="*/ 885400 w 4781006"/>
              <a:gd name="connsiteY0" fmla="*/ 0 h 825271"/>
              <a:gd name="connsiteX1" fmla="*/ 3804462 w 4781006"/>
              <a:gd name="connsiteY1" fmla="*/ 0 h 825271"/>
              <a:gd name="connsiteX2" fmla="*/ 4714618 w 4781006"/>
              <a:gd name="connsiteY2" fmla="*/ 0 h 825271"/>
              <a:gd name="connsiteX3" fmla="*/ 4781006 w 4781006"/>
              <a:gd name="connsiteY3" fmla="*/ 0 h 825271"/>
              <a:gd name="connsiteX4" fmla="*/ 4781006 w 4781006"/>
              <a:gd name="connsiteY4" fmla="*/ 825271 h 825271"/>
              <a:gd name="connsiteX5" fmla="*/ 3829218 w 4781006"/>
              <a:gd name="connsiteY5" fmla="*/ 825271 h 825271"/>
              <a:gd name="connsiteX6" fmla="*/ 3804462 w 4781006"/>
              <a:gd name="connsiteY6" fmla="*/ 825271 h 825271"/>
              <a:gd name="connsiteX7" fmla="*/ 0 w 4781006"/>
              <a:gd name="connsiteY7" fmla="*/ 825271 h 825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781006" h="825271">
                <a:moveTo>
                  <a:pt x="885400" y="0"/>
                </a:moveTo>
                <a:lnTo>
                  <a:pt x="3804462" y="0"/>
                </a:lnTo>
                <a:lnTo>
                  <a:pt x="4714618" y="0"/>
                </a:lnTo>
                <a:lnTo>
                  <a:pt x="4781006" y="0"/>
                </a:lnTo>
                <a:lnTo>
                  <a:pt x="4781006" y="825271"/>
                </a:lnTo>
                <a:lnTo>
                  <a:pt x="3829218" y="825271"/>
                </a:lnTo>
                <a:lnTo>
                  <a:pt x="3804462" y="825271"/>
                </a:lnTo>
                <a:lnTo>
                  <a:pt x="0" y="825271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uk-UA"/>
          </a:p>
        </p:txBody>
      </p:sp>
      <p:sp>
        <p:nvSpPr>
          <p:cNvPr id="9" name="Прямоугольник 3">
            <a:extLst>
              <a:ext uri="{FF2B5EF4-FFF2-40B4-BE49-F238E27FC236}">
                <a16:creationId xmlns:a16="http://schemas.microsoft.com/office/drawing/2014/main" id="{D7CF5F02-CC26-A7A2-E0C7-B275FD034AC6}"/>
              </a:ext>
            </a:extLst>
          </p:cNvPr>
          <p:cNvSpPr/>
          <p:nvPr/>
        </p:nvSpPr>
        <p:spPr>
          <a:xfrm>
            <a:off x="8701611" y="-14354"/>
            <a:ext cx="2890765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i="1" cap="none" spc="50" dirty="0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5 </a:t>
            </a:r>
            <a:r>
              <a:rPr lang="ru-RU" sz="4800" b="1" i="1" cap="none" spc="50" dirty="0" err="1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клас</a:t>
            </a:r>
            <a:endParaRPr lang="ru-RU" sz="4800" b="1" i="1" cap="none" spc="50" dirty="0">
              <a:ln w="28575" cmpd="sng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tique Olive" panose="020B0803020204030204" pitchFamily="34" charset="0"/>
            </a:endParaRPr>
          </a:p>
        </p:txBody>
      </p:sp>
      <p:sp>
        <p:nvSpPr>
          <p:cNvPr id="13" name="Прямокутник 12">
            <a:extLst>
              <a:ext uri="{FF2B5EF4-FFF2-40B4-BE49-F238E27FC236}">
                <a16:creationId xmlns:a16="http://schemas.microsoft.com/office/drawing/2014/main" id="{ADD3D1B6-E921-7AF7-387F-D183CD8FE17B}"/>
              </a:ext>
            </a:extLst>
          </p:cNvPr>
          <p:cNvSpPr/>
          <p:nvPr/>
        </p:nvSpPr>
        <p:spPr>
          <a:xfrm>
            <a:off x="1436870" y="1977424"/>
            <a:ext cx="9318257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Для чого та як </a:t>
            </a:r>
            <a:r>
              <a:rPr lang="uk-UA" sz="6000" b="1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ми дихаємо</a:t>
            </a:r>
            <a:endParaRPr lang="uk-UA" sz="6000" b="1" cap="none" spc="50" dirty="0">
              <a:ln w="9525" cmpd="sng">
                <a:solidFill>
                  <a:srgbClr val="FFFF00"/>
                </a:solidFill>
                <a:prstDash val="solid"/>
              </a:ln>
              <a:effectLst>
                <a:glow rad="38100">
                  <a:schemeClr val="accent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Прямокутник 13">
            <a:extLst>
              <a:ext uri="{FF2B5EF4-FFF2-40B4-BE49-F238E27FC236}">
                <a16:creationId xmlns:a16="http://schemas.microsoft.com/office/drawing/2014/main" id="{F2651EED-D242-F927-807F-B30A33E278ED}"/>
              </a:ext>
            </a:extLst>
          </p:cNvPr>
          <p:cNvSpPr/>
          <p:nvPr/>
        </p:nvSpPr>
        <p:spPr>
          <a:xfrm>
            <a:off x="4843092" y="1146427"/>
            <a:ext cx="250581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50">
                <a:ln w="9525" cmpd="sng">
                  <a:noFill/>
                  <a:prstDash val="solid"/>
                </a:ln>
                <a:solidFill>
                  <a:srgbClr val="0000FF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Урок 52</a:t>
            </a:r>
            <a:endParaRPr lang="uk-UA" sz="4800" b="1" cap="none" spc="50" dirty="0">
              <a:ln w="9525" cmpd="sng">
                <a:noFill/>
                <a:prstDash val="solid"/>
              </a:ln>
              <a:solidFill>
                <a:srgbClr val="0000FF"/>
              </a:solidFill>
              <a:effectLst>
                <a:glow rad="38100">
                  <a:schemeClr val="accent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pic>
        <p:nvPicPr>
          <p:cNvPr id="20" name="Рисунок 19">
            <a:hlinkClick r:id="rId4"/>
            <a:extLst>
              <a:ext uri="{FF2B5EF4-FFF2-40B4-BE49-F238E27FC236}">
                <a16:creationId xmlns:a16="http://schemas.microsoft.com/office/drawing/2014/main" id="{11EACFB7-68D0-983F-F2D9-1954E6DB9C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3422" y="5660571"/>
            <a:ext cx="1086155" cy="1086155"/>
          </a:xfrm>
          <a:prstGeom prst="rect">
            <a:avLst/>
          </a:prstGeom>
        </p:spPr>
      </p:pic>
      <p:pic>
        <p:nvPicPr>
          <p:cNvPr id="15" name="Рисунок 14">
            <a:hlinkClick r:id="rId6"/>
            <a:extLst>
              <a:ext uri="{FF2B5EF4-FFF2-40B4-BE49-F238E27FC236}">
                <a16:creationId xmlns:a16="http://schemas.microsoft.com/office/drawing/2014/main" id="{BB779680-0C71-94F1-0807-0FE18B0116F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6870" y="5574574"/>
            <a:ext cx="2478256" cy="966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56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/>
      <p:bldP spid="12" grpId="0" animBg="1"/>
      <p:bldP spid="9" grpId="0"/>
      <p:bldP spid="13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1384995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800" b="1" dirty="0">
                <a:solidFill>
                  <a:schemeClr val="tx1"/>
                </a:solidFill>
              </a:rPr>
              <a:t>Для </a:t>
            </a:r>
            <a:r>
              <a:rPr lang="ru-RU" sz="2800" b="1" dirty="0" err="1">
                <a:solidFill>
                  <a:schemeClr val="tx1"/>
                </a:solidFill>
              </a:rPr>
              <a:t>дихання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організму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людини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потрібний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кисень</a:t>
            </a:r>
            <a:r>
              <a:rPr lang="ru-RU" sz="2800" b="1" dirty="0">
                <a:solidFill>
                  <a:schemeClr val="tx1"/>
                </a:solidFill>
              </a:rPr>
              <a:t>. </a:t>
            </a:r>
            <a:r>
              <a:rPr lang="ru-RU" sz="2800" b="1" dirty="0" err="1">
                <a:solidFill>
                  <a:schemeClr val="tx1"/>
                </a:solidFill>
              </a:rPr>
              <a:t>Надходження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кисню</a:t>
            </a:r>
            <a:r>
              <a:rPr lang="ru-RU" sz="2800" b="1" dirty="0">
                <a:solidFill>
                  <a:schemeClr val="tx1"/>
                </a:solidFill>
              </a:rPr>
              <a:t> в </a:t>
            </a:r>
            <a:r>
              <a:rPr lang="ru-RU" sz="2800" b="1" dirty="0" err="1">
                <a:solidFill>
                  <a:schemeClr val="tx1"/>
                </a:solidFill>
              </a:rPr>
              <a:t>організм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людини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забезпечує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дихальна</a:t>
            </a:r>
            <a:r>
              <a:rPr lang="ru-RU" sz="2800" b="1" dirty="0">
                <a:solidFill>
                  <a:srgbClr val="FF0000"/>
                </a:solidFill>
              </a:rPr>
              <a:t> система</a:t>
            </a:r>
            <a:r>
              <a:rPr lang="ru-RU" sz="2800" b="1" dirty="0">
                <a:solidFill>
                  <a:schemeClr val="tx1"/>
                </a:solidFill>
              </a:rPr>
              <a:t>. Про </a:t>
            </a:r>
            <a:r>
              <a:rPr lang="ru-RU" sz="2800" b="1" dirty="0" err="1">
                <a:solidFill>
                  <a:schemeClr val="tx1"/>
                </a:solidFill>
              </a:rPr>
              <a:t>органи</a:t>
            </a:r>
            <a:r>
              <a:rPr lang="ru-RU" sz="2800" b="1" dirty="0">
                <a:solidFill>
                  <a:schemeClr val="tx1"/>
                </a:solidFill>
              </a:rPr>
              <a:t>, з </a:t>
            </a:r>
            <a:r>
              <a:rPr lang="ru-RU" sz="2800" b="1" dirty="0" err="1">
                <a:solidFill>
                  <a:schemeClr val="tx1"/>
                </a:solidFill>
              </a:rPr>
              <a:t>яких</a:t>
            </a:r>
            <a:r>
              <a:rPr lang="ru-RU" sz="2800" b="1" dirty="0">
                <a:solidFill>
                  <a:schemeClr val="tx1"/>
                </a:solidFill>
              </a:rPr>
              <a:t> вона </a:t>
            </a:r>
            <a:r>
              <a:rPr lang="ru-RU" sz="2800" b="1" dirty="0" err="1">
                <a:solidFill>
                  <a:schemeClr val="tx1"/>
                </a:solidFill>
              </a:rPr>
              <a:t>складається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інформує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малюнок</a:t>
            </a:r>
            <a:endParaRPr lang="uk-UA" sz="2800" b="1" dirty="0">
              <a:solidFill>
                <a:schemeClr val="tx1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24B1EE6-DDCF-8F74-45F0-DB2E008EDED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0214" t="15365" r="19715" b="21905"/>
          <a:stretch/>
        </p:blipFill>
        <p:spPr>
          <a:xfrm>
            <a:off x="627017" y="1538004"/>
            <a:ext cx="9056914" cy="531999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1D5E8EA-E5D0-E44A-0460-0D18043FD2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0496" y="3182255"/>
            <a:ext cx="2008564" cy="3675745"/>
          </a:xfrm>
          <a:prstGeom prst="rect">
            <a:avLst/>
          </a:prstGeom>
        </p:spPr>
      </p:pic>
      <p:sp>
        <p:nvSpPr>
          <p:cNvPr id="2" name="Прямокутник: округлені кути 1">
            <a:extLst>
              <a:ext uri="{FF2B5EF4-FFF2-40B4-BE49-F238E27FC236}">
                <a16:creationId xmlns:a16="http://schemas.microsoft.com/office/drawing/2014/main" id="{F28ACC3D-A262-45B5-BBB6-946B8D221EBA}"/>
              </a:ext>
            </a:extLst>
          </p:cNvPr>
          <p:cNvSpPr/>
          <p:nvPr/>
        </p:nvSpPr>
        <p:spPr>
          <a:xfrm>
            <a:off x="627017" y="2987040"/>
            <a:ext cx="2325189" cy="117565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Прямокутник: округлені кути 6">
            <a:extLst>
              <a:ext uri="{FF2B5EF4-FFF2-40B4-BE49-F238E27FC236}">
                <a16:creationId xmlns:a16="http://schemas.microsoft.com/office/drawing/2014/main" id="{0FAE0348-9860-962B-48B8-8504D3A4AA10}"/>
              </a:ext>
            </a:extLst>
          </p:cNvPr>
          <p:cNvSpPr/>
          <p:nvPr/>
        </p:nvSpPr>
        <p:spPr>
          <a:xfrm>
            <a:off x="7878648" y="3464699"/>
            <a:ext cx="2008565" cy="117565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Прямокутник: округлені кути 7">
            <a:extLst>
              <a:ext uri="{FF2B5EF4-FFF2-40B4-BE49-F238E27FC236}">
                <a16:creationId xmlns:a16="http://schemas.microsoft.com/office/drawing/2014/main" id="{21CD59D7-7DF2-C2E4-1AC1-1669AFE04FB9}"/>
              </a:ext>
            </a:extLst>
          </p:cNvPr>
          <p:cNvSpPr/>
          <p:nvPr/>
        </p:nvSpPr>
        <p:spPr>
          <a:xfrm>
            <a:off x="322217" y="5170575"/>
            <a:ext cx="1811384" cy="69303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845D868C-D76A-0E24-D963-8C6B7266B980}"/>
              </a:ext>
            </a:extLst>
          </p:cNvPr>
          <p:cNvSpPr/>
          <p:nvPr/>
        </p:nvSpPr>
        <p:spPr>
          <a:xfrm>
            <a:off x="896995" y="3159369"/>
            <a:ext cx="178523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Носова </a:t>
            </a:r>
          </a:p>
          <a:p>
            <a:pPr algn="ctr"/>
            <a:r>
              <a:rPr lang="uk-UA" sz="2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порожнина</a:t>
            </a:r>
          </a:p>
        </p:txBody>
      </p:sp>
      <p:sp>
        <p:nvSpPr>
          <p:cNvPr id="9" name="Прямокутник 8">
            <a:extLst>
              <a:ext uri="{FF2B5EF4-FFF2-40B4-BE49-F238E27FC236}">
                <a16:creationId xmlns:a16="http://schemas.microsoft.com/office/drawing/2014/main" id="{7382FD44-753E-7B72-60CF-F600517B5C4B}"/>
              </a:ext>
            </a:extLst>
          </p:cNvPr>
          <p:cNvSpPr/>
          <p:nvPr/>
        </p:nvSpPr>
        <p:spPr>
          <a:xfrm>
            <a:off x="8193469" y="3609701"/>
            <a:ext cx="1592103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Дихальні </a:t>
            </a:r>
          </a:p>
          <a:p>
            <a:pPr algn="ctr"/>
            <a:r>
              <a:rPr lang="uk-UA" sz="2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шляхи</a:t>
            </a:r>
          </a:p>
        </p:txBody>
      </p:sp>
      <p:sp>
        <p:nvSpPr>
          <p:cNvPr id="10" name="Прямокутник 9">
            <a:extLst>
              <a:ext uri="{FF2B5EF4-FFF2-40B4-BE49-F238E27FC236}">
                <a16:creationId xmlns:a16="http://schemas.microsoft.com/office/drawing/2014/main" id="{3BDDD8AE-246E-BC60-97AE-3E688BA954F4}"/>
              </a:ext>
            </a:extLst>
          </p:cNvPr>
          <p:cNvSpPr/>
          <p:nvPr/>
        </p:nvSpPr>
        <p:spPr>
          <a:xfrm>
            <a:off x="627017" y="5279516"/>
            <a:ext cx="1077603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Легені</a:t>
            </a:r>
          </a:p>
        </p:txBody>
      </p:sp>
      <p:pic>
        <p:nvPicPr>
          <p:cNvPr id="11" name="Рисунок 10">
            <a:hlinkClick r:id="rId4"/>
            <a:extLst>
              <a:ext uri="{FF2B5EF4-FFF2-40B4-BE49-F238E27FC236}">
                <a16:creationId xmlns:a16="http://schemas.microsoft.com/office/drawing/2014/main" id="{BF6345E0-796E-EF9F-B5C2-2CACF863243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99332"/>
            <a:ext cx="2478256" cy="966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539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animBg="1"/>
      <p:bldP spid="7" grpId="0" animBg="1"/>
      <p:bldP spid="8" grpId="0" animBg="1"/>
      <p:bldP spid="4" grpId="0"/>
      <p:bldP spid="9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217714" y="183607"/>
            <a:ext cx="11808823" cy="1815882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2800" b="1" dirty="0">
                <a:solidFill>
                  <a:schemeClr val="tx1"/>
                </a:solidFill>
              </a:rPr>
              <a:t>З носової порожнини воно прямує дихальними шляхами до </a:t>
            </a:r>
            <a:r>
              <a:rPr lang="uk-UA" sz="2800" b="1" dirty="0">
                <a:solidFill>
                  <a:srgbClr val="FF0000"/>
                </a:solidFill>
              </a:rPr>
              <a:t>легень</a:t>
            </a:r>
            <a:r>
              <a:rPr lang="uk-UA" sz="2800" b="1" dirty="0">
                <a:solidFill>
                  <a:schemeClr val="tx1"/>
                </a:solidFill>
              </a:rPr>
              <a:t>. Так легені отримують кисень. Із легень кисень потрапляє в кров і розноситься до кожного </a:t>
            </a:r>
            <a:r>
              <a:rPr lang="uk-UA" sz="2800" b="1" dirty="0" err="1">
                <a:solidFill>
                  <a:schemeClr val="tx1"/>
                </a:solidFill>
              </a:rPr>
              <a:t>органа</a:t>
            </a:r>
            <a:r>
              <a:rPr lang="uk-UA" sz="2800" b="1" dirty="0">
                <a:solidFill>
                  <a:schemeClr val="tx1"/>
                </a:solidFill>
              </a:rPr>
              <a:t>, кожної клітини організму. В них відбуваються різноманітні явища за участю кисню і поживних речовин.</a:t>
            </a:r>
          </a:p>
        </p:txBody>
      </p:sp>
      <p:pic>
        <p:nvPicPr>
          <p:cNvPr id="3074" name="Picture 2" descr="Життєва ємність легень — норма у людини і як виміряти">
            <a:extLst>
              <a:ext uri="{FF2B5EF4-FFF2-40B4-BE49-F238E27FC236}">
                <a16:creationId xmlns:a16="http://schemas.microsoft.com/office/drawing/2014/main" id="{329F5061-D16B-0D02-B037-D8ED44B073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5783" y="2153302"/>
            <a:ext cx="7297783" cy="4378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hlinkClick r:id="rId4"/>
            <a:extLst>
              <a:ext uri="{FF2B5EF4-FFF2-40B4-BE49-F238E27FC236}">
                <a16:creationId xmlns:a16="http://schemas.microsoft.com/office/drawing/2014/main" id="{ADFB4943-7714-1410-7270-7E7CF26907E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99332"/>
            <a:ext cx="2478256" cy="966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0048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131A947-8C37-7CF9-0591-FFF6E71156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8747" y="3182255"/>
            <a:ext cx="2008564" cy="367574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D9D5359-EE92-0A30-31F2-059263B118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4497"/>
            <a:ext cx="4790804" cy="5748965"/>
          </a:xfrm>
          <a:prstGeom prst="rect">
            <a:avLst/>
          </a:prstGeom>
        </p:spPr>
      </p:pic>
      <p:sp>
        <p:nvSpPr>
          <p:cNvPr id="5" name="Прямоугольник: скругленные углы 2">
            <a:extLst>
              <a:ext uri="{FF2B5EF4-FFF2-40B4-BE49-F238E27FC236}">
                <a16:creationId xmlns:a16="http://schemas.microsoft.com/office/drawing/2014/main" id="{E700E5AD-D448-C7C2-B64E-ECFFAA89E09B}"/>
              </a:ext>
            </a:extLst>
          </p:cNvPr>
          <p:cNvSpPr/>
          <p:nvPr/>
        </p:nvSpPr>
        <p:spPr>
          <a:xfrm>
            <a:off x="1848262" y="998230"/>
            <a:ext cx="8845864" cy="90023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" name="Рисунок 7">
            <a:hlinkClick r:id="rId4"/>
            <a:extLst>
              <a:ext uri="{FF2B5EF4-FFF2-40B4-BE49-F238E27FC236}">
                <a16:creationId xmlns:a16="http://schemas.microsoft.com/office/drawing/2014/main" id="{7484F88F-DC79-6901-AA39-21D3FAECB5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591" y="2357846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080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1133</TotalTime>
  <Words>91</Words>
  <Application>Microsoft Office PowerPoint</Application>
  <PresentationFormat>Широкий екран</PresentationFormat>
  <Paragraphs>12</Paragraphs>
  <Slides>4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4</vt:i4>
      </vt:variant>
    </vt:vector>
  </HeadingPairs>
  <TitlesOfParts>
    <vt:vector size="10" baseType="lpstr">
      <vt:lpstr>AdonisC</vt:lpstr>
      <vt:lpstr>Antique Olive</vt:lpstr>
      <vt:lpstr>Arial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174</cp:revision>
  <dcterms:created xsi:type="dcterms:W3CDTF">2023-02-01T11:00:58Z</dcterms:created>
  <dcterms:modified xsi:type="dcterms:W3CDTF">2023-03-13T13:14:48Z</dcterms:modified>
</cp:coreProperties>
</file>