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342" r:id="rId4"/>
    <p:sldId id="368" r:id="rId5"/>
    <p:sldId id="344" r:id="rId6"/>
    <p:sldId id="280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A66BD3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22.11.2023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22.11.2023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22.11.2023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22.11.2023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22.11.2023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22.11.2023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22.11.2023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22.11.2023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22.11.2023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22.11.2023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22.11.2023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22.11.2023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vbTyXKhCZFs" TargetMode="External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microsoft.com/office/2007/relationships/hdphoto" Target="../media/hdphoto1.wdp"/><Relationship Id="rId7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5.png"/><Relationship Id="rId5" Type="http://schemas.openxmlformats.org/officeDocument/2006/relationships/image" Target="../media/image8.png"/><Relationship Id="rId10" Type="http://schemas.openxmlformats.org/officeDocument/2006/relationships/hyperlink" Target="https://youtu.be/vbTyXKhCZFs" TargetMode="External"/><Relationship Id="rId4" Type="http://schemas.openxmlformats.org/officeDocument/2006/relationships/image" Target="../media/image7.png"/><Relationship Id="rId9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7" Type="http://schemas.openxmlformats.org/officeDocument/2006/relationships/image" Target="../media/image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vbTyXKhCZFs" TargetMode="External"/><Relationship Id="rId5" Type="http://schemas.microsoft.com/office/2007/relationships/hdphoto" Target="../media/hdphoto5.wdp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7" Type="http://schemas.openxmlformats.org/officeDocument/2006/relationships/image" Target="../media/image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vbTyXKhCZFs" TargetMode="External"/><Relationship Id="rId5" Type="http://schemas.openxmlformats.org/officeDocument/2006/relationships/image" Target="../media/image14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7" Type="http://schemas.openxmlformats.org/officeDocument/2006/relationships/image" Target="../media/image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vbTyXKhCZFs" TargetMode="External"/><Relationship Id="rId5" Type="http://schemas.microsoft.com/office/2007/relationships/hdphoto" Target="../media/hdphoto8.wdp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youtu.be/vbTyXKhCZF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CCA028-2355-CE13-9FA3-81521C1D48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800E899-16F3-D4A7-1C9D-79C5B23B2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3A5299E-64B4-B82A-89AD-0B1001EA2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 </a:t>
            </a:r>
            <a:r>
              <a:rPr lang="ru-RU" sz="48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клас</a:t>
            </a:r>
            <a:endParaRPr lang="ru-RU" sz="48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ADD3D1B6-E921-7AF7-387F-D183CD8FE17B}"/>
              </a:ext>
            </a:extLst>
          </p:cNvPr>
          <p:cNvSpPr/>
          <p:nvPr/>
        </p:nvSpPr>
        <p:spPr>
          <a:xfrm>
            <a:off x="2239947" y="1889041"/>
            <a:ext cx="771211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Що сприяє, а що</a:t>
            </a:r>
          </a:p>
          <a:p>
            <a:pPr algn="ctr"/>
            <a:r>
              <a:rPr lang="uk-UA" sz="60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перешкоджає руху тіл</a:t>
            </a: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843093" y="1146427"/>
            <a:ext cx="250581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noFill/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Урок 20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3422" y="5660571"/>
            <a:ext cx="1086155" cy="1086155"/>
          </a:xfrm>
          <a:prstGeom prst="rect">
            <a:avLst/>
          </a:prstGeom>
        </p:spPr>
      </p:pic>
      <p:pic>
        <p:nvPicPr>
          <p:cNvPr id="15" name="Рисунок 14">
            <a:hlinkClick r:id="rId6"/>
            <a:extLst>
              <a:ext uri="{FF2B5EF4-FFF2-40B4-BE49-F238E27FC236}">
                <a16:creationId xmlns:a16="http://schemas.microsoft.com/office/drawing/2014/main" id="{6F2345F0-4310-A03B-1727-38C12CDBE59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8979" y="5257800"/>
            <a:ext cx="3348404" cy="1306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1"/>
            <a:ext cx="10720251" cy="984066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 err="1"/>
              <a:t>Поміркуй</a:t>
            </a:r>
            <a:r>
              <a:rPr lang="ru-RU" sz="2400" b="1" dirty="0"/>
              <a:t> і скажи: </a:t>
            </a:r>
            <a:r>
              <a:rPr lang="ru-RU" sz="2400" b="1" dirty="0" err="1"/>
              <a:t>чому</a:t>
            </a:r>
            <a:r>
              <a:rPr lang="ru-RU" sz="2400" b="1" dirty="0"/>
              <a:t> </a:t>
            </a:r>
            <a:r>
              <a:rPr lang="ru-RU" sz="2400" b="1" dirty="0" err="1"/>
              <a:t>із</a:t>
            </a:r>
            <a:r>
              <a:rPr lang="ru-RU" sz="2400" b="1" dirty="0"/>
              <a:t> </a:t>
            </a:r>
            <a:r>
              <a:rPr lang="ru-RU" sz="2400" b="1" dirty="0" err="1"/>
              <a:t>засніженої</a:t>
            </a:r>
            <a:r>
              <a:rPr lang="ru-RU" sz="2400" b="1" dirty="0"/>
              <a:t> </a:t>
            </a:r>
            <a:r>
              <a:rPr lang="ru-RU" sz="2400" b="1" dirty="0" err="1"/>
              <a:t>гірки</a:t>
            </a:r>
            <a:r>
              <a:rPr lang="ru-RU" sz="2400" b="1" dirty="0"/>
              <a:t> </a:t>
            </a:r>
            <a:r>
              <a:rPr lang="ru-RU" sz="2400" b="1" dirty="0" err="1"/>
              <a:t>можна</a:t>
            </a:r>
            <a:r>
              <a:rPr lang="ru-RU" sz="2400" b="1" dirty="0"/>
              <a:t> </a:t>
            </a:r>
            <a:r>
              <a:rPr lang="ru-RU" sz="2400" b="1" dirty="0" err="1"/>
              <a:t>з’їхати</a:t>
            </a:r>
            <a:r>
              <a:rPr lang="ru-RU" sz="2400" b="1" dirty="0"/>
              <a:t> на </a:t>
            </a:r>
            <a:r>
              <a:rPr lang="ru-RU" sz="2400" b="1" dirty="0" err="1"/>
              <a:t>санчатах</a:t>
            </a:r>
            <a:r>
              <a:rPr lang="ru-RU" sz="2400" b="1" dirty="0"/>
              <a:t>, а </a:t>
            </a:r>
            <a:r>
              <a:rPr lang="ru-RU" sz="2400" b="1" dirty="0" err="1"/>
              <a:t>якщо</a:t>
            </a:r>
            <a:r>
              <a:rPr lang="ru-RU" sz="2400" b="1" dirty="0"/>
              <a:t> на </a:t>
            </a:r>
            <a:r>
              <a:rPr lang="ru-RU" sz="2400" b="1" dirty="0" err="1"/>
              <a:t>ній</a:t>
            </a:r>
            <a:r>
              <a:rPr lang="ru-RU" sz="2400" b="1" dirty="0"/>
              <a:t> </a:t>
            </a:r>
            <a:r>
              <a:rPr lang="ru-RU" sz="2400" b="1" dirty="0" err="1"/>
              <a:t>розтане</a:t>
            </a:r>
            <a:r>
              <a:rPr lang="ru-RU" sz="2400" b="1" dirty="0"/>
              <a:t> </a:t>
            </a:r>
            <a:r>
              <a:rPr lang="ru-RU" sz="2400" b="1" dirty="0" err="1"/>
              <a:t>сніг</a:t>
            </a:r>
            <a:r>
              <a:rPr lang="ru-RU" sz="2400" b="1" dirty="0"/>
              <a:t> — </a:t>
            </a:r>
            <a:r>
              <a:rPr lang="ru-RU" sz="2400" b="1" dirty="0" err="1"/>
              <a:t>ні</a:t>
            </a:r>
            <a:r>
              <a:rPr lang="ru-RU" sz="2400" b="1" dirty="0"/>
              <a:t>.</a:t>
            </a:r>
            <a:endParaRPr lang="uk-UA" sz="2400" b="1" dirty="0"/>
          </a:p>
        </p:txBody>
      </p: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4103B9E-5D37-9AA9-95E5-9CD0AE7F4E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376" y="4212457"/>
            <a:ext cx="1445623" cy="2645543"/>
          </a:xfrm>
          <a:prstGeom prst="rect">
            <a:avLst/>
          </a:prstGeom>
        </p:spPr>
      </p:pic>
      <p:pic>
        <p:nvPicPr>
          <p:cNvPr id="3" name="Picture 2" descr="Дети, Мальчики, Детство, Играть, Снег">
            <a:extLst>
              <a:ext uri="{FF2B5EF4-FFF2-40B4-BE49-F238E27FC236}">
                <a16:creationId xmlns:a16="http://schemas.microsoft.com/office/drawing/2014/main" id="{52353126-A34E-9731-97B1-423E926BE6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3" y="1965030"/>
            <a:ext cx="4836885" cy="381684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2CFFC38F-458C-FA9B-C77C-8DE0D973A741}"/>
              </a:ext>
            </a:extLst>
          </p:cNvPr>
          <p:cNvGrpSpPr/>
          <p:nvPr/>
        </p:nvGrpSpPr>
        <p:grpSpPr>
          <a:xfrm>
            <a:off x="5476291" y="1965030"/>
            <a:ext cx="5113332" cy="3816846"/>
            <a:chOff x="5476291" y="1965030"/>
            <a:chExt cx="5113332" cy="3816846"/>
          </a:xfrm>
        </p:grpSpPr>
        <p:pic>
          <p:nvPicPr>
            <p:cNvPr id="1030" name="Picture 6" descr="Мухи Слона, Крот, Земля, Куча Земли">
              <a:extLst>
                <a:ext uri="{FF2B5EF4-FFF2-40B4-BE49-F238E27FC236}">
                  <a16:creationId xmlns:a16="http://schemas.microsoft.com/office/drawing/2014/main" id="{428C6EF5-A307-2625-4FF2-DA171327E43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264" t="61424" r="19872" b="7301"/>
            <a:stretch/>
          </p:blipFill>
          <p:spPr bwMode="auto">
            <a:xfrm>
              <a:off x="5476291" y="1965030"/>
              <a:ext cx="5113332" cy="38168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Человек, Ребенок, Девочка, Санки">
              <a:extLst>
                <a:ext uri="{FF2B5EF4-FFF2-40B4-BE49-F238E27FC236}">
                  <a16:creationId xmlns:a16="http://schemas.microsoft.com/office/drawing/2014/main" id="{2238CD0C-1BC4-8A12-09BA-8AB1EE6125E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21581" b="81054" l="33516" r="73203">
                          <a14:foregroundMark x1="49375" y1="20326" x2="45781" y2="25596"/>
                          <a14:foregroundMark x1="45781" y1="25596" x2="49453" y2="21581"/>
                          <a14:foregroundMark x1="35859" y1="48683" x2="39375" y2="50816"/>
                          <a14:foregroundMark x1="36406" y1="55082" x2="35859" y2="62735"/>
                          <a14:foregroundMark x1="33516" y1="63112" x2="36641" y2="65496"/>
                          <a14:foregroundMark x1="50469" y1="78294" x2="55625" y2="81681"/>
                          <a14:foregroundMark x1="55625" y1="81681" x2="59922" y2="77541"/>
                          <a14:foregroundMark x1="59922" y1="77541" x2="60000" y2="77164"/>
                          <a14:foregroundMark x1="57188" y1="80176" x2="52891" y2="81179"/>
                          <a14:foregroundMark x1="70781" y1="58218" x2="72188" y2="65496"/>
                          <a14:foregroundMark x1="64531" y1="52070" x2="67188" y2="53074"/>
                          <a14:foregroundMark x1="73203" y1="64868" x2="72422" y2="70765"/>
                          <a14:foregroundMark x1="65391" y1="51568" x2="68359" y2="5282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735" t="17840" r="24857" b="16129"/>
            <a:stretch/>
          </p:blipFill>
          <p:spPr bwMode="auto">
            <a:xfrm rot="446558">
              <a:off x="7354909" y="2252413"/>
              <a:ext cx="2261785" cy="21423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9" name="Рисунок 8">
            <a:hlinkClick r:id="rId10"/>
            <a:extLst>
              <a:ext uri="{FF2B5EF4-FFF2-40B4-BE49-F238E27FC236}">
                <a16:creationId xmlns:a16="http://schemas.microsoft.com/office/drawing/2014/main" id="{CA7DA283-4931-095E-D360-6CA81E789C4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689" y="5878286"/>
            <a:ext cx="2679196" cy="1045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556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830997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tx1"/>
                </a:solidFill>
              </a:rPr>
              <a:t>У </a:t>
            </a:r>
            <a:r>
              <a:rPr lang="ru-RU" sz="2400" b="1" dirty="0" err="1">
                <a:solidFill>
                  <a:schemeClr val="tx1"/>
                </a:solidFill>
              </a:rPr>
              <a:t>науці</a:t>
            </a:r>
            <a:r>
              <a:rPr lang="ru-RU" sz="2400" b="1" dirty="0">
                <a:solidFill>
                  <a:schemeClr val="tx1"/>
                </a:solidFill>
              </a:rPr>
              <a:t> для </a:t>
            </a:r>
            <a:r>
              <a:rPr lang="ru-RU" sz="2400" b="1" dirty="0" err="1">
                <a:solidFill>
                  <a:schemeClr val="tx1"/>
                </a:solidFill>
              </a:rPr>
              <a:t>пояснення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взаємодії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тіл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використовують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поняття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сили</a:t>
            </a:r>
            <a:r>
              <a:rPr lang="ru-RU" sz="2400" b="1" dirty="0">
                <a:solidFill>
                  <a:schemeClr val="tx1"/>
                </a:solidFill>
              </a:rPr>
              <a:t>. </a:t>
            </a:r>
            <a:r>
              <a:rPr lang="ru-RU" sz="2400" b="1" dirty="0">
                <a:solidFill>
                  <a:srgbClr val="FF0000"/>
                </a:solidFill>
              </a:rPr>
              <a:t>Силою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називають</a:t>
            </a:r>
            <a:r>
              <a:rPr lang="ru-RU" sz="2400" b="1" dirty="0">
                <a:solidFill>
                  <a:schemeClr val="tx1"/>
                </a:solidFill>
              </a:rPr>
              <a:t> величину, </a:t>
            </a:r>
            <a:r>
              <a:rPr lang="ru-RU" sz="2400" b="1" dirty="0" err="1">
                <a:solidFill>
                  <a:schemeClr val="tx1"/>
                </a:solidFill>
              </a:rPr>
              <a:t>що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характеризує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вплив</a:t>
            </a:r>
            <a:r>
              <a:rPr lang="ru-RU" sz="2400" b="1" dirty="0">
                <a:solidFill>
                  <a:schemeClr val="tx1"/>
                </a:solidFill>
              </a:rPr>
              <a:t> одного </a:t>
            </a:r>
            <a:r>
              <a:rPr lang="ru-RU" sz="2400" b="1" dirty="0" err="1">
                <a:solidFill>
                  <a:schemeClr val="tx1"/>
                </a:solidFill>
              </a:rPr>
              <a:t>тіла</a:t>
            </a:r>
            <a:r>
              <a:rPr lang="ru-RU" sz="2400" b="1" dirty="0">
                <a:solidFill>
                  <a:schemeClr val="tx1"/>
                </a:solidFill>
              </a:rPr>
              <a:t> на </a:t>
            </a:r>
            <a:r>
              <a:rPr lang="ru-RU" sz="2400" b="1" dirty="0" err="1">
                <a:solidFill>
                  <a:schemeClr val="tx1"/>
                </a:solidFill>
              </a:rPr>
              <a:t>інше</a:t>
            </a:r>
            <a:r>
              <a:rPr lang="ru-RU" sz="2400" b="1" dirty="0">
                <a:solidFill>
                  <a:schemeClr val="tx1"/>
                </a:solidFill>
              </a:rPr>
              <a:t>.</a:t>
            </a:r>
            <a:endParaRPr lang="uk-UA" sz="2400" b="1" dirty="0">
              <a:solidFill>
                <a:schemeClr val="tx1"/>
              </a:solidFill>
            </a:endParaRPr>
          </a:p>
        </p:txBody>
      </p:sp>
      <p:pic>
        <p:nvPicPr>
          <p:cNvPr id="2050" name="Picture 2" descr="Человек, Мышца, Фитнес, Тренировка">
            <a:extLst>
              <a:ext uri="{FF2B5EF4-FFF2-40B4-BE49-F238E27FC236}">
                <a16:creationId xmlns:a16="http://schemas.microsoft.com/office/drawing/2014/main" id="{1C1D5D7F-CC94-5B34-1E1D-F40D0D1CEE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63" y="1282894"/>
            <a:ext cx="5930537" cy="395186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Человек, Мощность, Сила, Сильный, Фитнес">
            <a:extLst>
              <a:ext uri="{FF2B5EF4-FFF2-40B4-BE49-F238E27FC236}">
                <a16:creationId xmlns:a16="http://schemas.microsoft.com/office/drawing/2014/main" id="{29F163AB-9D6F-9D41-0491-7CFD1171B13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492" t="16590" r="9207" b="13524"/>
          <a:stretch/>
        </p:blipFill>
        <p:spPr bwMode="auto">
          <a:xfrm>
            <a:off x="5842040" y="2671793"/>
            <a:ext cx="6254165" cy="400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6"/>
            <a:extLst>
              <a:ext uri="{FF2B5EF4-FFF2-40B4-BE49-F238E27FC236}">
                <a16:creationId xmlns:a16="http://schemas.microsoft.com/office/drawing/2014/main" id="{8A68457B-F54C-119A-79F9-86B8501D6F4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689" y="5878286"/>
            <a:ext cx="2679196" cy="1045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085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107474" y="183607"/>
            <a:ext cx="9919063" cy="1200329"/>
          </a:xfrm>
          <a:prstGeom prst="rect">
            <a:avLst/>
          </a:prstGeom>
          <a:solidFill>
            <a:schemeClr val="accent6">
              <a:lumMod val="60000"/>
              <a:lumOff val="40000"/>
              <a:alpha val="50000"/>
            </a:schemeClr>
          </a:solidFill>
          <a:ln w="38100"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400" b="1" u="sng" dirty="0">
                <a:solidFill>
                  <a:srgbClr val="FF0000"/>
                </a:solidFill>
              </a:rPr>
              <a:t>ЗАВДАННЯ 1.</a:t>
            </a:r>
          </a:p>
          <a:p>
            <a:r>
              <a:rPr lang="ru-RU" sz="2400" b="1" dirty="0" err="1">
                <a:solidFill>
                  <a:schemeClr val="tx1"/>
                </a:solidFill>
              </a:rPr>
              <a:t>Розглянь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колаж</a:t>
            </a:r>
            <a:r>
              <a:rPr lang="ru-RU" sz="2400" b="1" dirty="0">
                <a:solidFill>
                  <a:schemeClr val="tx1"/>
                </a:solidFill>
              </a:rPr>
              <a:t>. </a:t>
            </a:r>
            <a:r>
              <a:rPr lang="ru-RU" sz="2400" b="1" dirty="0" err="1">
                <a:solidFill>
                  <a:schemeClr val="tx1"/>
                </a:solidFill>
              </a:rPr>
              <a:t>Назви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малюнки</a:t>
            </a:r>
            <a:r>
              <a:rPr lang="ru-RU" sz="2400" b="1" dirty="0">
                <a:solidFill>
                  <a:schemeClr val="tx1"/>
                </a:solidFill>
              </a:rPr>
              <a:t>, на </a:t>
            </a:r>
            <a:r>
              <a:rPr lang="ru-RU" sz="2400" b="1" dirty="0" err="1">
                <a:solidFill>
                  <a:schemeClr val="tx1"/>
                </a:solidFill>
              </a:rPr>
              <a:t>яких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під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впливом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сили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відбувається</a:t>
            </a:r>
            <a:r>
              <a:rPr lang="ru-RU" sz="2400" b="1" dirty="0">
                <a:solidFill>
                  <a:schemeClr val="tx1"/>
                </a:solidFill>
              </a:rPr>
              <a:t> рух </a:t>
            </a:r>
            <a:r>
              <a:rPr lang="ru-RU" sz="2400" b="1" dirty="0" err="1">
                <a:solidFill>
                  <a:schemeClr val="tx1"/>
                </a:solidFill>
              </a:rPr>
              <a:t>тіл</a:t>
            </a:r>
            <a:r>
              <a:rPr lang="ru-RU" sz="2400" b="1" dirty="0">
                <a:solidFill>
                  <a:schemeClr val="tx1"/>
                </a:solidFill>
              </a:rPr>
              <a:t>, а на </a:t>
            </a:r>
            <a:r>
              <a:rPr lang="ru-RU" sz="2400" b="1" dirty="0" err="1">
                <a:solidFill>
                  <a:schemeClr val="tx1"/>
                </a:solidFill>
              </a:rPr>
              <a:t>яких</a:t>
            </a:r>
            <a:r>
              <a:rPr lang="ru-RU" sz="2400" b="1" dirty="0">
                <a:solidFill>
                  <a:schemeClr val="tx1"/>
                </a:solidFill>
              </a:rPr>
              <a:t> — </a:t>
            </a:r>
            <a:r>
              <a:rPr lang="ru-RU" sz="2400" b="1" dirty="0" err="1">
                <a:solidFill>
                  <a:schemeClr val="tx1"/>
                </a:solidFill>
              </a:rPr>
              <a:t>зміна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форми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тіла</a:t>
            </a:r>
            <a:r>
              <a:rPr lang="ru-RU" sz="2400" b="1" dirty="0">
                <a:solidFill>
                  <a:schemeClr val="tx1"/>
                </a:solidFill>
              </a:rPr>
              <a:t>.</a:t>
            </a:r>
            <a:endParaRPr lang="uk-UA" sz="2400" b="1" dirty="0">
              <a:solidFill>
                <a:schemeClr val="tx1"/>
              </a:solidFill>
            </a:endParaRPr>
          </a:p>
        </p:txBody>
      </p:sp>
      <p:pic>
        <p:nvPicPr>
          <p:cNvPr id="2050" name="Picture 2" descr="Ordinateur Icônes, Tache, Gestion PNG - Ordinateur Icônes, Tache, Gestion  transparentes | PNG gratuit">
            <a:extLst>
              <a:ext uri="{FF2B5EF4-FFF2-40B4-BE49-F238E27FC236}">
                <a16:creationId xmlns:a16="http://schemas.microsoft.com/office/drawing/2014/main" id="{40D7E029-EB98-DDBF-5C61-DF5C9416E90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462" b="94808" l="10000" r="90000">
                        <a14:foregroundMark x1="30661" y1="6979" x2="26222" y2="10577"/>
                        <a14:foregroundMark x1="35000" y1="3462" x2="33776" y2="4454"/>
                        <a14:foregroundMark x1="30556" y1="13846" x2="28333" y2="28654"/>
                        <a14:foregroundMark x1="28333" y1="28654" x2="33111" y2="42115"/>
                        <a14:foregroundMark x1="33111" y1="42115" x2="36778" y2="44038"/>
                        <a14:foregroundMark x1="31556" y1="15000" x2="39556" y2="11346"/>
                        <a14:foregroundMark x1="39556" y1="11346" x2="44667" y2="13846"/>
                        <a14:foregroundMark x1="54778" y1="20962" x2="47667" y2="41923"/>
                        <a14:foregroundMark x1="47667" y1="41923" x2="59444" y2="49231"/>
                        <a14:foregroundMark x1="59444" y1="49231" x2="60667" y2="30192"/>
                        <a14:foregroundMark x1="60667" y1="30192" x2="52333" y2="42885"/>
                        <a14:foregroundMark x1="52333" y1="42885" x2="62444" y2="33846"/>
                        <a14:foregroundMark x1="62444" y1="33846" x2="47889" y2="43654"/>
                        <a14:foregroundMark x1="47889" y1="43654" x2="60222" y2="33654"/>
                        <a14:foregroundMark x1="60222" y1="33654" x2="59000" y2="46346"/>
                        <a14:foregroundMark x1="59000" y1="46346" x2="63889" y2="48077"/>
                        <a14:foregroundMark x1="53889" y1="22692" x2="61000" y2="26346"/>
                        <a14:foregroundMark x1="61000" y1="26346" x2="65222" y2="50192"/>
                        <a14:foregroundMark x1="65222" y1="50192" x2="53111" y2="60577"/>
                        <a14:foregroundMark x1="53111" y1="60577" x2="50889" y2="61346"/>
                        <a14:foregroundMark x1="50778" y1="24038" x2="47333" y2="31538"/>
                        <a14:foregroundMark x1="47333" y1="31538" x2="50000" y2="53462"/>
                        <a14:foregroundMark x1="50000" y1="53462" x2="53667" y2="58269"/>
                        <a14:foregroundMark x1="24111" y1="90577" x2="31333" y2="92115"/>
                        <a14:foregroundMark x1="31333" y1="92115" x2="27222" y2="94808"/>
                        <a14:foregroundMark x1="52889" y1="74231" x2="55667" y2="83077"/>
                        <a14:foregroundMark x1="55667" y1="83077" x2="66667" y2="87308"/>
                        <a14:foregroundMark x1="66667" y1="87308" x2="72889" y2="77885"/>
                        <a14:foregroundMark x1="72889" y1="77885" x2="70889" y2="60385"/>
                        <a14:foregroundMark x1="51853" y1="74874" x2="60167" y2="72482"/>
                        <a14:backgroundMark x1="62444" y1="71923" x2="63667" y2="71154"/>
                        <a14:backgroundMark x1="62222" y1="72115" x2="62556" y2="72115"/>
                        <a14:backgroundMark x1="61222" y1="70769" x2="62889" y2="72885"/>
                        <a14:backgroundMark x1="30444" y1="1731" x2="32556" y2="4808"/>
                        <a14:backgroundMark x1="32667" y1="5385" x2="32778" y2="5962"/>
                        <a14:backgroundMark x1="32889" y1="5577" x2="31556" y2="7115"/>
                        <a14:backgroundMark x1="33667" y1="4231" x2="30444" y2="6538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438" r="19828"/>
          <a:stretch/>
        </p:blipFill>
        <p:spPr bwMode="auto">
          <a:xfrm>
            <a:off x="0" y="91788"/>
            <a:ext cx="1939856" cy="1876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E90B6F8-3EA6-18DD-71BF-AE894B2427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60" y="3009625"/>
            <a:ext cx="1567543" cy="286866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02F1D4A-E2DD-4BED-8EEE-5EEFE947B71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643" t="36444" r="48598" b="32825"/>
          <a:stretch/>
        </p:blipFill>
        <p:spPr>
          <a:xfrm>
            <a:off x="1506583" y="1568602"/>
            <a:ext cx="6642410" cy="281696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94E495E-2B6E-4855-B6C0-C058851CDEB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4242" t="36444" r="10572" b="32825"/>
          <a:stretch/>
        </p:blipFill>
        <p:spPr>
          <a:xfrm>
            <a:off x="6537788" y="3949245"/>
            <a:ext cx="5734111" cy="2816967"/>
          </a:xfrm>
          <a:prstGeom prst="rect">
            <a:avLst/>
          </a:prstGeom>
        </p:spPr>
      </p:pic>
      <p:pic>
        <p:nvPicPr>
          <p:cNvPr id="8" name="Рисунок 7">
            <a:hlinkClick r:id="rId6"/>
            <a:extLst>
              <a:ext uri="{FF2B5EF4-FFF2-40B4-BE49-F238E27FC236}">
                <a16:creationId xmlns:a16="http://schemas.microsoft.com/office/drawing/2014/main" id="{03BEBDEC-A4D5-91E3-6A1E-4BFAEB6F1F7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689" y="5878286"/>
            <a:ext cx="2679196" cy="1045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90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30819" y="183607"/>
            <a:ext cx="11795717" cy="830997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chemeClr val="tx1"/>
                </a:solidFill>
              </a:rPr>
              <a:t>Розглянуті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приклади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доводять</a:t>
            </a:r>
            <a:r>
              <a:rPr lang="ru-RU" sz="2400" b="1" dirty="0">
                <a:solidFill>
                  <a:schemeClr val="tx1"/>
                </a:solidFill>
              </a:rPr>
              <a:t>, </a:t>
            </a:r>
            <a:r>
              <a:rPr lang="ru-RU" sz="2400" b="1" dirty="0" err="1">
                <a:solidFill>
                  <a:schemeClr val="tx1"/>
                </a:solidFill>
              </a:rPr>
              <a:t>що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під</a:t>
            </a:r>
            <a:r>
              <a:rPr lang="ru-RU" sz="2400" b="1" dirty="0">
                <a:solidFill>
                  <a:schemeClr val="tx1"/>
                </a:solidFill>
              </a:rPr>
              <a:t> час руху </a:t>
            </a:r>
            <a:r>
              <a:rPr lang="ru-RU" sz="2400" b="1" dirty="0" err="1">
                <a:solidFill>
                  <a:schemeClr val="tx1"/>
                </a:solidFill>
              </a:rPr>
              <a:t>тіл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між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їхніми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поверхнями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діє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>
                <a:solidFill>
                  <a:srgbClr val="FF0000"/>
                </a:solidFill>
              </a:rPr>
              <a:t>сила </a:t>
            </a:r>
            <a:r>
              <a:rPr lang="ru-RU" sz="2400" b="1" dirty="0" err="1">
                <a:solidFill>
                  <a:srgbClr val="FF0000"/>
                </a:solidFill>
              </a:rPr>
              <a:t>тертя</a:t>
            </a:r>
            <a:r>
              <a:rPr lang="ru-RU" sz="2400" b="1" dirty="0">
                <a:solidFill>
                  <a:schemeClr val="tx1"/>
                </a:solidFill>
              </a:rPr>
              <a:t>.</a:t>
            </a:r>
            <a:endParaRPr lang="uk-UA" sz="2400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29. Тертя. Види тертя. Сила тертя">
            <a:extLst>
              <a:ext uri="{FF2B5EF4-FFF2-40B4-BE49-F238E27FC236}">
                <a16:creationId xmlns:a16="http://schemas.microsoft.com/office/drawing/2014/main" id="{291FC1AC-A704-3E1D-F563-05438FDDD6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8675" y="3429000"/>
            <a:ext cx="8040408" cy="3585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Сила тертя | Тест з фізики – «На Урок»">
            <a:extLst>
              <a:ext uri="{FF2B5EF4-FFF2-40B4-BE49-F238E27FC236}">
                <a16:creationId xmlns:a16="http://schemas.microsoft.com/office/drawing/2014/main" id="{713DC8C4-E1F1-8163-FD74-F05471986B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213" r="6806" b="18922"/>
          <a:stretch/>
        </p:blipFill>
        <p:spPr bwMode="auto">
          <a:xfrm>
            <a:off x="230819" y="1104681"/>
            <a:ext cx="5865182" cy="348403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трілка: вліво 1">
            <a:extLst>
              <a:ext uri="{FF2B5EF4-FFF2-40B4-BE49-F238E27FC236}">
                <a16:creationId xmlns:a16="http://schemas.microsoft.com/office/drawing/2014/main" id="{F9C88B39-D435-52FE-98AF-5A3BA220CBC9}"/>
              </a:ext>
            </a:extLst>
          </p:cNvPr>
          <p:cNvSpPr/>
          <p:nvPr/>
        </p:nvSpPr>
        <p:spPr>
          <a:xfrm>
            <a:off x="6810102" y="5808616"/>
            <a:ext cx="975359" cy="566057"/>
          </a:xfrm>
          <a:prstGeom prst="leftArrow">
            <a:avLst/>
          </a:prstGeom>
          <a:solidFill>
            <a:srgbClr val="FF00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Стрілка: вліво 5">
            <a:extLst>
              <a:ext uri="{FF2B5EF4-FFF2-40B4-BE49-F238E27FC236}">
                <a16:creationId xmlns:a16="http://schemas.microsoft.com/office/drawing/2014/main" id="{171C62D4-E7F2-87F5-1B4E-8C017DCE0F85}"/>
              </a:ext>
            </a:extLst>
          </p:cNvPr>
          <p:cNvSpPr/>
          <p:nvPr/>
        </p:nvSpPr>
        <p:spPr>
          <a:xfrm>
            <a:off x="145462" y="4197143"/>
            <a:ext cx="975359" cy="566057"/>
          </a:xfrm>
          <a:prstGeom prst="leftArrow">
            <a:avLst/>
          </a:prstGeom>
          <a:solidFill>
            <a:srgbClr val="FF00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7" name="Рисунок 6">
            <a:hlinkClick r:id="rId6"/>
            <a:extLst>
              <a:ext uri="{FF2B5EF4-FFF2-40B4-BE49-F238E27FC236}">
                <a16:creationId xmlns:a16="http://schemas.microsoft.com/office/drawing/2014/main" id="{D468BF96-0F40-F330-8CE7-953747CA9B9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689" y="5878286"/>
            <a:ext cx="2679196" cy="1045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303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108311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2439</TotalTime>
  <Words>105</Words>
  <Application>Microsoft Office PowerPoint</Application>
  <PresentationFormat>Широкий екран</PresentationFormat>
  <Paragraphs>11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AdonisC</vt:lpstr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355</cp:revision>
  <dcterms:created xsi:type="dcterms:W3CDTF">2023-02-01T11:00:58Z</dcterms:created>
  <dcterms:modified xsi:type="dcterms:W3CDTF">2023-11-22T07:52:59Z</dcterms:modified>
</cp:coreProperties>
</file>