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6858000" cy="9144000"/>
  <p:embeddedFontLst>
    <p:embeddedFont>
      <p:font typeface="Fustat" panose="020B0604020202020204" charset="-78"/>
      <p:regular r:id="rId14"/>
      <p:bold r:id="rId15"/>
    </p:embeddedFont>
    <p:embeddedFont>
      <p:font typeface="Karla" pitchFamily="2" charset="0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3" d="100"/>
          <a:sy n="123" d="100"/>
        </p:scale>
        <p:origin x="298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68078d0b4b0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68078d0b4b0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68078d0d372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68078d0d372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68078d0f15f0e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68078d0f15f0e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68078d10c171e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68078d10c171e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68078d12b66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68078d12b66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68078d14cce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68078d14cce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68078d168d7bc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68078d168d7bc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68078d188acaa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68078d188acaa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68078d19d55c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68078d19d55c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68078d1b33bc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68078d1b33bc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68078d1d28ad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68078d1d28ad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‹№›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.jpg"/><Relationship Id="rId5" Type="http://schemas.openxmlformats.org/officeDocument/2006/relationships/image" Target="../media/image7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48003" y="204897"/>
            <a:ext cx="3657600" cy="2492586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699256" y="1713722"/>
            <a:ext cx="4505204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800" b="1" dirty="0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STEM-урок: Природні скарби України. </a:t>
            </a:r>
            <a:endParaRPr lang="uk-UA" sz="2800" b="1" dirty="0">
              <a:solidFill>
                <a:srgbClr val="D90368"/>
              </a:solidFill>
              <a:latin typeface="Fustat"/>
              <a:ea typeface="Fustat"/>
              <a:cs typeface="Fustat"/>
              <a:sym typeface="Fustat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800" b="1" dirty="0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Як</a:t>
            </a:r>
            <a:r>
              <a:rPr lang="uk-UA" sz="2800" b="1" dirty="0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 </a:t>
            </a:r>
            <a:r>
              <a:rPr lang="en" sz="2800" b="1" dirty="0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зберегти</a:t>
            </a:r>
            <a:r>
              <a:rPr lang="uk-UA" sz="2800" b="1" dirty="0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 </a:t>
            </a:r>
            <a:r>
              <a:rPr lang="en" sz="2800" b="1" dirty="0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біорізноманіття України</a:t>
            </a:r>
            <a:endParaRPr sz="2800" b="1" dirty="0">
              <a:solidFill>
                <a:srgbClr val="D90368"/>
              </a:solidFill>
              <a:latin typeface="Fustat"/>
              <a:ea typeface="Fustat"/>
              <a:cs typeface="Fustat"/>
              <a:sym typeface="Fustat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Міжпредметний проєкт для ​5​ класу</a:t>
            </a:r>
            <a:endParaRPr sz="1800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200" y="1694243"/>
            <a:ext cx="3829050" cy="2612263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14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Що таке біорізноманіття?</a:t>
            </a:r>
            <a:endParaRPr sz="2900" b="1">
              <a:solidFill>
                <a:srgbClr val="D90368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62" name="Google Shape;62;p14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Біорізноманіття — це різноманіття всіх живих організмів на Землі.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Генетичне різноманіття</a:t>
            </a: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: різні гени у рослин та тварин.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Видове різноманіття</a:t>
            </a: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: різні види рослин і тварин.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Екосистемне різноманіття</a:t>
            </a: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: різні природні зони (ліси, степи, Карпати, Крим).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Біорізноманіття підтримує життя на планеті!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200" y="1729011"/>
            <a:ext cx="3829051" cy="2542729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5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Природні скарби України</a:t>
            </a:r>
            <a:endParaRPr sz="2900" b="1">
              <a:solidFill>
                <a:srgbClr val="D90368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69" name="Google Shape;69;p15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Україна багата на унікальні природні об’єкти: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Карпатські ліси</a:t>
            </a: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— домівка бурого ведмедя та рисі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Степи</a:t>
            </a: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— ковила, дрохва та ховрах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Заповідники</a:t>
            </a: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: Асканія-Нова, Карпатський, Дунайський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Водойми</a:t>
            </a: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— Дніпро, Шацькі озера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Ці місця є домівкою для багатьох рідкісних видів!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Google Shape;74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29050" y="1091282"/>
            <a:ext cx="2114551" cy="1189286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54541" y="1028700"/>
            <a:ext cx="1978569" cy="131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901718" y="3028950"/>
            <a:ext cx="1969214" cy="131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686550" y="3170960"/>
            <a:ext cx="2114550" cy="1030430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6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З'єднайте слова з зображеннями ​🎯</a:t>
            </a:r>
            <a:r>
              <a:rPr lang="en" sz="29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</a:t>
            </a:r>
            <a:endParaRPr sz="29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79" name="Google Shape;79;p16"/>
          <p:cNvSpPr txBox="1"/>
          <p:nvPr/>
        </p:nvSpPr>
        <p:spPr>
          <a:xfrm>
            <a:off x="285750" y="10287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​1​.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80" name="Google Shape;80;p16"/>
          <p:cNvSpPr txBox="1"/>
          <p:nvPr/>
        </p:nvSpPr>
        <p:spPr>
          <a:xfrm>
            <a:off x="685800" y="1028700"/>
            <a:ext cx="25146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Карпатські ліси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81" name="Google Shape;81;p16"/>
          <p:cNvSpPr txBox="1"/>
          <p:nvPr/>
        </p:nvSpPr>
        <p:spPr>
          <a:xfrm>
            <a:off x="285750" y="18288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​2​.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82" name="Google Shape;82;p16"/>
          <p:cNvSpPr txBox="1"/>
          <p:nvPr/>
        </p:nvSpPr>
        <p:spPr>
          <a:xfrm>
            <a:off x="685800" y="1828800"/>
            <a:ext cx="25146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Степ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83" name="Google Shape;83;p16"/>
          <p:cNvSpPr txBox="1"/>
          <p:nvPr/>
        </p:nvSpPr>
        <p:spPr>
          <a:xfrm>
            <a:off x="285750" y="26289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​3​.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84" name="Google Shape;84;p16"/>
          <p:cNvSpPr txBox="1"/>
          <p:nvPr/>
        </p:nvSpPr>
        <p:spPr>
          <a:xfrm>
            <a:off x="685800" y="2628900"/>
            <a:ext cx="25146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Шацькі озера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85" name="Google Shape;85;p16"/>
          <p:cNvSpPr txBox="1"/>
          <p:nvPr/>
        </p:nvSpPr>
        <p:spPr>
          <a:xfrm>
            <a:off x="285750" y="34290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​4​.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86" name="Google Shape;86;p16"/>
          <p:cNvSpPr txBox="1"/>
          <p:nvPr/>
        </p:nvSpPr>
        <p:spPr>
          <a:xfrm>
            <a:off x="685800" y="3429000"/>
            <a:ext cx="25146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Рись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87" name="Google Shape;87;p16"/>
          <p:cNvSpPr txBox="1"/>
          <p:nvPr/>
        </p:nvSpPr>
        <p:spPr>
          <a:xfrm>
            <a:off x="3429000" y="10287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a)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88" name="Google Shape;88;p16"/>
          <p:cNvSpPr txBox="1"/>
          <p:nvPr/>
        </p:nvSpPr>
        <p:spPr>
          <a:xfrm>
            <a:off x="6286500" y="10287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b)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89" name="Google Shape;89;p16"/>
          <p:cNvSpPr txBox="1"/>
          <p:nvPr/>
        </p:nvSpPr>
        <p:spPr>
          <a:xfrm>
            <a:off x="3429000" y="302895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c)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90" name="Google Shape;90;p16"/>
          <p:cNvSpPr txBox="1"/>
          <p:nvPr/>
        </p:nvSpPr>
        <p:spPr>
          <a:xfrm>
            <a:off x="6286500" y="302895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d)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85800" y="1170710"/>
            <a:ext cx="2114550" cy="103043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34201" y="948690"/>
            <a:ext cx="1978569" cy="131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5790" y="2908652"/>
            <a:ext cx="2114551" cy="1189286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981728" y="2948940"/>
            <a:ext cx="1969214" cy="1314450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7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З'єднайте слова з зображеннями ​🎯</a:t>
            </a:r>
            <a:r>
              <a:rPr lang="en" sz="29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</a:t>
            </a:r>
            <a:endParaRPr sz="29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0" name="Google Shape;100;p17"/>
          <p:cNvSpPr txBox="1"/>
          <p:nvPr/>
        </p:nvSpPr>
        <p:spPr>
          <a:xfrm>
            <a:off x="8366760" y="342900"/>
            <a:ext cx="5487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36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​✅​</a:t>
            </a:r>
            <a:endParaRPr sz="36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1" name="Google Shape;101;p17"/>
          <p:cNvSpPr txBox="1"/>
          <p:nvPr/>
        </p:nvSpPr>
        <p:spPr>
          <a:xfrm>
            <a:off x="354330" y="221742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​1​.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2" name="Google Shape;102;p17"/>
          <p:cNvSpPr txBox="1"/>
          <p:nvPr/>
        </p:nvSpPr>
        <p:spPr>
          <a:xfrm>
            <a:off x="674490" y="2137470"/>
            <a:ext cx="25146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Карпатські ліси</a:t>
            </a:r>
            <a:endParaRPr sz="1800" b="1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3" name="Google Shape;103;p17"/>
          <p:cNvSpPr txBox="1"/>
          <p:nvPr/>
        </p:nvSpPr>
        <p:spPr>
          <a:xfrm>
            <a:off x="285750" y="10287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d)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4" name="Google Shape;104;p17"/>
          <p:cNvSpPr txBox="1"/>
          <p:nvPr/>
        </p:nvSpPr>
        <p:spPr>
          <a:xfrm>
            <a:off x="3669030" y="229743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​2​.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5" name="Google Shape;105;p17"/>
          <p:cNvSpPr txBox="1"/>
          <p:nvPr/>
        </p:nvSpPr>
        <p:spPr>
          <a:xfrm>
            <a:off x="4034201" y="2223840"/>
            <a:ext cx="25146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Степ</a:t>
            </a:r>
            <a:endParaRPr sz="1800" b="1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6" name="Google Shape;106;p17"/>
          <p:cNvSpPr txBox="1"/>
          <p:nvPr/>
        </p:nvSpPr>
        <p:spPr>
          <a:xfrm>
            <a:off x="3657600" y="102870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b)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7" name="Google Shape;107;p17"/>
          <p:cNvSpPr txBox="1"/>
          <p:nvPr/>
        </p:nvSpPr>
        <p:spPr>
          <a:xfrm>
            <a:off x="148590" y="410337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​3​.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8" name="Google Shape;108;p17"/>
          <p:cNvSpPr txBox="1"/>
          <p:nvPr/>
        </p:nvSpPr>
        <p:spPr>
          <a:xfrm>
            <a:off x="388620" y="4126230"/>
            <a:ext cx="25146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Шацькі озера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09" name="Google Shape;109;p17"/>
          <p:cNvSpPr txBox="1"/>
          <p:nvPr/>
        </p:nvSpPr>
        <p:spPr>
          <a:xfrm>
            <a:off x="285750" y="302895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a)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10" name="Google Shape;110;p17"/>
          <p:cNvSpPr txBox="1"/>
          <p:nvPr/>
        </p:nvSpPr>
        <p:spPr>
          <a:xfrm>
            <a:off x="3451860" y="424053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​4​.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11" name="Google Shape;111;p17"/>
          <p:cNvSpPr txBox="1"/>
          <p:nvPr/>
        </p:nvSpPr>
        <p:spPr>
          <a:xfrm>
            <a:off x="3794760" y="4251960"/>
            <a:ext cx="2514600" cy="617100"/>
          </a:xfrm>
          <a:prstGeom prst="rect">
            <a:avLst/>
          </a:prstGeom>
          <a:solidFill>
            <a:srgbClr val="F4F9FC"/>
          </a:solidFill>
          <a:ln w="343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Рись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12" name="Google Shape;112;p17"/>
          <p:cNvSpPr txBox="1"/>
          <p:nvPr/>
        </p:nvSpPr>
        <p:spPr>
          <a:xfrm>
            <a:off x="3566160" y="3063240"/>
            <a:ext cx="5259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c)</a:t>
            </a:r>
            <a:endParaRPr sz="180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5300" y="2628900"/>
            <a:ext cx="3375702" cy="2228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58116" y="2628900"/>
            <a:ext cx="4085469" cy="222885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8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Що загрожує біорізноманіттю?</a:t>
            </a:r>
            <a:endParaRPr sz="2900" b="1">
              <a:solidFill>
                <a:srgbClr val="D90368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120" name="Google Shape;120;p18"/>
          <p:cNvSpPr txBox="1"/>
          <p:nvPr/>
        </p:nvSpPr>
        <p:spPr>
          <a:xfrm>
            <a:off x="285750" y="1143000"/>
            <a:ext cx="41148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Основні загрози: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Забруднення води та повітря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Вирубка лісів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21" name="Google Shape;121;p18"/>
          <p:cNvSpPr txBox="1"/>
          <p:nvPr/>
        </p:nvSpPr>
        <p:spPr>
          <a:xfrm>
            <a:off x="4743450" y="1143000"/>
            <a:ext cx="41148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Інші проблеми: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Урбанізація (розширення міст)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Кліматичні зміни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86350" y="1143000"/>
            <a:ext cx="3714751" cy="3714751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19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Як наука допомагає зберегти природу?</a:t>
            </a:r>
            <a:endParaRPr sz="2900" b="1">
              <a:solidFill>
                <a:srgbClr val="D90368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128" name="Google Shape;128;p19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Приклади наукових рішень:</a:t>
            </a:r>
            <a:endParaRPr sz="2150" b="1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Вивчення рідкісних видів і їхнього середовища</a:t>
            </a:r>
            <a:endParaRPr sz="1800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Відновлення лісів та степів</a:t>
            </a:r>
            <a:endParaRPr sz="1800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Створення заповідників</a:t>
            </a:r>
            <a:endParaRPr sz="1800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Використання біотехнологій для збереження рослин</a:t>
            </a:r>
            <a:endParaRPr sz="1800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Наука допомагає знайти шляхи порятунку біорізноманіття!</a:t>
            </a:r>
            <a:endParaRPr sz="1800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200" y="1805012"/>
            <a:ext cx="3829050" cy="2390726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20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STEM-групи: Час для проєкту! ​🎉</a:t>
            </a:r>
            <a:r>
              <a:rPr lang="en" sz="29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​</a:t>
            </a:r>
            <a:endParaRPr sz="29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35" name="Google Shape;135;p20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Об’єднайтеся у групи: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Науковці</a:t>
            </a: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: обирають природний об’єкт і описують його цінність.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Аналітики</a:t>
            </a: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: аналізують статистику втрат видів.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Технологи</a:t>
            </a: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: створюють цифрову карту природних скарбів.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Екоінженери</a:t>
            </a: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: пропонують екологічну ініціативу для школи або громади.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Всі результати представимо разом!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Google Shape;140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26280" y="431235"/>
            <a:ext cx="4457700" cy="4555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63490" y="1534890"/>
            <a:ext cx="3314701" cy="2210880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21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Творче завдання ​🖼​</a:t>
            </a:r>
            <a:r>
              <a:rPr lang="en" sz="29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️</a:t>
            </a:r>
            <a:endParaRPr sz="29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  <p:sp>
        <p:nvSpPr>
          <p:cNvPr id="143" name="Google Shape;143;p21"/>
          <p:cNvSpPr txBox="1"/>
          <p:nvPr/>
        </p:nvSpPr>
        <p:spPr>
          <a:xfrm>
            <a:off x="285750" y="925830"/>
            <a:ext cx="4263300" cy="389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Досліджуємо та зберігаємо!</a:t>
            </a:r>
            <a:endParaRPr sz="2150" b="1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Уявіть себе дослідниками природи. </a:t>
            </a:r>
            <a:r>
              <a:rPr lang="en" sz="1800" b="1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Оберіть один з природних скарбів України (Карпати, степи, заповідники, водойми)</a:t>
            </a:r>
            <a:r>
              <a:rPr lang="en" sz="1800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 та створіть міні-проєкт, який демонструє його цінність та пропонує шляхи його збереження.  Ви можете створити ескіз, карту, діаграму, або коротку інструкцію.Підготуйте коротку презентацію проєкту для класу.</a:t>
            </a:r>
            <a:endParaRPr sz="1800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Що вам знадобиться: ​🎨​ ​🖌​</a:t>
            </a:r>
            <a:r>
              <a:rPr lang="en" sz="1800" dirty="0">
                <a:solidFill>
                  <a:srgbClr val="2C6E49"/>
                </a:solidFill>
                <a:latin typeface="Karla"/>
                <a:ea typeface="Karla"/>
                <a:cs typeface="Karla"/>
                <a:sym typeface="Karla"/>
              </a:rPr>
              <a:t>️</a:t>
            </a:r>
            <a:endParaRPr sz="1800" dirty="0">
              <a:solidFill>
                <a:srgbClr val="2C6E49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uk-UA" sz="1800" dirty="0">
                <a:solidFill>
                  <a:srgbClr val="2C6E49"/>
                </a:solidFill>
                <a:latin typeface="Karla"/>
                <a:ea typeface="Karla"/>
                <a:cs typeface="Karla"/>
                <a:sym typeface="Karla"/>
              </a:rPr>
              <a:t>п</a:t>
            </a:r>
            <a:r>
              <a:rPr lang="en" sz="1800" dirty="0">
                <a:solidFill>
                  <a:srgbClr val="2C6E49"/>
                </a:solidFill>
                <a:latin typeface="Karla"/>
                <a:ea typeface="Karla"/>
                <a:cs typeface="Karla"/>
                <a:sym typeface="Karla"/>
              </a:rPr>
              <a:t>апір, </a:t>
            </a:r>
            <a:r>
              <a:rPr lang="uk-UA" sz="1800" dirty="0">
                <a:solidFill>
                  <a:srgbClr val="2C6E49"/>
                </a:solidFill>
                <a:latin typeface="Karla"/>
                <a:ea typeface="Karla"/>
                <a:cs typeface="Karla"/>
                <a:sym typeface="Karla"/>
              </a:rPr>
              <a:t>о</a:t>
            </a:r>
            <a:r>
              <a:rPr lang="en" sz="1800" dirty="0">
                <a:solidFill>
                  <a:srgbClr val="2C6E49"/>
                </a:solidFill>
                <a:latin typeface="Karla"/>
                <a:ea typeface="Karla"/>
                <a:cs typeface="Karla"/>
                <a:sym typeface="Karla"/>
              </a:rPr>
              <a:t>лівці, </a:t>
            </a:r>
            <a:r>
              <a:rPr lang="uk-UA" sz="1800" dirty="0">
                <a:solidFill>
                  <a:srgbClr val="2C6E49"/>
                </a:solidFill>
                <a:latin typeface="Karla"/>
                <a:ea typeface="Karla"/>
                <a:cs typeface="Karla"/>
                <a:sym typeface="Karla"/>
              </a:rPr>
              <a:t>к</a:t>
            </a:r>
            <a:r>
              <a:rPr lang="en" sz="1800" dirty="0">
                <a:solidFill>
                  <a:srgbClr val="2C6E49"/>
                </a:solidFill>
                <a:latin typeface="Karla"/>
                <a:ea typeface="Karla"/>
                <a:cs typeface="Karla"/>
                <a:sym typeface="Karla"/>
              </a:rPr>
              <a:t>ольорові олівці або фломастери, </a:t>
            </a:r>
            <a:r>
              <a:rPr lang="uk-UA" sz="1800" dirty="0">
                <a:solidFill>
                  <a:srgbClr val="2C6E49"/>
                </a:solidFill>
                <a:latin typeface="Karla"/>
                <a:ea typeface="Karla"/>
                <a:cs typeface="Karla"/>
                <a:sym typeface="Karla"/>
              </a:rPr>
              <a:t>н</a:t>
            </a:r>
            <a:r>
              <a:rPr lang="en" sz="1800" dirty="0">
                <a:solidFill>
                  <a:srgbClr val="2C6E49"/>
                </a:solidFill>
                <a:latin typeface="Karla"/>
                <a:ea typeface="Karla"/>
                <a:cs typeface="Karla"/>
                <a:sym typeface="Karla"/>
              </a:rPr>
              <a:t>ожиці, </a:t>
            </a:r>
            <a:r>
              <a:rPr lang="uk-UA" sz="1800" dirty="0">
                <a:solidFill>
                  <a:srgbClr val="2C6E49"/>
                </a:solidFill>
                <a:latin typeface="Karla"/>
                <a:ea typeface="Karla"/>
                <a:cs typeface="Karla"/>
                <a:sym typeface="Karla"/>
              </a:rPr>
              <a:t>к</a:t>
            </a:r>
            <a:r>
              <a:rPr lang="en" sz="1800" dirty="0">
                <a:solidFill>
                  <a:srgbClr val="2C6E49"/>
                </a:solidFill>
                <a:latin typeface="Karla"/>
                <a:ea typeface="Karla"/>
                <a:cs typeface="Karla"/>
                <a:sym typeface="Karla"/>
              </a:rPr>
              <a:t>л</a:t>
            </a:r>
            <a:r>
              <a:rPr lang="uk-UA" sz="1800" dirty="0">
                <a:solidFill>
                  <a:srgbClr val="2C6E49"/>
                </a:solidFill>
                <a:latin typeface="Karla"/>
                <a:ea typeface="Karla"/>
                <a:cs typeface="Karla"/>
                <a:sym typeface="Karla"/>
              </a:rPr>
              <a:t>ей</a:t>
            </a:r>
            <a:endParaRPr sz="2150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Google Shape;148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29200" y="1725939"/>
            <a:ext cx="3829050" cy="2548873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22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Як кожен може допомогти?</a:t>
            </a:r>
            <a:endParaRPr sz="2900" b="1">
              <a:solidFill>
                <a:srgbClr val="D90368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150" name="Google Shape;150;p22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Прості дії для збереження природи:</a:t>
            </a:r>
            <a:endParaRPr sz="2150" b="1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Не сміти в лісі чи біля водойм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Сортуй сміття та економ воду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Участь у шкільних чи місцевих екоакціях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Вирощуй рослини вдома або в школі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Навіть маленькі кроки важливі для збереження біорізноманіття!</a:t>
            </a:r>
            <a:endParaRPr sz="180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57750" y="1238738"/>
            <a:ext cx="3829050" cy="2554058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23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D90368"/>
                </a:solidFill>
                <a:latin typeface="Fustat"/>
                <a:ea typeface="Fustat"/>
                <a:cs typeface="Fustat"/>
                <a:sym typeface="Fustat"/>
              </a:rPr>
              <a:t>Підсумок уроку: Збережемо природні скарби разом!</a:t>
            </a:r>
            <a:endParaRPr sz="2900" b="1">
              <a:solidFill>
                <a:srgbClr val="D90368"/>
              </a:solidFill>
              <a:latin typeface="Fustat"/>
              <a:ea typeface="Fustat"/>
              <a:cs typeface="Fustat"/>
              <a:sym typeface="Fustat"/>
            </a:endParaRPr>
          </a:p>
        </p:txBody>
      </p:sp>
      <p:sp>
        <p:nvSpPr>
          <p:cNvPr id="157" name="Google Shape;157;p23"/>
          <p:cNvSpPr txBox="1"/>
          <p:nvPr/>
        </p:nvSpPr>
        <p:spPr>
          <a:xfrm>
            <a:off x="285750" y="11430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Рефлексія</a:t>
            </a:r>
            <a:endParaRPr sz="2150" b="1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Назви одне слово, яке для тебе головне після уроку</a:t>
            </a:r>
            <a:endParaRPr sz="1800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Яку дію ти можеш зробити для природи?</a:t>
            </a:r>
            <a:endParaRPr sz="1800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800" b="1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Домашнє завдання:</a:t>
            </a:r>
            <a:endParaRPr sz="1800" b="1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Завершити цифрову мапу або інфографіку</a:t>
            </a:r>
            <a:endParaRPr sz="1800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40F0F"/>
              </a:buClr>
              <a:buSzPts val="1800"/>
              <a:buFont typeface="Karla"/>
              <a:buChar char="●"/>
            </a:pPr>
            <a:r>
              <a:rPr lang="en" sz="1800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Написати блог-допис: «Чому я хочу зберегти природу України»</a:t>
            </a:r>
            <a:endParaRPr sz="1800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dirty="0">
                <a:solidFill>
                  <a:srgbClr val="040F0F"/>
                </a:solidFill>
                <a:latin typeface="Karla"/>
                <a:ea typeface="Karla"/>
                <a:cs typeface="Karla"/>
                <a:sym typeface="Karla"/>
              </a:rPr>
              <a:t>Пам’ятай: природа — це наш спільний скарб!</a:t>
            </a:r>
            <a:endParaRPr sz="1800" dirty="0">
              <a:solidFill>
                <a:srgbClr val="040F0F"/>
              </a:solidFill>
              <a:latin typeface="Karla"/>
              <a:ea typeface="Karla"/>
              <a:cs typeface="Karla"/>
              <a:sym typeface="Karl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492</Words>
  <Application>Microsoft Office PowerPoint</Application>
  <PresentationFormat>Екран (16:9)</PresentationFormat>
  <Paragraphs>84</Paragraphs>
  <Slides>11</Slides>
  <Notes>11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5" baseType="lpstr">
      <vt:lpstr>Fustat</vt:lpstr>
      <vt:lpstr>Arial</vt:lpstr>
      <vt:lpstr>Karla</vt:lpstr>
      <vt:lpstr>Simple Light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cp:lastModifiedBy>User</cp:lastModifiedBy>
  <cp:revision>1</cp:revision>
  <dcterms:modified xsi:type="dcterms:W3CDTF">2025-04-22T12:41:41Z</dcterms:modified>
</cp:coreProperties>
</file>