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61" r:id="rId4"/>
    <p:sldId id="259" r:id="rId5"/>
    <p:sldId id="260" r:id="rId6"/>
    <p:sldId id="262" r:id="rId7"/>
    <p:sldId id="277" r:id="rId8"/>
    <p:sldId id="279" r:id="rId9"/>
    <p:sldId id="280" r:id="rId10"/>
    <p:sldId id="263" r:id="rId11"/>
    <p:sldId id="264" r:id="rId12"/>
    <p:sldId id="266" r:id="rId13"/>
    <p:sldId id="267" r:id="rId14"/>
    <p:sldId id="265" r:id="rId15"/>
    <p:sldId id="268" r:id="rId16"/>
    <p:sldId id="269" r:id="rId17"/>
    <p:sldId id="270" r:id="rId18"/>
    <p:sldId id="271" r:id="rId19"/>
    <p:sldId id="281" r:id="rId20"/>
    <p:sldId id="274" r:id="rId21"/>
    <p:sldId id="275" r:id="rId22"/>
    <p:sldId id="272" r:id="rId23"/>
    <p:sldId id="273" r:id="rId24"/>
    <p:sldId id="282" r:id="rId25"/>
    <p:sldId id="283" r:id="rId26"/>
    <p:sldId id="278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-485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248237-3856-41ED-B10C-D41B680D353A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E3A8DC-4A02-40E5-B9A5-26852F12AF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235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766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464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776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539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106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734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546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154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724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862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803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9D661-07F2-462F-BDC8-943304BBFDD2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650D2-E391-4C19-B664-65BF57F2C8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99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ua/images/search?_=1454671708145&amp;p=9&amp;text=&#1092;&#1086;&#1090;&#1086;%20&#1086;&#1079;&#1080;&#1084;&#1110;%20&#1088;&#1086;&#1089;&#1083;&#1080;&#1085;&#1080;&amp;noreask=1&amp;lr=143=1&amp;rpt=image&amp;lr=143" TargetMode="External"/><Relationship Id="rId2" Type="http://schemas.openxmlformats.org/officeDocument/2006/relationships/hyperlink" Target="https://yandex.ua/images/search?p=42&amp;source=wiz&amp;_=1454671920912&amp;text=&#1092;&#1086;&#1090;&#1086;%20&#1086;&#1079;&#1080;&#1084;&#1110;%20&#1088;&#1086;&#1089;&#1083;&#1080;&#1085;&#1080;&amp;noreas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andex.ua/images/search?img_url=http://lyudmilkad.users.photofile.ru/photo/lyudmilkad/1002950/xlarge/20046555.JPG?&amp;_=1454672342320&amp;p=45&amp;text=&#1092;&#1086;&#1090;&#1086;%20&#1086;&#1079;&#1080;&#1084;&#1110;%20&#1088;&#1086;&#1089;&#1083;&#1080;&#1085;&#1080;&amp;noreask=1&amp;pos=1350&amp;rpt=simage&amp;lr=14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0042" y="481263"/>
            <a:ext cx="9144000" cy="2627647"/>
          </a:xfrm>
        </p:spPr>
        <p:txBody>
          <a:bodyPr>
            <a:normAutofit/>
          </a:bodyPr>
          <a:lstStyle/>
          <a:p>
            <a:r>
              <a:rPr lang="uk-UA" sz="8000" dirty="0" smtClean="0"/>
              <a:t>Рослини взимку </a:t>
            </a:r>
            <a:endParaRPr lang="ru-RU" sz="8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57600" y="3602038"/>
            <a:ext cx="7010400" cy="2493962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endParaRPr lang="uk-UA" sz="1800" dirty="0"/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12542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5418129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              </a:t>
            </a:r>
            <a:r>
              <a:rPr lang="ru-RU" sz="2400" b="1" dirty="0" err="1" smtClean="0"/>
              <a:t>Під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серпанком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білим</a:t>
            </a:r>
            <a:r>
              <a:rPr lang="ru-RU" sz="2400" b="1" dirty="0" smtClean="0"/>
              <a:t> трави і листочки .</a:t>
            </a:r>
            <a:endParaRPr lang="ru-RU" sz="2400" b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394" y="1069972"/>
            <a:ext cx="5758383" cy="4533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59" y="1069972"/>
            <a:ext cx="5934226" cy="45339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9614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0906" y="5721237"/>
            <a:ext cx="10515600" cy="1289164"/>
          </a:xfrm>
        </p:spPr>
        <p:txBody>
          <a:bodyPr>
            <a:normAutofit/>
          </a:bodyPr>
          <a:lstStyle/>
          <a:p>
            <a:r>
              <a:rPr lang="uk-UA" sz="2400" dirty="0" smtClean="0"/>
              <a:t>                                 </a:t>
            </a:r>
            <a:r>
              <a:rPr lang="uk-UA" sz="2400" b="1" dirty="0" smtClean="0"/>
              <a:t>Під сніг , як під ковдру , сховались рослини .</a:t>
            </a:r>
            <a:endParaRPr lang="ru-RU" sz="2400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0784" y="406400"/>
            <a:ext cx="6168336" cy="5613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406399"/>
            <a:ext cx="5607050" cy="5613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9383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0085" y="5912588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</a:t>
            </a:r>
            <a:r>
              <a:rPr lang="ru-RU" sz="2400" b="1" dirty="0" err="1" smtClean="0"/>
              <a:t>Щоб</a:t>
            </a:r>
            <a:r>
              <a:rPr lang="ru-RU" sz="2400" b="1" dirty="0" smtClean="0"/>
              <a:t> </a:t>
            </a:r>
            <a:r>
              <a:rPr lang="ru-RU" sz="2400" b="1" dirty="0" err="1"/>
              <a:t>ї</a:t>
            </a:r>
            <a:r>
              <a:rPr lang="ru-RU" sz="2400" b="1" dirty="0" err="1" smtClean="0"/>
              <a:t>х</a:t>
            </a:r>
            <a:r>
              <a:rPr lang="ru-RU" sz="2400" b="1" dirty="0" smtClean="0"/>
              <a:t> не </a:t>
            </a:r>
            <a:r>
              <a:rPr lang="ru-RU" sz="2400" b="1" dirty="0" err="1" smtClean="0"/>
              <a:t>дістали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морози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страшні</a:t>
            </a:r>
            <a:r>
              <a:rPr lang="ru-RU" sz="2400" b="1" dirty="0" smtClean="0"/>
              <a:t> , </a:t>
            </a:r>
            <a:r>
              <a:rPr lang="ru-RU" sz="2400" b="1" dirty="0" err="1" smtClean="0"/>
              <a:t>щоб</a:t>
            </a:r>
            <a:r>
              <a:rPr lang="ru-RU" sz="2400" b="1" dirty="0" smtClean="0"/>
              <a:t> взимку </a:t>
            </a:r>
            <a:r>
              <a:rPr lang="ru-RU" sz="2400" b="1" dirty="0" err="1" smtClean="0"/>
              <a:t>заснути</a:t>
            </a:r>
            <a:r>
              <a:rPr lang="ru-RU" sz="2400" b="1" dirty="0" smtClean="0"/>
              <a:t> й ожить </a:t>
            </a:r>
            <a:r>
              <a:rPr lang="ru-RU" sz="2400" b="1" dirty="0" err="1" smtClean="0"/>
              <a:t>навесні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" y="837836"/>
            <a:ext cx="6728012" cy="507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345" y="837836"/>
            <a:ext cx="5257055" cy="507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264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278" y="5582582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Я перший </a:t>
            </a:r>
            <a:r>
              <a:rPr lang="ru-RU" sz="2400" b="1" dirty="0" err="1" smtClean="0"/>
              <a:t>розцвітаю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серед</a:t>
            </a:r>
            <a:r>
              <a:rPr lang="ru-RU" sz="2400" b="1" dirty="0" smtClean="0"/>
              <a:t> гаю і  </a:t>
            </a:r>
            <a:r>
              <a:rPr lang="ru-RU" sz="2400" b="1" dirty="0" err="1" smtClean="0"/>
              <a:t>білий</a:t>
            </a:r>
            <a:r>
              <a:rPr lang="ru-RU" sz="2400" b="1" dirty="0" smtClean="0"/>
              <a:t>  , </a:t>
            </a:r>
            <a:r>
              <a:rPr lang="ru-RU" sz="2400" b="1" dirty="0" err="1" smtClean="0"/>
              <a:t>наче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сніг</a:t>
            </a:r>
            <a:r>
              <a:rPr lang="ru-RU" sz="2400" b="1" dirty="0" smtClean="0"/>
              <a:t> , я </a:t>
            </a:r>
            <a:r>
              <a:rPr lang="ru-RU" sz="2400" b="1" dirty="0" err="1" smtClean="0"/>
              <a:t>колір</a:t>
            </a:r>
            <a:r>
              <a:rPr lang="ru-RU" sz="2400" b="1" dirty="0" smtClean="0"/>
              <a:t> маю .</a:t>
            </a:r>
            <a:endParaRPr lang="ru-RU" sz="24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29" y="508000"/>
            <a:ext cx="11190513" cy="5384800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chemeClr val="accent6">
                <a:lumMod val="40000"/>
                <a:lumOff val="60000"/>
              </a:schemeClr>
            </a:outerShd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710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440" y="5532437"/>
            <a:ext cx="10515600" cy="1325563"/>
          </a:xfrm>
        </p:spPr>
        <p:txBody>
          <a:bodyPr>
            <a:normAutofit/>
          </a:bodyPr>
          <a:lstStyle/>
          <a:p>
            <a:r>
              <a:rPr lang="uk-UA" sz="2400" dirty="0" smtClean="0"/>
              <a:t>                                    </a:t>
            </a:r>
            <a:r>
              <a:rPr lang="uk-UA" sz="2400" b="1" dirty="0" smtClean="0"/>
              <a:t>Рожевий верес під білою ковдрою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20040"/>
            <a:ext cx="11262360" cy="5501639"/>
          </a:xfrm>
        </p:spPr>
      </p:pic>
    </p:spTree>
    <p:extLst>
      <p:ext uri="{BB962C8B-B14F-4D97-AF65-F5344CB8AC3E}">
        <p14:creationId xmlns:p14="http://schemas.microsoft.com/office/powerpoint/2010/main" val="174055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6720" y="778795"/>
            <a:ext cx="10515600" cy="5516497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                </a:t>
            </a:r>
            <a:r>
              <a:rPr lang="uk-UA" b="1" dirty="0" smtClean="0"/>
              <a:t>                           Рослини взимку</a:t>
            </a:r>
          </a:p>
          <a:p>
            <a:pPr marL="0" indent="0">
              <a:buNone/>
            </a:pPr>
            <a:r>
              <a:rPr lang="uk-UA" b="1" dirty="0" smtClean="0"/>
              <a:t>       Прослідкуй за рухом сніжинки і знайди зашифроване слово .</a:t>
            </a:r>
            <a:endParaRPr lang="ru-RU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86446" y="3099161"/>
          <a:ext cx="6676480" cy="2766061"/>
        </p:xfrm>
        <a:graphic>
          <a:graphicData uri="http://schemas.openxmlformats.org/drawingml/2006/table">
            <a:tbl>
              <a:tblPr/>
              <a:tblGrid>
                <a:gridCol w="8176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675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877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877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2692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4368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3062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8325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13122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latin typeface="Calibri"/>
                          <a:ea typeface="Times New Roman"/>
                          <a:cs typeface="Times New Roman"/>
                        </a:rPr>
                        <a:t>Р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latin typeface="Calibri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538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latin typeface="Calibri"/>
                          <a:ea typeface="Times New Roman"/>
                          <a:cs typeface="Times New Roman"/>
                        </a:rPr>
                        <a:t>*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latin typeface="Calibri"/>
                          <a:ea typeface="Times New Roman"/>
                          <a:cs typeface="Times New Roman"/>
                        </a:rPr>
                        <a:t>В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latin typeface="Calibri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389" name="Рисунок 38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90525" cy="390525"/>
          </a:xfrm>
          <a:prstGeom prst="rect">
            <a:avLst/>
          </a:prstGeom>
          <a:noFill/>
        </p:spPr>
      </p:pic>
      <p:pic>
        <p:nvPicPr>
          <p:cNvPr id="16388" name="Рисунок 37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33375" cy="371475"/>
          </a:xfrm>
          <a:prstGeom prst="rect">
            <a:avLst/>
          </a:prstGeom>
          <a:noFill/>
        </p:spPr>
      </p:pic>
      <p:pic>
        <p:nvPicPr>
          <p:cNvPr id="16387" name="Рисунок 36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61950" cy="390525"/>
          </a:xfrm>
          <a:prstGeom prst="rect">
            <a:avLst/>
          </a:prstGeom>
          <a:noFill/>
        </p:spPr>
      </p:pic>
      <p:pic>
        <p:nvPicPr>
          <p:cNvPr id="16386" name="Рисунок 35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90525" cy="390525"/>
          </a:xfrm>
          <a:prstGeom prst="rect">
            <a:avLst/>
          </a:prstGeom>
          <a:noFill/>
        </p:spPr>
      </p:pic>
      <p:pic>
        <p:nvPicPr>
          <p:cNvPr id="16385" name="Рисунок 34"/>
          <p:cNvPicPr>
            <a:picLocks noChangeAspect="1" noChangeArrowheads="1"/>
          </p:cNvPicPr>
          <p:nvPr/>
        </p:nvPicPr>
        <p:blipFill>
          <a:blip r:embed="rId5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52425" cy="381000"/>
          </a:xfrm>
          <a:prstGeom prst="rect">
            <a:avLst/>
          </a:prstGeom>
          <a:noFill/>
        </p:spPr>
      </p:pic>
      <p:sp>
        <p:nvSpPr>
          <p:cNvPr id="10" name="Стрелка вправо 9"/>
          <p:cNvSpPr/>
          <p:nvPr/>
        </p:nvSpPr>
        <p:spPr>
          <a:xfrm>
            <a:off x="5273040" y="4743995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Стрелка вправо 10"/>
          <p:cNvSpPr/>
          <p:nvPr/>
        </p:nvSpPr>
        <p:spPr>
          <a:xfrm rot="10800000">
            <a:off x="6453190" y="4714884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Стрелка вправо 11"/>
          <p:cNvSpPr/>
          <p:nvPr/>
        </p:nvSpPr>
        <p:spPr>
          <a:xfrm rot="19257246">
            <a:off x="5868487" y="4738549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Стрелка вправо 12"/>
          <p:cNvSpPr/>
          <p:nvPr/>
        </p:nvSpPr>
        <p:spPr>
          <a:xfrm rot="5400000">
            <a:off x="7429500" y="4771208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Стрелка вправо 13"/>
          <p:cNvSpPr/>
          <p:nvPr/>
        </p:nvSpPr>
        <p:spPr>
          <a:xfrm>
            <a:off x="7012577" y="4730931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72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246809" y="2181497"/>
          <a:ext cx="6871064" cy="3775166"/>
        </p:xfrm>
        <a:graphic>
          <a:graphicData uri="http://schemas.openxmlformats.org/drawingml/2006/table">
            <a:tbl>
              <a:tblPr/>
              <a:tblGrid>
                <a:gridCol w="8415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405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5293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5293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5102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6535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483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1190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19841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latin typeface="Calibri"/>
                          <a:ea typeface="Times New Roman"/>
                          <a:cs typeface="Times New Roman"/>
                        </a:rPr>
                        <a:t>Н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Calibri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latin typeface="Calibri"/>
                          <a:ea typeface="Times New Roman"/>
                          <a:cs typeface="Times New Roman"/>
                        </a:rPr>
                        <a:t>*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909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Calibri"/>
                          <a:ea typeface="Times New Roman"/>
                          <a:cs typeface="Times New Roman"/>
                        </a:rPr>
                        <a:t>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Calibri"/>
                          <a:ea typeface="Times New Roman"/>
                          <a:cs typeface="Times New Roman"/>
                        </a:rPr>
                        <a:t>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6869" name="Рисунок 33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61950" cy="390525"/>
          </a:xfrm>
          <a:prstGeom prst="rect">
            <a:avLst/>
          </a:prstGeom>
          <a:noFill/>
        </p:spPr>
      </p:pic>
      <p:pic>
        <p:nvPicPr>
          <p:cNvPr id="36868" name="Рисунок 3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52425" cy="381000"/>
          </a:xfrm>
          <a:prstGeom prst="rect">
            <a:avLst/>
          </a:prstGeom>
          <a:noFill/>
        </p:spPr>
      </p:pic>
      <p:pic>
        <p:nvPicPr>
          <p:cNvPr id="36867" name="Рисунок 31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71475" cy="381000"/>
          </a:xfrm>
          <a:prstGeom prst="rect">
            <a:avLst/>
          </a:prstGeom>
          <a:noFill/>
        </p:spPr>
      </p:pic>
      <p:pic>
        <p:nvPicPr>
          <p:cNvPr id="36866" name="Рисунок 30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61950" cy="390525"/>
          </a:xfrm>
          <a:prstGeom prst="rect">
            <a:avLst/>
          </a:prstGeom>
          <a:noFill/>
        </p:spPr>
      </p:pic>
      <p:pic>
        <p:nvPicPr>
          <p:cNvPr id="36865" name="Рисунок 29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52425" cy="381000"/>
          </a:xfrm>
          <a:prstGeom prst="rect">
            <a:avLst/>
          </a:prstGeom>
          <a:noFill/>
        </p:spPr>
      </p:pic>
      <p:sp>
        <p:nvSpPr>
          <p:cNvPr id="10" name="Стрелка вправо 9"/>
          <p:cNvSpPr/>
          <p:nvPr/>
        </p:nvSpPr>
        <p:spPr>
          <a:xfrm rot="16200000">
            <a:off x="5651862" y="3032761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Стрелка вправо 10"/>
          <p:cNvSpPr/>
          <p:nvPr/>
        </p:nvSpPr>
        <p:spPr>
          <a:xfrm rot="10800000">
            <a:off x="4506824" y="3055901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Стрелка вправо 11"/>
          <p:cNvSpPr/>
          <p:nvPr/>
        </p:nvSpPr>
        <p:spPr>
          <a:xfrm rot="5400000">
            <a:off x="6626132" y="3092629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Стрелка вправо 12"/>
          <p:cNvSpPr/>
          <p:nvPr/>
        </p:nvSpPr>
        <p:spPr>
          <a:xfrm rot="5400000">
            <a:off x="5143500" y="3073037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Стрелка вправо 13"/>
          <p:cNvSpPr/>
          <p:nvPr/>
        </p:nvSpPr>
        <p:spPr>
          <a:xfrm rot="10800000">
            <a:off x="6163492" y="3071948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233751" y="1306286"/>
          <a:ext cx="7444919" cy="3775166"/>
        </p:xfrm>
        <a:graphic>
          <a:graphicData uri="http://schemas.openxmlformats.org/drawingml/2006/table">
            <a:tbl>
              <a:tblPr/>
              <a:tblGrid>
                <a:gridCol w="6927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610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6001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6215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6108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9537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6429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14816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1790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Calibri"/>
                          <a:ea typeface="Times New Roman"/>
                          <a:cs typeface="Times New Roman"/>
                        </a:rPr>
                        <a:t>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Calibri"/>
                          <a:ea typeface="Times New Roman"/>
                          <a:cs typeface="Times New Roman"/>
                        </a:rPr>
                        <a:t>Л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841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latin typeface="Calibri"/>
                          <a:ea typeface="Times New Roman"/>
                          <a:cs typeface="Times New Roman"/>
                        </a:rPr>
                        <a:t>*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Calibri"/>
                          <a:ea typeface="Times New Roman"/>
                          <a:cs typeface="Times New Roman"/>
                        </a:rPr>
                        <a:t>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atin typeface="Calibri"/>
                          <a:ea typeface="Times New Roman"/>
                          <a:cs typeface="Times New Roman"/>
                        </a:rPr>
                        <a:t>Н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7893" name="Рисунок 20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90525" cy="390525"/>
          </a:xfrm>
          <a:prstGeom prst="rect">
            <a:avLst/>
          </a:prstGeom>
          <a:noFill/>
        </p:spPr>
      </p:pic>
      <p:pic>
        <p:nvPicPr>
          <p:cNvPr id="37892" name="Рисунок 19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33375" cy="371475"/>
          </a:xfrm>
          <a:prstGeom prst="rect">
            <a:avLst/>
          </a:prstGeom>
          <a:noFill/>
        </p:spPr>
      </p:pic>
      <p:pic>
        <p:nvPicPr>
          <p:cNvPr id="37891" name="Рисунок 18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61950" cy="390525"/>
          </a:xfrm>
          <a:prstGeom prst="rect">
            <a:avLst/>
          </a:prstGeom>
          <a:noFill/>
        </p:spPr>
      </p:pic>
      <p:pic>
        <p:nvPicPr>
          <p:cNvPr id="37890" name="Рисунок 17"/>
          <p:cNvPicPr>
            <a:picLocks noChangeAspect="1" noChangeArrowheads="1"/>
          </p:cNvPicPr>
          <p:nvPr/>
        </p:nvPicPr>
        <p:blipFill>
          <a:blip r:embed="rId5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42900" cy="400050"/>
          </a:xfrm>
          <a:prstGeom prst="rect">
            <a:avLst/>
          </a:prstGeom>
          <a:noFill/>
        </p:spPr>
      </p:pic>
      <p:pic>
        <p:nvPicPr>
          <p:cNvPr id="37889" name="Рисунок 16"/>
          <p:cNvPicPr>
            <a:picLocks noChangeAspect="1" noChangeArrowheads="1"/>
          </p:cNvPicPr>
          <p:nvPr/>
        </p:nvPicPr>
        <p:blipFill>
          <a:blip r:embed="rId6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52425" cy="381000"/>
          </a:xfrm>
          <a:prstGeom prst="rect">
            <a:avLst/>
          </a:prstGeom>
          <a:noFill/>
        </p:spPr>
      </p:pic>
      <p:sp>
        <p:nvSpPr>
          <p:cNvPr id="11" name="Стрелка вправо 10"/>
          <p:cNvSpPr/>
          <p:nvPr/>
        </p:nvSpPr>
        <p:spPr>
          <a:xfrm rot="10800000">
            <a:off x="6440127" y="3983364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Стрелка вправо 13"/>
          <p:cNvSpPr/>
          <p:nvPr/>
        </p:nvSpPr>
        <p:spPr>
          <a:xfrm rot="13488006">
            <a:off x="7574280" y="3973285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Стрелка вправо 14"/>
          <p:cNvSpPr/>
          <p:nvPr/>
        </p:nvSpPr>
        <p:spPr>
          <a:xfrm>
            <a:off x="5103223" y="3973287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Стрелка вправо 15"/>
          <p:cNvSpPr/>
          <p:nvPr/>
        </p:nvSpPr>
        <p:spPr>
          <a:xfrm rot="19257246">
            <a:off x="5777047" y="3993966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трелка вправо 16"/>
          <p:cNvSpPr/>
          <p:nvPr/>
        </p:nvSpPr>
        <p:spPr>
          <a:xfrm rot="2753078">
            <a:off x="7038703" y="3999411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5532437"/>
            <a:ext cx="10515600" cy="1325563"/>
          </a:xfrm>
        </p:spPr>
        <p:txBody>
          <a:bodyPr>
            <a:normAutofit/>
          </a:bodyPr>
          <a:lstStyle/>
          <a:p>
            <a:r>
              <a:rPr lang="uk-UA" sz="2400" dirty="0" smtClean="0"/>
              <a:t>                                 </a:t>
            </a:r>
            <a:r>
              <a:rPr lang="uk-UA" sz="2400" b="1" dirty="0" smtClean="0"/>
              <a:t>  У білому вбранні зелені ялини . </a:t>
            </a:r>
            <a:endParaRPr lang="ru-RU" sz="24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2" y="170688"/>
            <a:ext cx="10741152" cy="5805015"/>
          </a:xfrm>
        </p:spPr>
      </p:pic>
    </p:spTree>
    <p:extLst>
      <p:ext uri="{BB962C8B-B14F-4D97-AF65-F5344CB8AC3E}">
        <p14:creationId xmlns:p14="http://schemas.microsoft.com/office/powerpoint/2010/main" val="68979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289" y="5894805"/>
            <a:ext cx="10515600" cy="1325563"/>
          </a:xfrm>
        </p:spPr>
        <p:txBody>
          <a:bodyPr>
            <a:normAutofit/>
          </a:bodyPr>
          <a:lstStyle/>
          <a:p>
            <a:r>
              <a:rPr lang="uk-UA" sz="2400" dirty="0" smtClean="0"/>
              <a:t>               </a:t>
            </a:r>
            <a:r>
              <a:rPr lang="uk-UA" sz="2400" b="1" dirty="0" smtClean="0"/>
              <a:t>Озимі рослини , які продовжують своє життя під сніговим покривом .</a:t>
            </a:r>
            <a:endParaRPr lang="ru-RU" sz="24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89" y="320841"/>
            <a:ext cx="5795675" cy="574307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601" y="320841"/>
            <a:ext cx="5882978" cy="5743075"/>
          </a:xfrm>
        </p:spPr>
      </p:pic>
    </p:spTree>
    <p:extLst>
      <p:ext uri="{BB962C8B-B14F-4D97-AF65-F5344CB8AC3E}">
        <p14:creationId xmlns:p14="http://schemas.microsoft.com/office/powerpoint/2010/main" val="323431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4648" y="5532437"/>
            <a:ext cx="10515600" cy="1325563"/>
          </a:xfrm>
        </p:spPr>
        <p:txBody>
          <a:bodyPr>
            <a:normAutofit/>
          </a:bodyPr>
          <a:lstStyle/>
          <a:p>
            <a:r>
              <a:rPr lang="uk-UA" sz="2400" b="1" dirty="0" smtClean="0"/>
              <a:t>  Плоди рослин якими полюбляють ласувати лісові мешканці  взимку .</a:t>
            </a:r>
            <a:endParaRPr lang="ru-RU" sz="2400" b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82613"/>
            <a:ext cx="5586984" cy="559629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926" y="82613"/>
            <a:ext cx="6494578" cy="5596292"/>
          </a:xfrm>
        </p:spPr>
      </p:pic>
    </p:spTree>
    <p:extLst>
      <p:ext uri="{BB962C8B-B14F-4D97-AF65-F5344CB8AC3E}">
        <p14:creationId xmlns:p14="http://schemas.microsoft.com/office/powerpoint/2010/main" val="198386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357" y="5379244"/>
            <a:ext cx="10515600" cy="1325563"/>
          </a:xfrm>
        </p:spPr>
        <p:txBody>
          <a:bodyPr>
            <a:normAutofit/>
          </a:bodyPr>
          <a:lstStyle/>
          <a:p>
            <a:r>
              <a:rPr lang="uk-UA" sz="2400" dirty="0" smtClean="0"/>
              <a:t>                       </a:t>
            </a:r>
            <a:r>
              <a:rPr lang="uk-UA" sz="2400" b="1" dirty="0" smtClean="0"/>
              <a:t>Хвойне дерево з довгими голками та круглими шишками .  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58" y="417095"/>
            <a:ext cx="11321716" cy="5117431"/>
          </a:xfrm>
        </p:spPr>
      </p:pic>
    </p:spTree>
    <p:extLst>
      <p:ext uri="{BB962C8B-B14F-4D97-AF65-F5344CB8AC3E}">
        <p14:creationId xmlns:p14="http://schemas.microsoft.com/office/powerpoint/2010/main" val="9859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126958" y="5225423"/>
            <a:ext cx="10515600" cy="1325563"/>
          </a:xfrm>
        </p:spPr>
        <p:txBody>
          <a:bodyPr>
            <a:normAutofit/>
          </a:bodyPr>
          <a:lstStyle/>
          <a:p>
            <a:r>
              <a:rPr lang="uk-UA" sz="2400" dirty="0" smtClean="0"/>
              <a:t>                    </a:t>
            </a:r>
            <a:r>
              <a:rPr lang="uk-UA" sz="2400" b="1" dirty="0" smtClean="0"/>
              <a:t>Рослина , яка має насінину у формі сердечка .</a:t>
            </a:r>
            <a:endParaRPr lang="ru-RU" sz="24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4" y="329404"/>
            <a:ext cx="11790947" cy="5270042"/>
          </a:xfrm>
        </p:spPr>
      </p:pic>
    </p:spTree>
    <p:extLst>
      <p:ext uri="{BB962C8B-B14F-4D97-AF65-F5344CB8AC3E}">
        <p14:creationId xmlns:p14="http://schemas.microsoft.com/office/powerpoint/2010/main" val="86293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5295" y="5532437"/>
            <a:ext cx="10515600" cy="1325563"/>
          </a:xfrm>
        </p:spPr>
        <p:txBody>
          <a:bodyPr>
            <a:normAutofit/>
          </a:bodyPr>
          <a:lstStyle/>
          <a:p>
            <a:r>
              <a:rPr lang="uk-UA" sz="2400" dirty="0" smtClean="0"/>
              <a:t>                          </a:t>
            </a:r>
            <a:r>
              <a:rPr lang="uk-UA" sz="2400" b="1" dirty="0" smtClean="0"/>
              <a:t>Плід , яким полюбляють ласувати птахи взимку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6" y="272716"/>
            <a:ext cx="11646570" cy="5470358"/>
          </a:xfrm>
        </p:spPr>
      </p:pic>
    </p:spTree>
    <p:extLst>
      <p:ext uri="{BB962C8B-B14F-4D97-AF65-F5344CB8AC3E}">
        <p14:creationId xmlns:p14="http://schemas.microsoft.com/office/powerpoint/2010/main" val="125336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6116" y="5364748"/>
            <a:ext cx="10515600" cy="1325563"/>
          </a:xfrm>
        </p:spPr>
        <p:txBody>
          <a:bodyPr>
            <a:normAutofit/>
          </a:bodyPr>
          <a:lstStyle/>
          <a:p>
            <a:r>
              <a:rPr lang="uk-UA" sz="2400" dirty="0" smtClean="0"/>
              <a:t>                </a:t>
            </a:r>
            <a:r>
              <a:rPr lang="uk-UA" sz="1800" b="1" dirty="0" smtClean="0"/>
              <a:t>Кущ , який захищає свої плоди від небажаних гостей гострими колючками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9" y="368968"/>
            <a:ext cx="11566358" cy="5197643"/>
          </a:xfrm>
        </p:spPr>
      </p:pic>
    </p:spTree>
    <p:extLst>
      <p:ext uri="{BB962C8B-B14F-4D97-AF65-F5344CB8AC3E}">
        <p14:creationId xmlns:p14="http://schemas.microsoft.com/office/powerpoint/2010/main" val="131269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526" y="5532437"/>
            <a:ext cx="10515600" cy="1325563"/>
          </a:xfrm>
        </p:spPr>
        <p:txBody>
          <a:bodyPr>
            <a:normAutofit/>
          </a:bodyPr>
          <a:lstStyle/>
          <a:p>
            <a:r>
              <a:rPr lang="uk-UA" sz="1800" dirty="0" smtClean="0"/>
              <a:t>                                          </a:t>
            </a:r>
            <a:r>
              <a:rPr lang="uk-UA" sz="1800" b="1" dirty="0" smtClean="0"/>
              <a:t>Лісова красуня , яка є  господаркою Новорічного свята .</a:t>
            </a:r>
            <a:endParaRPr lang="ru-RU" sz="18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254000"/>
            <a:ext cx="11252200" cy="5373077"/>
          </a:xfrm>
        </p:spPr>
      </p:pic>
    </p:spTree>
    <p:extLst>
      <p:ext uri="{BB962C8B-B14F-4D97-AF65-F5344CB8AC3E}">
        <p14:creationId xmlns:p14="http://schemas.microsoft.com/office/powerpoint/2010/main" val="121992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3900" y="5664200"/>
            <a:ext cx="10515600" cy="779065"/>
          </a:xfrm>
        </p:spPr>
        <p:txBody>
          <a:bodyPr>
            <a:normAutofit/>
          </a:bodyPr>
          <a:lstStyle/>
          <a:p>
            <a:r>
              <a:rPr lang="uk-UA" sz="2400" b="1" dirty="0" smtClean="0"/>
              <a:t>Рослина котра залишається зеленою під снігом , а її назва схожа на назву птаха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0" y="320842"/>
            <a:ext cx="12051840" cy="5343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4805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-конечная звезда 3"/>
          <p:cNvSpPr/>
          <p:nvPr/>
        </p:nvSpPr>
        <p:spPr>
          <a:xfrm>
            <a:off x="5048251" y="2214563"/>
            <a:ext cx="1809749" cy="1414462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solidFill>
                  <a:schemeClr val="tx1"/>
                </a:solidFill>
              </a:rPr>
              <a:t>А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9239164">
            <a:off x="2288117" y="4325938"/>
            <a:ext cx="770467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с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 rot="19102054">
            <a:off x="6572251" y="328612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н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 rot="19102054">
            <a:off x="6927851" y="359727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и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19102054">
            <a:off x="7287684" y="390207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л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 rot="19102054">
            <a:off x="7653867" y="4221164"/>
            <a:ext cx="1219200" cy="344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в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 rot="19102054">
            <a:off x="8026400" y="453072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а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 rot="19102054">
            <a:off x="8384117" y="484187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р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rot="19102054">
            <a:off x="8741833" y="514667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у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rot="19102054">
            <a:off x="9108017" y="5465764"/>
            <a:ext cx="1219200" cy="344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ж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 rot="19102054">
            <a:off x="3143251" y="128587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п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 rot="19102054">
            <a:off x="3498851" y="159702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ш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 rot="19102054">
            <a:off x="3858684" y="190182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и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 rot="19102054">
            <a:off x="4224867" y="2220914"/>
            <a:ext cx="1219200" cy="344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н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 rot="19102054">
            <a:off x="2391833" y="68897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ш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 rot="19102054">
            <a:off x="2779184" y="996950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и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 rot="21599093">
            <a:off x="5302251" y="383222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н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 rot="21599093">
            <a:off x="5293784" y="4241800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и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 rot="21599093">
            <a:off x="5291667" y="4648200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л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 rot="21599093">
            <a:off x="5283200" y="5068889"/>
            <a:ext cx="1219200" cy="344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а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 rot="21599093">
            <a:off x="5397500" y="474664"/>
            <a:ext cx="1219200" cy="344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я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 rot="21599093">
            <a:off x="5389033" y="884239"/>
            <a:ext cx="1219200" cy="344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л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 rot="21599093">
            <a:off x="5386917" y="1290639"/>
            <a:ext cx="1219200" cy="344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и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 rot="21599093">
            <a:off x="5378451" y="1711325"/>
            <a:ext cx="1219200" cy="3444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н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 rot="21599093">
            <a:off x="5287433" y="5491164"/>
            <a:ext cx="1219200" cy="344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к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 rot="19239164">
            <a:off x="2969684" y="3932238"/>
            <a:ext cx="770467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о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 rot="19239164">
            <a:off x="3625851" y="3517900"/>
            <a:ext cx="770467" cy="9159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с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 rot="19239164">
            <a:off x="4277784" y="3098800"/>
            <a:ext cx="770467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н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 rot="19239164">
            <a:off x="6898217" y="1919289"/>
            <a:ext cx="541867" cy="9159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н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 rot="19239164">
            <a:off x="7370233" y="1639888"/>
            <a:ext cx="541867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и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9" name="Прямоугольник 68"/>
          <p:cNvSpPr/>
          <p:nvPr/>
        </p:nvSpPr>
        <p:spPr>
          <a:xfrm rot="19239164">
            <a:off x="7857067" y="1355725"/>
            <a:ext cx="541867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 rot="19239164">
            <a:off x="8339667" y="1060450"/>
            <a:ext cx="541867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о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 rot="19239164">
            <a:off x="8813800" y="763588"/>
            <a:ext cx="541867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р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 rot="19239164">
            <a:off x="9311217" y="471488"/>
            <a:ext cx="541867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о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 rot="19239164">
            <a:off x="9795933" y="187325"/>
            <a:ext cx="543984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solidFill>
                  <a:schemeClr val="tx1"/>
                </a:solidFill>
              </a:rPr>
              <a:t>г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99616" y="5532437"/>
            <a:ext cx="10515600" cy="1325563"/>
          </a:xfrm>
        </p:spPr>
        <p:txBody>
          <a:bodyPr>
            <a:normAutofit/>
          </a:bodyPr>
          <a:lstStyle/>
          <a:p>
            <a:r>
              <a:rPr lang="uk-UA" sz="2400" b="1" dirty="0" smtClean="0"/>
              <a:t>                                       Зеленіють лише ялини і сосни</a:t>
            </a:r>
            <a:endParaRPr lang="ru-RU" sz="2400" b="1" dirty="0"/>
          </a:p>
        </p:txBody>
      </p:sp>
      <p:pic>
        <p:nvPicPr>
          <p:cNvPr id="7" name="Picture 2" descr="http://www.lesovod.org.ua/sites/default/files/images/1291818195997_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44" y="231648"/>
            <a:ext cx="5547359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http://greensad.com.ua/published/publicdata/GREENSAD12/attachments/SC/products_pictures/primenenie-sosni_en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503" y="184327"/>
            <a:ext cx="5900929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718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38200" y="770022"/>
            <a:ext cx="10515600" cy="54069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b="1" dirty="0" smtClean="0"/>
              <a:t>                                         Це цікаво знати! </a:t>
            </a:r>
          </a:p>
          <a:p>
            <a:pPr marL="0" indent="0">
              <a:buNone/>
            </a:pPr>
            <a:r>
              <a:rPr lang="uk-UA" b="1" dirty="0" smtClean="0"/>
              <a:t>           </a:t>
            </a:r>
          </a:p>
          <a:p>
            <a:r>
              <a:rPr lang="uk-UA" sz="2200" b="1" dirty="0" smtClean="0">
                <a:solidFill>
                  <a:srgbClr val="7030A0"/>
                </a:solidFill>
              </a:rPr>
              <a:t>Насіння сосни і ялини дозріває в шишках , які розкриваються лише на третій рік . </a:t>
            </a:r>
          </a:p>
          <a:p>
            <a:r>
              <a:rPr lang="uk-UA" sz="2200" b="1" dirty="0" smtClean="0">
                <a:solidFill>
                  <a:srgbClr val="7030A0"/>
                </a:solidFill>
              </a:rPr>
              <a:t>У лютому з кожної ялинової шишки вилітає більше як 100 насінин . </a:t>
            </a:r>
          </a:p>
          <a:p>
            <a:r>
              <a:rPr lang="uk-UA" sz="2200" b="1" dirty="0" smtClean="0">
                <a:solidFill>
                  <a:srgbClr val="7030A0"/>
                </a:solidFill>
              </a:rPr>
              <a:t>Сосна – світлолюбна рослина . На її стовбурі залишаються тільки ті гілки , які дістають достатньо світла. Ялина – тіньовитривала рослина .</a:t>
            </a:r>
          </a:p>
          <a:p>
            <a:r>
              <a:rPr lang="uk-UA" sz="2200" b="1" dirty="0" smtClean="0">
                <a:solidFill>
                  <a:srgbClr val="7030A0"/>
                </a:solidFill>
              </a:rPr>
              <a:t>У сосни і ялини за рік наростає лише один ярус гілок . Якщо полічити ці яруси , можна дізнатися , скільки років дереву .</a:t>
            </a:r>
          </a:p>
          <a:p>
            <a:r>
              <a:rPr lang="uk-UA" sz="2200" b="1" dirty="0" smtClean="0">
                <a:solidFill>
                  <a:srgbClr val="7030A0"/>
                </a:solidFill>
              </a:rPr>
              <a:t>Хвойні дерева виділяють особливі речовини , які очищають повітря від шкідливих бактерій .</a:t>
            </a:r>
          </a:p>
          <a:p>
            <a:pPr marL="0" indent="0">
              <a:buNone/>
            </a:pPr>
            <a:endParaRPr lang="ru-RU" sz="2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18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7990" y="1026695"/>
            <a:ext cx="10515600" cy="510214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i="1" dirty="0" smtClean="0">
                <a:latin typeface="Calibri" pitchFamily="34" charset="0"/>
              </a:rPr>
              <a:t>Поміркуйте </a:t>
            </a:r>
            <a:r>
              <a:rPr lang="uk-UA" b="1" i="1" dirty="0">
                <a:latin typeface="Calibri" pitchFamily="34" charset="0"/>
              </a:rPr>
              <a:t>над змістом народних </a:t>
            </a:r>
            <a:r>
              <a:rPr lang="uk-UA" b="1" i="1" dirty="0" smtClean="0">
                <a:latin typeface="Calibri" pitchFamily="34" charset="0"/>
              </a:rPr>
              <a:t>висловів </a:t>
            </a:r>
          </a:p>
          <a:p>
            <a:pPr marL="0" indent="0" algn="ctr">
              <a:buNone/>
            </a:pPr>
            <a:endParaRPr lang="uk-UA" b="1" i="1" dirty="0">
              <a:latin typeface="Calibri" pitchFamily="34" charset="0"/>
            </a:endParaRPr>
          </a:p>
          <a:p>
            <a:pPr marL="0" indent="0">
              <a:buNone/>
            </a:pPr>
            <a:r>
              <a:rPr lang="uk-UA" sz="2400" b="1" dirty="0" smtClean="0">
                <a:solidFill>
                  <a:srgbClr val="6600CC"/>
                </a:solidFill>
              </a:rPr>
              <a:t> </a:t>
            </a:r>
            <a:r>
              <a:rPr lang="uk-UA" sz="2400" b="1" dirty="0">
                <a:solidFill>
                  <a:srgbClr val="6600CC"/>
                </a:solidFill>
              </a:rPr>
              <a:t>У лютому зима вперше </a:t>
            </a:r>
            <a:r>
              <a:rPr lang="uk-UA" sz="2400" b="1" dirty="0" smtClean="0">
                <a:solidFill>
                  <a:srgbClr val="6600CC"/>
                </a:solidFill>
              </a:rPr>
              <a:t>з </a:t>
            </a:r>
            <a:r>
              <a:rPr lang="uk-UA" sz="2400" b="1" dirty="0">
                <a:solidFill>
                  <a:srgbClr val="6600CC"/>
                </a:solidFill>
              </a:rPr>
              <a:t>весною зустрічаються .  </a:t>
            </a:r>
            <a:endParaRPr lang="uk-UA" sz="2400" b="1" dirty="0" smtClean="0">
              <a:solidFill>
                <a:srgbClr val="6600CC"/>
              </a:solidFill>
            </a:endParaRPr>
          </a:p>
          <a:p>
            <a:pPr marL="0" indent="0">
              <a:buNone/>
            </a:pPr>
            <a:r>
              <a:rPr lang="uk-UA" sz="2400" b="1" dirty="0" smtClean="0">
                <a:solidFill>
                  <a:srgbClr val="6600CC"/>
                </a:solidFill>
              </a:rPr>
              <a:t>                                                                                                                                               Лютневий </a:t>
            </a:r>
            <a:r>
              <a:rPr lang="uk-UA" sz="2400" b="1" dirty="0">
                <a:solidFill>
                  <a:srgbClr val="6600CC"/>
                </a:solidFill>
              </a:rPr>
              <a:t>сніг весною пахне </a:t>
            </a:r>
            <a:r>
              <a:rPr lang="uk-UA" sz="2400" b="1" dirty="0" smtClean="0">
                <a:solidFill>
                  <a:srgbClr val="6600CC"/>
                </a:solidFill>
              </a:rPr>
              <a:t>. </a:t>
            </a:r>
          </a:p>
          <a:p>
            <a:pPr marL="0" indent="0">
              <a:buNone/>
            </a:pPr>
            <a:endParaRPr lang="uk-UA" sz="2400" b="1" dirty="0">
              <a:solidFill>
                <a:srgbClr val="6600CC"/>
              </a:solidFill>
            </a:endParaRPr>
          </a:p>
          <a:p>
            <a:pPr marL="0" indent="0">
              <a:buNone/>
            </a:pPr>
            <a:r>
              <a:rPr lang="uk-UA" sz="2400" b="1" dirty="0" smtClean="0">
                <a:solidFill>
                  <a:srgbClr val="6600CC"/>
                </a:solidFill>
              </a:rPr>
              <a:t> </a:t>
            </a:r>
            <a:r>
              <a:rPr lang="uk-UA" sz="2400" b="1" dirty="0">
                <a:solidFill>
                  <a:srgbClr val="6600CC"/>
                </a:solidFill>
              </a:rPr>
              <a:t>Січень з груднем прощається </a:t>
            </a:r>
            <a:r>
              <a:rPr lang="uk-UA" sz="2400" b="1" dirty="0" smtClean="0">
                <a:solidFill>
                  <a:srgbClr val="6600CC"/>
                </a:solidFill>
              </a:rPr>
              <a:t>, </a:t>
            </a:r>
            <a:r>
              <a:rPr lang="uk-UA" sz="2400" b="1" dirty="0">
                <a:solidFill>
                  <a:srgbClr val="6600CC"/>
                </a:solidFill>
              </a:rPr>
              <a:t>а на лютий очі косить </a:t>
            </a:r>
            <a:r>
              <a:rPr lang="uk-UA" sz="2400" b="1" dirty="0" smtClean="0">
                <a:solidFill>
                  <a:srgbClr val="6600CC"/>
                </a:solidFill>
              </a:rPr>
              <a:t>.</a:t>
            </a:r>
          </a:p>
          <a:p>
            <a:pPr marL="0" indent="0">
              <a:buNone/>
            </a:pPr>
            <a:endParaRPr lang="uk-UA" sz="2400" b="1" dirty="0">
              <a:solidFill>
                <a:srgbClr val="6600CC"/>
              </a:solidFill>
            </a:endParaRPr>
          </a:p>
          <a:p>
            <a:pPr marL="0" indent="0">
              <a:buNone/>
            </a:pPr>
            <a:r>
              <a:rPr lang="uk-UA" sz="2400" b="1" dirty="0" smtClean="0">
                <a:solidFill>
                  <a:srgbClr val="6600CC"/>
                </a:solidFill>
              </a:rPr>
              <a:t> </a:t>
            </a:r>
            <a:r>
              <a:rPr lang="uk-UA" sz="2400" b="1" dirty="0">
                <a:solidFill>
                  <a:srgbClr val="6600CC"/>
                </a:solidFill>
              </a:rPr>
              <a:t>Грудень рік кінчає , а </a:t>
            </a:r>
            <a:r>
              <a:rPr lang="uk-UA" sz="2400" b="1" dirty="0" smtClean="0">
                <a:solidFill>
                  <a:srgbClr val="6600CC"/>
                </a:solidFill>
              </a:rPr>
              <a:t>зиму </a:t>
            </a:r>
            <a:r>
              <a:rPr lang="uk-UA" sz="2400" b="1" dirty="0">
                <a:solidFill>
                  <a:srgbClr val="6600CC"/>
                </a:solidFill>
              </a:rPr>
              <a:t>починає </a:t>
            </a:r>
            <a:r>
              <a:rPr lang="uk-UA" sz="2400" b="1" dirty="0" smtClean="0">
                <a:solidFill>
                  <a:srgbClr val="6600CC"/>
                </a:solidFill>
              </a:rPr>
              <a:t>. 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rgbClr val="6600CC"/>
                </a:solidFill>
              </a:rPr>
              <a:t> 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rgbClr val="6600CC"/>
                </a:solidFill>
              </a:rPr>
              <a:t>Добрий той сніг , що вчасно ліг . </a:t>
            </a:r>
            <a:endParaRPr lang="uk-UA" sz="1800" b="1" dirty="0" smtClean="0">
              <a:solidFill>
                <a:srgbClr val="6600CC"/>
              </a:solidFill>
            </a:endParaRPr>
          </a:p>
          <a:p>
            <a:endParaRPr lang="uk-UA" b="1" dirty="0">
              <a:solidFill>
                <a:srgbClr val="66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44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579" y="1837620"/>
            <a:ext cx="10515600" cy="435133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latin typeface="Calibri" pitchFamily="34" charset="0"/>
              </a:rPr>
              <a:t>Завдання « Орієнтування »</a:t>
            </a:r>
          </a:p>
          <a:p>
            <a:pPr algn="ctr"/>
            <a:r>
              <a:rPr lang="uk-UA" b="1" dirty="0" smtClean="0">
                <a:latin typeface="Calibri" pitchFamily="34" charset="0"/>
              </a:rPr>
              <a:t>Прослідкуй за рухом стрілочки і знайди зашифроване слово .</a:t>
            </a:r>
            <a:endParaRPr lang="ru-RU" b="1" dirty="0">
              <a:latin typeface="Calibri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105989" y="2987041"/>
            <a:ext cx="4947832" cy="3249597"/>
            <a:chOff x="1105989" y="2987041"/>
            <a:chExt cx="4947832" cy="3249597"/>
          </a:xfrm>
        </p:grpSpPr>
        <p:cxnSp>
          <p:nvCxnSpPr>
            <p:cNvPr id="5" name="Прямая со стрелкой 4"/>
            <p:cNvCxnSpPr/>
            <p:nvPr/>
          </p:nvCxnSpPr>
          <p:spPr>
            <a:xfrm rot="5400000">
              <a:off x="2633446" y="3708572"/>
              <a:ext cx="907871" cy="348728"/>
            </a:xfrm>
            <a:prstGeom prst="straightConnector1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3383280" y="3017520"/>
              <a:ext cx="4042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С</a:t>
              </a:r>
              <a:endParaRPr lang="en-US" sz="3200" dirty="0"/>
            </a:p>
          </p:txBody>
        </p:sp>
        <p:sp>
          <p:nvSpPr>
            <p:cNvPr id="7" name="Овал 6"/>
            <p:cNvSpPr/>
            <p:nvPr/>
          </p:nvSpPr>
          <p:spPr>
            <a:xfrm>
              <a:off x="3238480" y="3286124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10" name="Овал 9"/>
            <p:cNvSpPr/>
            <p:nvPr/>
          </p:nvSpPr>
          <p:spPr>
            <a:xfrm>
              <a:off x="2842240" y="4326798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cxnSp>
          <p:nvCxnSpPr>
            <p:cNvPr id="12" name="Прямая соединительная линия 11"/>
            <p:cNvCxnSpPr>
              <a:stCxn id="10" idx="6"/>
            </p:cNvCxnSpPr>
            <p:nvPr/>
          </p:nvCxnSpPr>
          <p:spPr>
            <a:xfrm flipV="1">
              <a:off x="2998994" y="4193177"/>
              <a:ext cx="2422092" cy="20546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/>
            <p:cNvSpPr/>
            <p:nvPr/>
          </p:nvSpPr>
          <p:spPr>
            <a:xfrm>
              <a:off x="5372080" y="4113438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1496766" y="3869598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cxnSp>
          <p:nvCxnSpPr>
            <p:cNvPr id="16" name="Прямая соединительная линия 15"/>
            <p:cNvCxnSpPr>
              <a:stCxn id="13" idx="1"/>
            </p:cNvCxnSpPr>
            <p:nvPr/>
          </p:nvCxnSpPr>
          <p:spPr>
            <a:xfrm rot="16200000" flipV="1">
              <a:off x="3360415" y="2099860"/>
              <a:ext cx="202561" cy="386668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>
              <a:stCxn id="14" idx="1"/>
            </p:cNvCxnSpPr>
            <p:nvPr/>
          </p:nvCxnSpPr>
          <p:spPr>
            <a:xfrm rot="16200000" flipH="1">
              <a:off x="837193" y="4573170"/>
              <a:ext cx="1556570" cy="19151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Овал 18"/>
            <p:cNvSpPr/>
            <p:nvPr/>
          </p:nvSpPr>
          <p:spPr>
            <a:xfrm>
              <a:off x="2241348" y="3098890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1636103" y="5393598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cxnSp>
          <p:nvCxnSpPr>
            <p:cNvPr id="22" name="Прямая соединительная линия 21"/>
            <p:cNvCxnSpPr>
              <a:stCxn id="20" idx="6"/>
            </p:cNvCxnSpPr>
            <p:nvPr/>
          </p:nvCxnSpPr>
          <p:spPr>
            <a:xfrm flipV="1">
              <a:off x="1792857" y="3187337"/>
              <a:ext cx="506206" cy="227810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2926080" y="4767943"/>
              <a:ext cx="4010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У</a:t>
              </a:r>
              <a:endParaRPr lang="en-US" sz="32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612675" y="3875314"/>
              <a:ext cx="44114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Н</a:t>
              </a:r>
              <a:endParaRPr lang="en-US" sz="32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105989" y="3653246"/>
              <a:ext cx="44755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И</a:t>
              </a:r>
              <a:endParaRPr lang="en-US" sz="32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641566" y="5651863"/>
              <a:ext cx="44755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Ц</a:t>
              </a:r>
              <a:endParaRPr lang="en-US" sz="32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425337" y="2987041"/>
              <a:ext cx="41229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Я</a:t>
              </a:r>
              <a:endParaRPr lang="en-US" sz="3200" dirty="0"/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7463246" y="3126377"/>
            <a:ext cx="3609032" cy="2639998"/>
            <a:chOff x="7463246" y="3126377"/>
            <a:chExt cx="3609032" cy="2639998"/>
          </a:xfrm>
        </p:grpSpPr>
        <p:sp>
          <p:nvSpPr>
            <p:cNvPr id="28" name="Овал 27"/>
            <p:cNvSpPr/>
            <p:nvPr/>
          </p:nvSpPr>
          <p:spPr>
            <a:xfrm>
              <a:off x="7845315" y="3725907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9591383" y="4596764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8881634" y="4971233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8981783" y="3490775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10453532" y="4139564"/>
              <a:ext cx="156754" cy="14369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cxnSp>
          <p:nvCxnSpPr>
            <p:cNvPr id="36" name="Прямая со стрелкой 35"/>
            <p:cNvCxnSpPr>
              <a:stCxn id="32" idx="0"/>
            </p:cNvCxnSpPr>
            <p:nvPr/>
          </p:nvCxnSpPr>
          <p:spPr>
            <a:xfrm rot="16200000" flipV="1">
              <a:off x="9544722" y="3152376"/>
              <a:ext cx="586467" cy="1387909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>
              <a:stCxn id="31" idx="3"/>
            </p:cNvCxnSpPr>
            <p:nvPr/>
          </p:nvCxnSpPr>
          <p:spPr>
            <a:xfrm rot="5400000">
              <a:off x="8275042" y="4299502"/>
              <a:ext cx="1415777" cy="436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>
              <a:stCxn id="30" idx="4"/>
            </p:cNvCxnSpPr>
            <p:nvPr/>
          </p:nvCxnSpPr>
          <p:spPr>
            <a:xfrm rot="5400000" flipH="1" flipV="1">
              <a:off x="9113645" y="4470616"/>
              <a:ext cx="490673" cy="79794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rot="5400000" flipH="1">
              <a:off x="8408253" y="3387508"/>
              <a:ext cx="847724" cy="172754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10668000" y="3966755"/>
              <a:ext cx="4042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С</a:t>
              </a:r>
              <a:endParaRPr lang="en-US" sz="32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917577" y="5181600"/>
              <a:ext cx="4042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С</a:t>
              </a:r>
              <a:endParaRPr lang="en-US" sz="32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665028" y="3126377"/>
              <a:ext cx="45717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О</a:t>
              </a:r>
              <a:endParaRPr lang="en-US" sz="32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9840687" y="4550228"/>
              <a:ext cx="44114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Н</a:t>
              </a:r>
              <a:endParaRPr lang="en-US" sz="32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7463246" y="3531325"/>
              <a:ext cx="4219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А</a:t>
              </a:r>
              <a:endParaRPr lang="en-U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8901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674093" y="2267580"/>
            <a:ext cx="4514591" cy="3546922"/>
            <a:chOff x="674093" y="2267580"/>
            <a:chExt cx="4514591" cy="3546922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1155032" y="2871537"/>
              <a:ext cx="1668379" cy="2502569"/>
              <a:chOff x="1155032" y="2871537"/>
              <a:chExt cx="1668379" cy="2502569"/>
            </a:xfrm>
          </p:grpSpPr>
          <p:cxnSp>
            <p:nvCxnSpPr>
              <p:cNvPr id="6" name="Прямая со стрелкой 5"/>
              <p:cNvCxnSpPr/>
              <p:nvPr/>
            </p:nvCxnSpPr>
            <p:spPr>
              <a:xfrm flipV="1">
                <a:off x="1155032" y="4106779"/>
                <a:ext cx="850231" cy="126732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Прямая соединительная линия 8"/>
              <p:cNvCxnSpPr/>
              <p:nvPr/>
            </p:nvCxnSpPr>
            <p:spPr>
              <a:xfrm flipV="1">
                <a:off x="1155032" y="2871537"/>
                <a:ext cx="1668379" cy="25025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Овал 10"/>
            <p:cNvSpPr/>
            <p:nvPr/>
          </p:nvSpPr>
          <p:spPr>
            <a:xfrm>
              <a:off x="2711624" y="2636912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4516360" y="3003866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4019562" y="4596063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1332002" y="2971782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1011668" y="5310301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cxnSp>
          <p:nvCxnSpPr>
            <p:cNvPr id="25" name="Прямая соединительная линия 24"/>
            <p:cNvCxnSpPr/>
            <p:nvPr/>
          </p:nvCxnSpPr>
          <p:spPr>
            <a:xfrm>
              <a:off x="1452826" y="3148245"/>
              <a:ext cx="319187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>
              <a:off x="2823411" y="2816377"/>
              <a:ext cx="1363072" cy="19350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 flipH="1" flipV="1">
              <a:off x="1452826" y="3148245"/>
              <a:ext cx="2750206" cy="159219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983793" y="2659142"/>
              <a:ext cx="38824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/>
                <a:t>е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74093" y="5229727"/>
              <a:ext cx="4074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В</a:t>
              </a:r>
              <a:endParaRPr lang="uk-UA" sz="3200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968297" y="2267580"/>
              <a:ext cx="38824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/>
                <a:t>е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830894" y="2564541"/>
              <a:ext cx="35779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с</a:t>
              </a:r>
              <a:endParaRPr lang="uk-UA" sz="320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66539" y="4884821"/>
              <a:ext cx="4010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р</a:t>
              </a:r>
              <a:endParaRPr lang="uk-UA" sz="3200" dirty="0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8820905" y="1794156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/>
              <a:t>а</a:t>
            </a:r>
            <a:endParaRPr lang="uk-UA" sz="3200" dirty="0"/>
          </a:p>
        </p:txBody>
      </p:sp>
      <p:grpSp>
        <p:nvGrpSpPr>
          <p:cNvPr id="56" name="Группа 55"/>
          <p:cNvGrpSpPr/>
          <p:nvPr/>
        </p:nvGrpSpPr>
        <p:grpSpPr>
          <a:xfrm>
            <a:off x="6705600" y="2163488"/>
            <a:ext cx="3644102" cy="4228529"/>
            <a:chOff x="6705600" y="2163488"/>
            <a:chExt cx="3644102" cy="4228529"/>
          </a:xfrm>
        </p:grpSpPr>
        <p:sp>
          <p:nvSpPr>
            <p:cNvPr id="16" name="Овал 15"/>
            <p:cNvSpPr/>
            <p:nvPr/>
          </p:nvSpPr>
          <p:spPr>
            <a:xfrm>
              <a:off x="8421592" y="2163488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7" name="Овал 16"/>
            <p:cNvSpPr/>
            <p:nvPr/>
          </p:nvSpPr>
          <p:spPr>
            <a:xfrm>
              <a:off x="7057508" y="4462707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7372362" y="5229727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21" name="Овал 20"/>
            <p:cNvSpPr/>
            <p:nvPr/>
          </p:nvSpPr>
          <p:spPr>
            <a:xfrm>
              <a:off x="9528501" y="5165922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22" name="Овал 21"/>
            <p:cNvSpPr/>
            <p:nvPr/>
          </p:nvSpPr>
          <p:spPr>
            <a:xfrm>
              <a:off x="8447183" y="3467071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grpSp>
          <p:nvGrpSpPr>
            <p:cNvPr id="40" name="Группа 39"/>
            <p:cNvGrpSpPr/>
            <p:nvPr/>
          </p:nvGrpSpPr>
          <p:grpSpPr>
            <a:xfrm>
              <a:off x="7500699" y="3694040"/>
              <a:ext cx="1074821" cy="1624281"/>
              <a:chOff x="1155032" y="2871537"/>
              <a:chExt cx="1668379" cy="2502569"/>
            </a:xfrm>
          </p:grpSpPr>
          <p:cxnSp>
            <p:nvCxnSpPr>
              <p:cNvPr id="41" name="Прямая со стрелкой 40"/>
              <p:cNvCxnSpPr/>
              <p:nvPr/>
            </p:nvCxnSpPr>
            <p:spPr>
              <a:xfrm flipV="1">
                <a:off x="1155032" y="4106779"/>
                <a:ext cx="850231" cy="126732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Прямая соединительная линия 41"/>
              <p:cNvCxnSpPr/>
              <p:nvPr/>
            </p:nvCxnSpPr>
            <p:spPr>
              <a:xfrm flipV="1">
                <a:off x="1155032" y="2871537"/>
                <a:ext cx="1668379" cy="25025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3" name="Прямая соединительная линия 42"/>
            <p:cNvCxnSpPr/>
            <p:nvPr/>
          </p:nvCxnSpPr>
          <p:spPr>
            <a:xfrm flipH="1" flipV="1">
              <a:off x="7186354" y="4607086"/>
              <a:ext cx="2470484" cy="68014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/>
            <p:cNvCxnSpPr/>
            <p:nvPr/>
          </p:nvCxnSpPr>
          <p:spPr>
            <a:xfrm>
              <a:off x="8575520" y="3694040"/>
              <a:ext cx="1081318" cy="159318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>
              <a:stCxn id="16" idx="4"/>
            </p:cNvCxnSpPr>
            <p:nvPr/>
          </p:nvCxnSpPr>
          <p:spPr>
            <a:xfrm flipH="1">
              <a:off x="7185845" y="2452246"/>
              <a:ext cx="1364084" cy="21779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>
              <a:off x="7314181" y="5807242"/>
              <a:ext cx="37863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я</a:t>
              </a:r>
              <a:endParaRPr lang="uk-UA" sz="32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8765824" y="3088069"/>
              <a:ext cx="39466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л</a:t>
              </a:r>
              <a:endParaRPr lang="uk-UA" sz="32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05600" y="4630162"/>
              <a:ext cx="4042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н</a:t>
              </a:r>
              <a:endParaRPr lang="uk-UA" sz="32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9943822" y="4940969"/>
              <a:ext cx="40588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/>
                <a:t>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73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Группа 73"/>
          <p:cNvGrpSpPr/>
          <p:nvPr/>
        </p:nvGrpSpPr>
        <p:grpSpPr>
          <a:xfrm>
            <a:off x="455080" y="328518"/>
            <a:ext cx="5137335" cy="6286658"/>
            <a:chOff x="455080" y="328518"/>
            <a:chExt cx="5137335" cy="6286658"/>
          </a:xfrm>
        </p:grpSpPr>
        <p:sp>
          <p:nvSpPr>
            <p:cNvPr id="5" name="Овал 4"/>
            <p:cNvSpPr/>
            <p:nvPr/>
          </p:nvSpPr>
          <p:spPr>
            <a:xfrm>
              <a:off x="4328990" y="3480554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7" name="Овал 6"/>
            <p:cNvSpPr/>
            <p:nvPr/>
          </p:nvSpPr>
          <p:spPr>
            <a:xfrm>
              <a:off x="4858833" y="6317853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9" name="Овал 8"/>
            <p:cNvSpPr/>
            <p:nvPr/>
          </p:nvSpPr>
          <p:spPr>
            <a:xfrm>
              <a:off x="3519823" y="913293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grpSp>
          <p:nvGrpSpPr>
            <p:cNvPr id="13" name="Группа 12"/>
            <p:cNvGrpSpPr/>
            <p:nvPr/>
          </p:nvGrpSpPr>
          <p:grpSpPr>
            <a:xfrm rot="5879472">
              <a:off x="2365709" y="1261398"/>
              <a:ext cx="1868141" cy="2757240"/>
              <a:chOff x="1155032" y="2871537"/>
              <a:chExt cx="1668379" cy="2502569"/>
            </a:xfrm>
          </p:grpSpPr>
          <p:cxnSp>
            <p:nvCxnSpPr>
              <p:cNvPr id="30" name="Прямая со стрелкой 29"/>
              <p:cNvCxnSpPr/>
              <p:nvPr/>
            </p:nvCxnSpPr>
            <p:spPr>
              <a:xfrm flipV="1">
                <a:off x="1155032" y="4106779"/>
                <a:ext cx="850231" cy="126732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Прямая соединительная линия 30"/>
              <p:cNvCxnSpPr/>
              <p:nvPr/>
            </p:nvCxnSpPr>
            <p:spPr>
              <a:xfrm flipV="1">
                <a:off x="1155032" y="2871537"/>
                <a:ext cx="1668379" cy="25025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Овал 13"/>
            <p:cNvSpPr/>
            <p:nvPr/>
          </p:nvSpPr>
          <p:spPr>
            <a:xfrm>
              <a:off x="4858834" y="5085347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1657947" y="2245060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6" name="Овал 15"/>
            <p:cNvSpPr/>
            <p:nvPr/>
          </p:nvSpPr>
          <p:spPr>
            <a:xfrm>
              <a:off x="2047493" y="5618184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7" name="Овал 16"/>
            <p:cNvSpPr/>
            <p:nvPr/>
          </p:nvSpPr>
          <p:spPr>
            <a:xfrm>
              <a:off x="836916" y="3915181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8" name="Овал 17"/>
            <p:cNvSpPr/>
            <p:nvPr/>
          </p:nvSpPr>
          <p:spPr>
            <a:xfrm>
              <a:off x="1882968" y="1251229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9" name="Овал 18"/>
            <p:cNvSpPr/>
            <p:nvPr/>
          </p:nvSpPr>
          <p:spPr>
            <a:xfrm>
              <a:off x="3366410" y="5265441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 flipV="1">
              <a:off x="1079473" y="1079394"/>
              <a:ext cx="2543610" cy="291984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1786284" y="2337311"/>
              <a:ext cx="3168347" cy="283989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flipH="1" flipV="1">
              <a:off x="1079473" y="3999238"/>
              <a:ext cx="2335064" cy="135519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flipH="1">
              <a:off x="3494747" y="3637527"/>
              <a:ext cx="962580" cy="1716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5188137" y="4884820"/>
              <a:ext cx="4042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н</a:t>
              </a:r>
              <a:endParaRPr lang="uk-UA" sz="32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867102" y="328518"/>
              <a:ext cx="4074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В</a:t>
              </a:r>
              <a:endParaRPr lang="uk-UA" sz="32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156548" y="6030401"/>
              <a:ext cx="38183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а</a:t>
              </a:r>
              <a:endParaRPr lang="uk-UA" sz="32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223735" y="1781979"/>
              <a:ext cx="40588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/>
                <a:t>и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55080" y="4030823"/>
              <a:ext cx="38183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/>
                <a:t>а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792325" y="5906942"/>
              <a:ext cx="39466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/>
                <a:t>л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07164" y="765284"/>
              <a:ext cx="51328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Ж</a:t>
              </a:r>
              <a:endParaRPr lang="uk-UA" sz="32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665769" y="3814572"/>
              <a:ext cx="37061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у</a:t>
              </a:r>
              <a:endParaRPr lang="uk-UA" sz="32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560608" y="5730297"/>
              <a:ext cx="4010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р</a:t>
              </a:r>
              <a:endParaRPr lang="uk-UA" sz="3200" dirty="0"/>
            </a:p>
          </p:txBody>
        </p:sp>
        <p:cxnSp>
          <p:nvCxnSpPr>
            <p:cNvPr id="40" name="Прямая соединительная линия 39"/>
            <p:cNvCxnSpPr/>
            <p:nvPr/>
          </p:nvCxnSpPr>
          <p:spPr>
            <a:xfrm>
              <a:off x="1786284" y="2344524"/>
              <a:ext cx="353357" cy="337448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flipH="1">
              <a:off x="2139641" y="1111568"/>
              <a:ext cx="1483443" cy="461872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/>
            <p:cNvCxnSpPr/>
            <p:nvPr/>
          </p:nvCxnSpPr>
          <p:spPr>
            <a:xfrm>
              <a:off x="4989348" y="5177208"/>
              <a:ext cx="0" cy="12850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Группа 86"/>
          <p:cNvGrpSpPr/>
          <p:nvPr/>
        </p:nvGrpSpPr>
        <p:grpSpPr>
          <a:xfrm>
            <a:off x="6965744" y="327411"/>
            <a:ext cx="5059224" cy="5154994"/>
            <a:chOff x="6965744" y="327411"/>
            <a:chExt cx="5059224" cy="5154994"/>
          </a:xfrm>
        </p:grpSpPr>
        <p:sp>
          <p:nvSpPr>
            <p:cNvPr id="4" name="Овал 3"/>
            <p:cNvSpPr/>
            <p:nvPr/>
          </p:nvSpPr>
          <p:spPr>
            <a:xfrm>
              <a:off x="10985815" y="3191796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6" name="Овал 5"/>
            <p:cNvSpPr/>
            <p:nvPr/>
          </p:nvSpPr>
          <p:spPr>
            <a:xfrm>
              <a:off x="7440618" y="1956302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8" name="Овал 7"/>
            <p:cNvSpPr/>
            <p:nvPr/>
          </p:nvSpPr>
          <p:spPr>
            <a:xfrm>
              <a:off x="8286452" y="837655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0" name="Овал 9"/>
            <p:cNvSpPr/>
            <p:nvPr/>
          </p:nvSpPr>
          <p:spPr>
            <a:xfrm>
              <a:off x="9747531" y="327411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11339844" y="2174422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grpSp>
          <p:nvGrpSpPr>
            <p:cNvPr id="51" name="Группа 50"/>
            <p:cNvGrpSpPr/>
            <p:nvPr/>
          </p:nvGrpSpPr>
          <p:grpSpPr>
            <a:xfrm rot="5879472">
              <a:off x="8847470" y="795707"/>
              <a:ext cx="1868141" cy="2757240"/>
              <a:chOff x="1155032" y="2871537"/>
              <a:chExt cx="1668379" cy="2502569"/>
            </a:xfrm>
          </p:grpSpPr>
          <p:cxnSp>
            <p:nvCxnSpPr>
              <p:cNvPr id="52" name="Прямая со стрелкой 51"/>
              <p:cNvCxnSpPr/>
              <p:nvPr/>
            </p:nvCxnSpPr>
            <p:spPr>
              <a:xfrm flipV="1">
                <a:off x="1155032" y="4106779"/>
                <a:ext cx="850231" cy="126732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 flipV="1">
                <a:off x="1155032" y="2871537"/>
                <a:ext cx="1668379" cy="250256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4" name="Прямая соединительная линия 53"/>
            <p:cNvCxnSpPr/>
            <p:nvPr/>
          </p:nvCxnSpPr>
          <p:spPr>
            <a:xfrm>
              <a:off x="7568955" y="2132538"/>
              <a:ext cx="2505487" cy="19624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 flipH="1" flipV="1">
              <a:off x="7972926" y="3110129"/>
              <a:ext cx="2990751" cy="20748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9809321" y="547662"/>
              <a:ext cx="265121" cy="355929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 flipH="1">
              <a:off x="7972926" y="547662"/>
              <a:ext cx="1836395" cy="256246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/>
            <p:nvPr/>
          </p:nvCxnSpPr>
          <p:spPr>
            <a:xfrm>
              <a:off x="7568955" y="2118064"/>
              <a:ext cx="3770889" cy="2486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/>
            <p:cNvCxnSpPr/>
            <p:nvPr/>
          </p:nvCxnSpPr>
          <p:spPr>
            <a:xfrm flipH="1">
              <a:off x="7972926" y="2366754"/>
              <a:ext cx="3350951" cy="231008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Овал 74"/>
            <p:cNvSpPr/>
            <p:nvPr/>
          </p:nvSpPr>
          <p:spPr>
            <a:xfrm>
              <a:off x="7716253" y="3002227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76" name="Овал 75"/>
            <p:cNvSpPr/>
            <p:nvPr/>
          </p:nvSpPr>
          <p:spPr>
            <a:xfrm>
              <a:off x="10004204" y="4039115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78" name="Овал 77"/>
            <p:cNvSpPr/>
            <p:nvPr/>
          </p:nvSpPr>
          <p:spPr>
            <a:xfrm>
              <a:off x="7841561" y="4596062"/>
              <a:ext cx="256673" cy="288758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320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758430" y="400725"/>
              <a:ext cx="4074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К</a:t>
              </a:r>
              <a:endParaRPr lang="uk-UA" sz="3200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6965744" y="1890961"/>
              <a:ext cx="4042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н</a:t>
              </a:r>
              <a:endParaRPr lang="uk-UA" sz="32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370022" y="3213872"/>
              <a:ext cx="39786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п</a:t>
              </a:r>
              <a:endParaRPr lang="uk-UA" sz="32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11195445" y="3473592"/>
              <a:ext cx="4010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о</a:t>
              </a:r>
              <a:endParaRPr lang="uk-UA" sz="32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469165" y="4897630"/>
              <a:ext cx="3754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к</a:t>
              </a:r>
              <a:endParaRPr lang="uk-UA" sz="3200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11646338" y="1828895"/>
              <a:ext cx="37863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я</a:t>
              </a:r>
              <a:endParaRPr lang="uk-UA" sz="3200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0260877" y="327411"/>
              <a:ext cx="40588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и</a:t>
              </a:r>
              <a:endParaRPr lang="uk-UA" sz="3200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0227213" y="4340149"/>
              <a:ext cx="34336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3200" dirty="0" smtClean="0"/>
                <a:t>т</a:t>
              </a:r>
              <a:endParaRPr lang="uk-UA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505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48862"/>
            <a:ext cx="10515600" cy="50281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/>
              <a:t>                                  </a:t>
            </a:r>
            <a:r>
              <a:rPr lang="uk-UA" sz="2400" b="1" dirty="0" smtClean="0"/>
              <a:t>Список використаних джерел </a:t>
            </a:r>
          </a:p>
          <a:p>
            <a:pPr marL="0" indent="0">
              <a:buNone/>
            </a:pPr>
            <a:r>
              <a:rPr lang="uk-UA" sz="1800" dirty="0" smtClean="0"/>
              <a:t>1 . </a:t>
            </a:r>
            <a:r>
              <a:rPr lang="uk-UA" sz="1800" dirty="0" err="1" smtClean="0"/>
              <a:t>Гільберг</a:t>
            </a:r>
            <a:r>
              <a:rPr lang="uk-UA" sz="1800" dirty="0" smtClean="0"/>
              <a:t> Т . Г . Природознавство : підручник для 2 клас – Київ « </a:t>
            </a:r>
            <a:r>
              <a:rPr lang="uk-UA" sz="1800" dirty="0" err="1" smtClean="0"/>
              <a:t>Генеза</a:t>
            </a:r>
            <a:r>
              <a:rPr lang="uk-UA" sz="1800" dirty="0" smtClean="0"/>
              <a:t> » , 2012 .</a:t>
            </a:r>
          </a:p>
          <a:p>
            <a:pPr marL="0" indent="0">
              <a:buNone/>
            </a:pPr>
            <a:r>
              <a:rPr lang="uk-UA" sz="1800" dirty="0" smtClean="0"/>
              <a:t>2 . Календарно – тематичне планування для 2 класу К . : Видавничий дім « Освіта » , 2012 . </a:t>
            </a:r>
          </a:p>
          <a:p>
            <a:r>
              <a:rPr lang="uk-UA" sz="1800" dirty="0" smtClean="0"/>
              <a:t> </a:t>
            </a:r>
            <a:r>
              <a:rPr lang="en-US" sz="1800" dirty="0">
                <a:hlinkClick r:id="rId2"/>
              </a:rPr>
              <a:t>https://yandex.ua/images/search?p=42&amp;source=wiz&amp;_=1454671920912&amp;text=</a:t>
            </a:r>
            <a:r>
              <a:rPr lang="uk-UA" sz="1800" dirty="0">
                <a:hlinkClick r:id="rId2"/>
              </a:rPr>
              <a:t>фото%20озимі%20рослини&amp;</a:t>
            </a:r>
            <a:r>
              <a:rPr lang="en-US" sz="1800" dirty="0" err="1">
                <a:hlinkClick r:id="rId2"/>
              </a:rPr>
              <a:t>noreask</a:t>
            </a:r>
            <a:endParaRPr lang="uk-UA" sz="1800" dirty="0"/>
          </a:p>
          <a:p>
            <a:r>
              <a:rPr lang="en-US" sz="1800" dirty="0">
                <a:hlinkClick r:id="rId3"/>
              </a:rPr>
              <a:t>https://yandex.ua/images/search?_=1454671708145&amp;p=9&amp;text=</a:t>
            </a:r>
            <a:r>
              <a:rPr lang="ru-RU" sz="1800" dirty="0">
                <a:hlinkClick r:id="rId3"/>
              </a:rPr>
              <a:t>фото%20озимі%20рослини&amp;</a:t>
            </a:r>
            <a:r>
              <a:rPr lang="en-US" sz="1800" dirty="0" err="1">
                <a:hlinkClick r:id="rId3"/>
              </a:rPr>
              <a:t>noreask</a:t>
            </a:r>
            <a:r>
              <a:rPr lang="en-US" sz="1800" dirty="0">
                <a:hlinkClick r:id="rId3"/>
              </a:rPr>
              <a:t>=1&amp;lr=143=1&amp;rpt=</a:t>
            </a:r>
            <a:r>
              <a:rPr lang="en-US" sz="1800" dirty="0" err="1">
                <a:hlinkClick r:id="rId3"/>
              </a:rPr>
              <a:t>image&amp;lr</a:t>
            </a:r>
            <a:r>
              <a:rPr lang="en-US" sz="1800" dirty="0">
                <a:hlinkClick r:id="rId3"/>
              </a:rPr>
              <a:t>=143</a:t>
            </a:r>
            <a:endParaRPr lang="uk-UA" sz="1800" dirty="0"/>
          </a:p>
          <a:p>
            <a:r>
              <a:rPr lang="en-US" sz="1800" dirty="0">
                <a:hlinkClick r:id="rId4"/>
              </a:rPr>
              <a:t>https://yandex.ua/images/search?img_url=http%3A%2F%2Flyudmilkad.users.photofile.ru%2Fphoto%2Flyudmilkad%2F1002950%2Fxlarge%2F20046555.JPG%3F&amp;_=1454672342320&amp;p=45&amp;text=</a:t>
            </a:r>
            <a:r>
              <a:rPr lang="ru-RU" sz="1800" dirty="0">
                <a:hlinkClick r:id="rId4"/>
              </a:rPr>
              <a:t>фото%20озимі%20рослини&amp;</a:t>
            </a:r>
            <a:r>
              <a:rPr lang="en-US" sz="1800" dirty="0" err="1">
                <a:hlinkClick r:id="rId4"/>
              </a:rPr>
              <a:t>noreask</a:t>
            </a:r>
            <a:r>
              <a:rPr lang="en-US" sz="1800" dirty="0">
                <a:hlinkClick r:id="rId4"/>
              </a:rPr>
              <a:t>=1&amp;pos=1350&amp;rpt=</a:t>
            </a:r>
            <a:r>
              <a:rPr lang="en-US" sz="1800" dirty="0" err="1">
                <a:hlinkClick r:id="rId4"/>
              </a:rPr>
              <a:t>simage&amp;lr</a:t>
            </a:r>
            <a:r>
              <a:rPr lang="en-US" sz="1800" dirty="0">
                <a:hlinkClick r:id="rId4"/>
              </a:rPr>
              <a:t>=143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8118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485</Words>
  <Application>Microsoft Office PowerPoint</Application>
  <PresentationFormat>Произвольный</PresentationFormat>
  <Paragraphs>140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Рослини взимку </vt:lpstr>
      <vt:lpstr>                            Під серпанком білим трави і листочки .</vt:lpstr>
      <vt:lpstr>                                 Під сніг , як під ковдру , сховались рослини .</vt:lpstr>
      <vt:lpstr>   Щоб їх не дістали морози страшні , щоб взимку заснути й ожить навесні .</vt:lpstr>
      <vt:lpstr>      Я перший розцвітаю серед гаю і  білий  , наче сніг , я колір маю .</vt:lpstr>
      <vt:lpstr>                                    Рожевий верес під білою ковдрою .</vt:lpstr>
      <vt:lpstr>Презентация PowerPoint</vt:lpstr>
      <vt:lpstr>Презентация PowerPoint</vt:lpstr>
      <vt:lpstr>Презентация PowerPoint</vt:lpstr>
      <vt:lpstr>                                   У білому вбранні зелені ялини . </vt:lpstr>
      <vt:lpstr>               Озимі рослини , які продовжують своє життя під сніговим покривом .</vt:lpstr>
      <vt:lpstr>  Плоди рослин якими полюбляють ласувати лісові мешканці  взимку .</vt:lpstr>
      <vt:lpstr>                       Хвойне дерево з довгими голками та круглими шишками .  </vt:lpstr>
      <vt:lpstr>                    Рослина , яка має насінину у формі сердечка .</vt:lpstr>
      <vt:lpstr>                          Плід , яким полюбляють ласувати птахи взимку .</vt:lpstr>
      <vt:lpstr>                Кущ , який захищає свої плоди від небажаних гостей гострими колючками .</vt:lpstr>
      <vt:lpstr>                                          Лісова красуня , яка є  господаркою Новорічного свята .</vt:lpstr>
      <vt:lpstr>Рослина котра залишається зеленою під снігом , а її назва схожа на назву птаха .</vt:lpstr>
      <vt:lpstr>Презентация PowerPoint</vt:lpstr>
      <vt:lpstr>                                       Зеленіють лише ялини і сосни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Яна</cp:lastModifiedBy>
  <cp:revision>83</cp:revision>
  <dcterms:created xsi:type="dcterms:W3CDTF">2016-02-05T10:52:04Z</dcterms:created>
  <dcterms:modified xsi:type="dcterms:W3CDTF">2021-03-02T16:45:09Z</dcterms:modified>
</cp:coreProperties>
</file>