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8" r:id="rId4"/>
    <p:sldId id="271" r:id="rId5"/>
    <p:sldId id="299" r:id="rId6"/>
    <p:sldId id="304" r:id="rId7"/>
    <p:sldId id="300" r:id="rId8"/>
    <p:sldId id="301" r:id="rId9"/>
    <p:sldId id="305" r:id="rId10"/>
    <p:sldId id="307" r:id="rId11"/>
    <p:sldId id="302" r:id="rId12"/>
    <p:sldId id="303" r:id="rId13"/>
    <p:sldId id="308" r:id="rId1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39D"/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050678-874B-40A4-8D9C-CB88DBCA6C82}" type="doc">
      <dgm:prSet loTypeId="urn:microsoft.com/office/officeart/2005/8/layout/radial1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679DCF6-BBFD-4C44-95DB-5E1D4D273286}">
      <dgm:prSet phldrT="[Текст]"/>
      <dgm:spPr/>
      <dgm:t>
        <a:bodyPr/>
        <a:lstStyle/>
        <a:p>
          <a:r>
            <a:rPr lang="uk-UA" dirty="0" smtClean="0">
              <a:latin typeface="Comic Sans MS" panose="030F0702030302020204" pitchFamily="66" charset="0"/>
            </a:rPr>
            <a:t>Групи речовин</a:t>
          </a:r>
          <a:endParaRPr lang="ru-RU" dirty="0">
            <a:latin typeface="Comic Sans MS" panose="030F0702030302020204" pitchFamily="66" charset="0"/>
          </a:endParaRPr>
        </a:p>
      </dgm:t>
    </dgm:pt>
    <dgm:pt modelId="{3065D14F-A794-45B3-A837-302A616B4B2E}" type="parTrans" cxnId="{CD6F7996-859A-41C9-9DC7-40E370655CF6}">
      <dgm:prSet/>
      <dgm:spPr/>
      <dgm:t>
        <a:bodyPr/>
        <a:lstStyle/>
        <a:p>
          <a:endParaRPr lang="ru-RU"/>
        </a:p>
      </dgm:t>
    </dgm:pt>
    <dgm:pt modelId="{FB751027-C1B2-464B-8CAD-1EE052B04062}" type="sibTrans" cxnId="{CD6F7996-859A-41C9-9DC7-40E370655CF6}">
      <dgm:prSet/>
      <dgm:spPr/>
      <dgm:t>
        <a:bodyPr/>
        <a:lstStyle/>
        <a:p>
          <a:endParaRPr lang="ru-RU"/>
        </a:p>
      </dgm:t>
    </dgm:pt>
    <dgm:pt modelId="{59BFEE24-88BB-4C96-827A-8887A8A8D158}">
      <dgm:prSet phldrT="[Текст]" custT="1"/>
      <dgm:spPr/>
      <dgm:t>
        <a:bodyPr/>
        <a:lstStyle/>
        <a:p>
          <a:r>
            <a:rPr lang="uk-UA" sz="2400" dirty="0" smtClean="0">
              <a:solidFill>
                <a:schemeClr val="tx1"/>
              </a:solidFill>
              <a:latin typeface="Comic Sans MS" panose="030F0702030302020204" pitchFamily="66" charset="0"/>
            </a:rPr>
            <a:t>Жири</a:t>
          </a:r>
          <a:endParaRPr lang="ru-RU" sz="240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35BA1D83-D5ED-4CEC-9311-88EA7E1481BE}" type="parTrans" cxnId="{56BBE011-553D-4146-8C5A-4BCB00979A37}">
      <dgm:prSet/>
      <dgm:spPr/>
      <dgm:t>
        <a:bodyPr/>
        <a:lstStyle/>
        <a:p>
          <a:endParaRPr lang="ru-RU"/>
        </a:p>
      </dgm:t>
    </dgm:pt>
    <dgm:pt modelId="{7EB19F07-246F-409E-ACB9-DEAFF65D7804}" type="sibTrans" cxnId="{56BBE011-553D-4146-8C5A-4BCB00979A37}">
      <dgm:prSet/>
      <dgm:spPr/>
      <dgm:t>
        <a:bodyPr/>
        <a:lstStyle/>
        <a:p>
          <a:endParaRPr lang="ru-RU"/>
        </a:p>
      </dgm:t>
    </dgm:pt>
    <dgm:pt modelId="{BA8110A8-5ABD-443C-9DEF-5A27FB9A566C}">
      <dgm:prSet phldrT="[Текст]" custT="1"/>
      <dgm:spPr/>
      <dgm:t>
        <a:bodyPr/>
        <a:lstStyle/>
        <a:p>
          <a:r>
            <a:rPr lang="uk-UA" sz="1600" dirty="0" smtClean="0">
              <a:solidFill>
                <a:schemeClr val="tx1"/>
              </a:solidFill>
              <a:latin typeface="Comic Sans MS" panose="030F0702030302020204" pitchFamily="66" charset="0"/>
            </a:rPr>
            <a:t>Вуглеводи</a:t>
          </a:r>
          <a:endParaRPr lang="ru-RU" sz="160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03352940-BB85-4D06-97C1-71D2E16FA028}" type="parTrans" cxnId="{06AB1FD8-9EFF-4CF8-A2B8-E15C16F089BE}">
      <dgm:prSet/>
      <dgm:spPr/>
      <dgm:t>
        <a:bodyPr/>
        <a:lstStyle/>
        <a:p>
          <a:endParaRPr lang="ru-RU"/>
        </a:p>
      </dgm:t>
    </dgm:pt>
    <dgm:pt modelId="{824A7636-8799-49CB-927C-1D6776FA0D80}" type="sibTrans" cxnId="{06AB1FD8-9EFF-4CF8-A2B8-E15C16F089BE}">
      <dgm:prSet/>
      <dgm:spPr/>
      <dgm:t>
        <a:bodyPr/>
        <a:lstStyle/>
        <a:p>
          <a:endParaRPr lang="ru-RU"/>
        </a:p>
      </dgm:t>
    </dgm:pt>
    <dgm:pt modelId="{57ED4C42-6ECC-4E36-9482-1BAB7A863C95}">
      <dgm:prSet phldrT="[Текст]" custT="1"/>
      <dgm:spPr/>
      <dgm:t>
        <a:bodyPr/>
        <a:lstStyle/>
        <a:p>
          <a:r>
            <a:rPr lang="uk-UA" sz="2400" dirty="0" smtClean="0">
              <a:solidFill>
                <a:schemeClr val="tx1"/>
              </a:solidFill>
              <a:latin typeface="Comic Sans MS" panose="030F0702030302020204" pitchFamily="66" charset="0"/>
            </a:rPr>
            <a:t>Білки </a:t>
          </a:r>
          <a:endParaRPr lang="ru-RU" sz="2400" dirty="0">
            <a:solidFill>
              <a:schemeClr val="tx1"/>
            </a:solidFill>
            <a:latin typeface="Comic Sans MS" panose="030F0702030302020204" pitchFamily="66" charset="0"/>
          </a:endParaRPr>
        </a:p>
      </dgm:t>
    </dgm:pt>
    <dgm:pt modelId="{D3E85DD2-A50F-4830-BC41-A97E6BC2B493}" type="parTrans" cxnId="{E8EE0B10-714B-4767-A078-3813586C2456}">
      <dgm:prSet/>
      <dgm:spPr/>
      <dgm:t>
        <a:bodyPr/>
        <a:lstStyle/>
        <a:p>
          <a:endParaRPr lang="ru-RU"/>
        </a:p>
      </dgm:t>
    </dgm:pt>
    <dgm:pt modelId="{8743166F-5F9A-467A-A6FD-8B9AA755CCE8}" type="sibTrans" cxnId="{E8EE0B10-714B-4767-A078-3813586C2456}">
      <dgm:prSet/>
      <dgm:spPr/>
      <dgm:t>
        <a:bodyPr/>
        <a:lstStyle/>
        <a:p>
          <a:endParaRPr lang="ru-RU"/>
        </a:p>
      </dgm:t>
    </dgm:pt>
    <dgm:pt modelId="{50C06D3F-EEEB-4E85-AE82-C0A7E5B1D4DB}" type="pres">
      <dgm:prSet presAssocID="{71050678-874B-40A4-8D9C-CB88DBCA6C8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BCD4F3-4AF3-4685-8ED0-3DED0F0A3B74}" type="pres">
      <dgm:prSet presAssocID="{D679DCF6-BBFD-4C44-95DB-5E1D4D273286}" presName="centerShape" presStyleLbl="node0" presStyleIdx="0" presStyleCnt="1"/>
      <dgm:spPr/>
      <dgm:t>
        <a:bodyPr/>
        <a:lstStyle/>
        <a:p>
          <a:endParaRPr lang="ru-RU"/>
        </a:p>
      </dgm:t>
    </dgm:pt>
    <dgm:pt modelId="{833529CB-B9EE-4A42-AC69-1F29F2559D0E}" type="pres">
      <dgm:prSet presAssocID="{35BA1D83-D5ED-4CEC-9311-88EA7E1481BE}" presName="Name9" presStyleLbl="parChTrans1D2" presStyleIdx="0" presStyleCnt="3"/>
      <dgm:spPr/>
      <dgm:t>
        <a:bodyPr/>
        <a:lstStyle/>
        <a:p>
          <a:endParaRPr lang="ru-RU"/>
        </a:p>
      </dgm:t>
    </dgm:pt>
    <dgm:pt modelId="{30AF423F-00C9-4341-A434-CB00D8B7B8FB}" type="pres">
      <dgm:prSet presAssocID="{35BA1D83-D5ED-4CEC-9311-88EA7E1481BE}" presName="connTx" presStyleLbl="parChTrans1D2" presStyleIdx="0" presStyleCnt="3"/>
      <dgm:spPr/>
      <dgm:t>
        <a:bodyPr/>
        <a:lstStyle/>
        <a:p>
          <a:endParaRPr lang="ru-RU"/>
        </a:p>
      </dgm:t>
    </dgm:pt>
    <dgm:pt modelId="{1E6CDF0B-C15A-4CB6-AF53-75B42665DE85}" type="pres">
      <dgm:prSet presAssocID="{59BFEE24-88BB-4C96-827A-8887A8A8D15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2C9269-0A5E-418E-AB00-2C9A1BAD925E}" type="pres">
      <dgm:prSet presAssocID="{03352940-BB85-4D06-97C1-71D2E16FA028}" presName="Name9" presStyleLbl="parChTrans1D2" presStyleIdx="1" presStyleCnt="3"/>
      <dgm:spPr/>
      <dgm:t>
        <a:bodyPr/>
        <a:lstStyle/>
        <a:p>
          <a:endParaRPr lang="ru-RU"/>
        </a:p>
      </dgm:t>
    </dgm:pt>
    <dgm:pt modelId="{62132935-57FF-4B0A-AF52-7F89FC171DD2}" type="pres">
      <dgm:prSet presAssocID="{03352940-BB85-4D06-97C1-71D2E16FA028}" presName="connTx" presStyleLbl="parChTrans1D2" presStyleIdx="1" presStyleCnt="3"/>
      <dgm:spPr/>
      <dgm:t>
        <a:bodyPr/>
        <a:lstStyle/>
        <a:p>
          <a:endParaRPr lang="ru-RU"/>
        </a:p>
      </dgm:t>
    </dgm:pt>
    <dgm:pt modelId="{9B032E2C-1D7B-4A9C-B6EB-90DE02D604C0}" type="pres">
      <dgm:prSet presAssocID="{BA8110A8-5ABD-443C-9DEF-5A27FB9A566C}" presName="node" presStyleLbl="node1" presStyleIdx="1" presStyleCnt="3" custScaleX="1115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59C41F-22F8-4B40-A012-AC3F50ADFD32}" type="pres">
      <dgm:prSet presAssocID="{D3E85DD2-A50F-4830-BC41-A97E6BC2B493}" presName="Name9" presStyleLbl="parChTrans1D2" presStyleIdx="2" presStyleCnt="3"/>
      <dgm:spPr/>
      <dgm:t>
        <a:bodyPr/>
        <a:lstStyle/>
        <a:p>
          <a:endParaRPr lang="ru-RU"/>
        </a:p>
      </dgm:t>
    </dgm:pt>
    <dgm:pt modelId="{DAF08500-6B0C-4D95-9CE7-D20390789594}" type="pres">
      <dgm:prSet presAssocID="{D3E85DD2-A50F-4830-BC41-A97E6BC2B493}" presName="connTx" presStyleLbl="parChTrans1D2" presStyleIdx="2" presStyleCnt="3"/>
      <dgm:spPr/>
      <dgm:t>
        <a:bodyPr/>
        <a:lstStyle/>
        <a:p>
          <a:endParaRPr lang="ru-RU"/>
        </a:p>
      </dgm:t>
    </dgm:pt>
    <dgm:pt modelId="{D9E24290-AAB8-4335-A3D0-F0C3A0574BC8}" type="pres">
      <dgm:prSet presAssocID="{57ED4C42-6ECC-4E36-9482-1BAB7A863C9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8538A4-28AF-41D4-B0B1-1D73686C61BA}" type="presOf" srcId="{BA8110A8-5ABD-443C-9DEF-5A27FB9A566C}" destId="{9B032E2C-1D7B-4A9C-B6EB-90DE02D604C0}" srcOrd="0" destOrd="0" presId="urn:microsoft.com/office/officeart/2005/8/layout/radial1"/>
    <dgm:cxn modelId="{CD6F7996-859A-41C9-9DC7-40E370655CF6}" srcId="{71050678-874B-40A4-8D9C-CB88DBCA6C82}" destId="{D679DCF6-BBFD-4C44-95DB-5E1D4D273286}" srcOrd="0" destOrd="0" parTransId="{3065D14F-A794-45B3-A837-302A616B4B2E}" sibTransId="{FB751027-C1B2-464B-8CAD-1EE052B04062}"/>
    <dgm:cxn modelId="{A3F1D985-371C-4FDD-8DCE-CA60A2D8688C}" type="presOf" srcId="{03352940-BB85-4D06-97C1-71D2E16FA028}" destId="{7B2C9269-0A5E-418E-AB00-2C9A1BAD925E}" srcOrd="0" destOrd="0" presId="urn:microsoft.com/office/officeart/2005/8/layout/radial1"/>
    <dgm:cxn modelId="{93E13B61-7C01-481B-82D6-ACAF5773D2E2}" type="presOf" srcId="{71050678-874B-40A4-8D9C-CB88DBCA6C82}" destId="{50C06D3F-EEEB-4E85-AE82-C0A7E5B1D4DB}" srcOrd="0" destOrd="0" presId="urn:microsoft.com/office/officeart/2005/8/layout/radial1"/>
    <dgm:cxn modelId="{4E8BA38D-4755-45A3-B675-F9008590E54F}" type="presOf" srcId="{57ED4C42-6ECC-4E36-9482-1BAB7A863C95}" destId="{D9E24290-AAB8-4335-A3D0-F0C3A0574BC8}" srcOrd="0" destOrd="0" presId="urn:microsoft.com/office/officeart/2005/8/layout/radial1"/>
    <dgm:cxn modelId="{6A43D345-FADB-4589-B079-08EBDD393D83}" type="presOf" srcId="{35BA1D83-D5ED-4CEC-9311-88EA7E1481BE}" destId="{30AF423F-00C9-4341-A434-CB00D8B7B8FB}" srcOrd="1" destOrd="0" presId="urn:microsoft.com/office/officeart/2005/8/layout/radial1"/>
    <dgm:cxn modelId="{56BBE011-553D-4146-8C5A-4BCB00979A37}" srcId="{D679DCF6-BBFD-4C44-95DB-5E1D4D273286}" destId="{59BFEE24-88BB-4C96-827A-8887A8A8D158}" srcOrd="0" destOrd="0" parTransId="{35BA1D83-D5ED-4CEC-9311-88EA7E1481BE}" sibTransId="{7EB19F07-246F-409E-ACB9-DEAFF65D7804}"/>
    <dgm:cxn modelId="{82A475CC-AE0C-40DC-9376-5A05ECC03E17}" type="presOf" srcId="{D3E85DD2-A50F-4830-BC41-A97E6BC2B493}" destId="{DAF08500-6B0C-4D95-9CE7-D20390789594}" srcOrd="1" destOrd="0" presId="urn:microsoft.com/office/officeart/2005/8/layout/radial1"/>
    <dgm:cxn modelId="{06AB1FD8-9EFF-4CF8-A2B8-E15C16F089BE}" srcId="{D679DCF6-BBFD-4C44-95DB-5E1D4D273286}" destId="{BA8110A8-5ABD-443C-9DEF-5A27FB9A566C}" srcOrd="1" destOrd="0" parTransId="{03352940-BB85-4D06-97C1-71D2E16FA028}" sibTransId="{824A7636-8799-49CB-927C-1D6776FA0D80}"/>
    <dgm:cxn modelId="{D4D5B0BB-4EB2-40AC-9A24-E0159BDE0D7E}" type="presOf" srcId="{D3E85DD2-A50F-4830-BC41-A97E6BC2B493}" destId="{E359C41F-22F8-4B40-A012-AC3F50ADFD32}" srcOrd="0" destOrd="0" presId="urn:microsoft.com/office/officeart/2005/8/layout/radial1"/>
    <dgm:cxn modelId="{E7A24044-6A7A-4D00-B7F8-799BBF017D5C}" type="presOf" srcId="{03352940-BB85-4D06-97C1-71D2E16FA028}" destId="{62132935-57FF-4B0A-AF52-7F89FC171DD2}" srcOrd="1" destOrd="0" presId="urn:microsoft.com/office/officeart/2005/8/layout/radial1"/>
    <dgm:cxn modelId="{7ABA8A98-D1FA-41C3-9F19-D31E6F711BDA}" type="presOf" srcId="{D679DCF6-BBFD-4C44-95DB-5E1D4D273286}" destId="{BBBCD4F3-4AF3-4685-8ED0-3DED0F0A3B74}" srcOrd="0" destOrd="0" presId="urn:microsoft.com/office/officeart/2005/8/layout/radial1"/>
    <dgm:cxn modelId="{D45E6991-636F-4A1B-96F3-89E670FFC5C1}" type="presOf" srcId="{35BA1D83-D5ED-4CEC-9311-88EA7E1481BE}" destId="{833529CB-B9EE-4A42-AC69-1F29F2559D0E}" srcOrd="0" destOrd="0" presId="urn:microsoft.com/office/officeart/2005/8/layout/radial1"/>
    <dgm:cxn modelId="{E8EE0B10-714B-4767-A078-3813586C2456}" srcId="{D679DCF6-BBFD-4C44-95DB-5E1D4D273286}" destId="{57ED4C42-6ECC-4E36-9482-1BAB7A863C95}" srcOrd="2" destOrd="0" parTransId="{D3E85DD2-A50F-4830-BC41-A97E6BC2B493}" sibTransId="{8743166F-5F9A-467A-A6FD-8B9AA755CCE8}"/>
    <dgm:cxn modelId="{FAA3242A-295A-4C9D-AB24-4E46E3F842CE}" type="presOf" srcId="{59BFEE24-88BB-4C96-827A-8887A8A8D158}" destId="{1E6CDF0B-C15A-4CB6-AF53-75B42665DE85}" srcOrd="0" destOrd="0" presId="urn:microsoft.com/office/officeart/2005/8/layout/radial1"/>
    <dgm:cxn modelId="{284056AB-08EA-4D2F-9699-514B1D337550}" type="presParOf" srcId="{50C06D3F-EEEB-4E85-AE82-C0A7E5B1D4DB}" destId="{BBBCD4F3-4AF3-4685-8ED0-3DED0F0A3B74}" srcOrd="0" destOrd="0" presId="urn:microsoft.com/office/officeart/2005/8/layout/radial1"/>
    <dgm:cxn modelId="{BD9ECF1F-3D21-42EB-9B39-1B88FC586DDA}" type="presParOf" srcId="{50C06D3F-EEEB-4E85-AE82-C0A7E5B1D4DB}" destId="{833529CB-B9EE-4A42-AC69-1F29F2559D0E}" srcOrd="1" destOrd="0" presId="urn:microsoft.com/office/officeart/2005/8/layout/radial1"/>
    <dgm:cxn modelId="{2FB1E6A0-D982-405B-B0FC-1EDA8B038C20}" type="presParOf" srcId="{833529CB-B9EE-4A42-AC69-1F29F2559D0E}" destId="{30AF423F-00C9-4341-A434-CB00D8B7B8FB}" srcOrd="0" destOrd="0" presId="urn:microsoft.com/office/officeart/2005/8/layout/radial1"/>
    <dgm:cxn modelId="{B6035AD1-ADEA-41A6-81CD-500CA16B39AA}" type="presParOf" srcId="{50C06D3F-EEEB-4E85-AE82-C0A7E5B1D4DB}" destId="{1E6CDF0B-C15A-4CB6-AF53-75B42665DE85}" srcOrd="2" destOrd="0" presId="urn:microsoft.com/office/officeart/2005/8/layout/radial1"/>
    <dgm:cxn modelId="{20929B2D-1CCB-40E6-B772-E692F306425E}" type="presParOf" srcId="{50C06D3F-EEEB-4E85-AE82-C0A7E5B1D4DB}" destId="{7B2C9269-0A5E-418E-AB00-2C9A1BAD925E}" srcOrd="3" destOrd="0" presId="urn:microsoft.com/office/officeart/2005/8/layout/radial1"/>
    <dgm:cxn modelId="{65D9EE69-BF88-45F8-BE69-BBB946C7CE70}" type="presParOf" srcId="{7B2C9269-0A5E-418E-AB00-2C9A1BAD925E}" destId="{62132935-57FF-4B0A-AF52-7F89FC171DD2}" srcOrd="0" destOrd="0" presId="urn:microsoft.com/office/officeart/2005/8/layout/radial1"/>
    <dgm:cxn modelId="{CA6BE232-E42F-4C67-8D7B-5CB4B15D7CF7}" type="presParOf" srcId="{50C06D3F-EEEB-4E85-AE82-C0A7E5B1D4DB}" destId="{9B032E2C-1D7B-4A9C-B6EB-90DE02D604C0}" srcOrd="4" destOrd="0" presId="urn:microsoft.com/office/officeart/2005/8/layout/radial1"/>
    <dgm:cxn modelId="{6E4536E7-1FBD-482B-B509-D4B3D4349184}" type="presParOf" srcId="{50C06D3F-EEEB-4E85-AE82-C0A7E5B1D4DB}" destId="{E359C41F-22F8-4B40-A012-AC3F50ADFD32}" srcOrd="5" destOrd="0" presId="urn:microsoft.com/office/officeart/2005/8/layout/radial1"/>
    <dgm:cxn modelId="{9AE856CF-0052-4E97-9536-6F325A40F964}" type="presParOf" srcId="{E359C41F-22F8-4B40-A012-AC3F50ADFD32}" destId="{DAF08500-6B0C-4D95-9CE7-D20390789594}" srcOrd="0" destOrd="0" presId="urn:microsoft.com/office/officeart/2005/8/layout/radial1"/>
    <dgm:cxn modelId="{3E4FE16D-5BEE-4DDD-89A8-91C7B13299DB}" type="presParOf" srcId="{50C06D3F-EEEB-4E85-AE82-C0A7E5B1D4DB}" destId="{D9E24290-AAB8-4335-A3D0-F0C3A0574BC8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BCD4F3-4AF3-4685-8ED0-3DED0F0A3B74}">
      <dsp:nvSpPr>
        <dsp:cNvPr id="0" name=""/>
        <dsp:cNvSpPr/>
      </dsp:nvSpPr>
      <dsp:spPr>
        <a:xfrm>
          <a:off x="2374443" y="1776760"/>
          <a:ext cx="1353383" cy="135338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latin typeface="Comic Sans MS" panose="030F0702030302020204" pitchFamily="66" charset="0"/>
            </a:rPr>
            <a:t>Групи речовин</a:t>
          </a:r>
          <a:endParaRPr lang="ru-RU" sz="1800" kern="1200" dirty="0">
            <a:latin typeface="Comic Sans MS" panose="030F0702030302020204" pitchFamily="66" charset="0"/>
          </a:endParaRPr>
        </a:p>
      </dsp:txBody>
      <dsp:txXfrm>
        <a:off x="2572641" y="1974958"/>
        <a:ext cx="956987" cy="956987"/>
      </dsp:txXfrm>
    </dsp:sp>
    <dsp:sp modelId="{833529CB-B9EE-4A42-AC69-1F29F2559D0E}">
      <dsp:nvSpPr>
        <dsp:cNvPr id="0" name=""/>
        <dsp:cNvSpPr/>
      </dsp:nvSpPr>
      <dsp:spPr>
        <a:xfrm rot="16200000">
          <a:off x="2847120" y="1553037"/>
          <a:ext cx="408029" cy="39416"/>
        </a:xfrm>
        <a:custGeom>
          <a:avLst/>
          <a:gdLst/>
          <a:ahLst/>
          <a:cxnLst/>
          <a:rect l="0" t="0" r="0" b="0"/>
          <a:pathLst>
            <a:path>
              <a:moveTo>
                <a:pt x="0" y="19708"/>
              </a:moveTo>
              <a:lnTo>
                <a:pt x="408029" y="1970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040934" y="1562545"/>
        <a:ext cx="20401" cy="20401"/>
      </dsp:txXfrm>
    </dsp:sp>
    <dsp:sp modelId="{1E6CDF0B-C15A-4CB6-AF53-75B42665DE85}">
      <dsp:nvSpPr>
        <dsp:cNvPr id="0" name=""/>
        <dsp:cNvSpPr/>
      </dsp:nvSpPr>
      <dsp:spPr>
        <a:xfrm>
          <a:off x="2374443" y="15348"/>
          <a:ext cx="1353383" cy="135338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solidFill>
                <a:schemeClr val="tx1"/>
              </a:solidFill>
              <a:latin typeface="Comic Sans MS" panose="030F0702030302020204" pitchFamily="66" charset="0"/>
            </a:rPr>
            <a:t>Жири</a:t>
          </a:r>
          <a:endParaRPr lang="ru-RU" sz="2400" kern="120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2572641" y="213546"/>
        <a:ext cx="956987" cy="956987"/>
      </dsp:txXfrm>
    </dsp:sp>
    <dsp:sp modelId="{7B2C9269-0A5E-418E-AB00-2C9A1BAD925E}">
      <dsp:nvSpPr>
        <dsp:cNvPr id="0" name=""/>
        <dsp:cNvSpPr/>
      </dsp:nvSpPr>
      <dsp:spPr>
        <a:xfrm rot="1800000">
          <a:off x="3613592" y="2860070"/>
          <a:ext cx="351921" cy="39416"/>
        </a:xfrm>
        <a:custGeom>
          <a:avLst/>
          <a:gdLst/>
          <a:ahLst/>
          <a:cxnLst/>
          <a:rect l="0" t="0" r="0" b="0"/>
          <a:pathLst>
            <a:path>
              <a:moveTo>
                <a:pt x="0" y="19708"/>
              </a:moveTo>
              <a:lnTo>
                <a:pt x="351921" y="1970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780755" y="2870980"/>
        <a:ext cx="17596" cy="17596"/>
      </dsp:txXfrm>
    </dsp:sp>
    <dsp:sp modelId="{9B032E2C-1D7B-4A9C-B6EB-90DE02D604C0}">
      <dsp:nvSpPr>
        <dsp:cNvPr id="0" name=""/>
        <dsp:cNvSpPr/>
      </dsp:nvSpPr>
      <dsp:spPr>
        <a:xfrm>
          <a:off x="3821713" y="2657466"/>
          <a:ext cx="1509698" cy="1353383"/>
        </a:xfrm>
        <a:prstGeom prst="ellipse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solidFill>
                <a:schemeClr val="tx1"/>
              </a:solidFill>
              <a:latin typeface="Comic Sans MS" panose="030F0702030302020204" pitchFamily="66" charset="0"/>
            </a:rPr>
            <a:t>Вуглеводи</a:t>
          </a:r>
          <a:endParaRPr lang="ru-RU" sz="1600" kern="120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4042803" y="2855664"/>
        <a:ext cx="1067518" cy="956987"/>
      </dsp:txXfrm>
    </dsp:sp>
    <dsp:sp modelId="{E359C41F-22F8-4B40-A012-AC3F50ADFD32}">
      <dsp:nvSpPr>
        <dsp:cNvPr id="0" name=""/>
        <dsp:cNvSpPr/>
      </dsp:nvSpPr>
      <dsp:spPr>
        <a:xfrm rot="9000000">
          <a:off x="2084406" y="2874097"/>
          <a:ext cx="408029" cy="39416"/>
        </a:xfrm>
        <a:custGeom>
          <a:avLst/>
          <a:gdLst/>
          <a:ahLst/>
          <a:cxnLst/>
          <a:rect l="0" t="0" r="0" b="0"/>
          <a:pathLst>
            <a:path>
              <a:moveTo>
                <a:pt x="0" y="19708"/>
              </a:moveTo>
              <a:lnTo>
                <a:pt x="408029" y="1970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278220" y="2883604"/>
        <a:ext cx="20401" cy="20401"/>
      </dsp:txXfrm>
    </dsp:sp>
    <dsp:sp modelId="{D9E24290-AAB8-4335-A3D0-F0C3A0574BC8}">
      <dsp:nvSpPr>
        <dsp:cNvPr id="0" name=""/>
        <dsp:cNvSpPr/>
      </dsp:nvSpPr>
      <dsp:spPr>
        <a:xfrm>
          <a:off x="849015" y="2657466"/>
          <a:ext cx="1353383" cy="1353383"/>
        </a:xfrm>
        <a:prstGeom prst="ellipse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solidFill>
                <a:schemeClr val="tx1"/>
              </a:solidFill>
              <a:latin typeface="Comic Sans MS" panose="030F0702030302020204" pitchFamily="66" charset="0"/>
            </a:rPr>
            <a:t>Білки </a:t>
          </a:r>
          <a:endParaRPr lang="ru-RU" sz="2400" kern="1200" dirty="0">
            <a:solidFill>
              <a:schemeClr val="tx1"/>
            </a:solidFill>
            <a:latin typeface="Comic Sans MS" panose="030F0702030302020204" pitchFamily="66" charset="0"/>
          </a:endParaRPr>
        </a:p>
      </dsp:txBody>
      <dsp:txXfrm>
        <a:off x="1047213" y="2855664"/>
        <a:ext cx="956987" cy="9569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260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5574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10217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662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0392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8273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3640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8007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2044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1432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4607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06.03.2024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63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hyperlink" Target="join.naurok.u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88" y="99815"/>
            <a:ext cx="11900079" cy="6584319"/>
          </a:xfrm>
          <a:prstGeom prst="rect">
            <a:avLst/>
          </a:prstGeom>
        </p:spPr>
      </p:pic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143020" y="4579263"/>
            <a:ext cx="9871613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Які продукти необхідні </a:t>
            </a:r>
          </a:p>
          <a:p>
            <a:pPr algn="ctr"/>
            <a:r>
              <a:rPr lang="uk-UA" sz="6000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для здорового харчування</a:t>
            </a:r>
          </a:p>
        </p:txBody>
      </p:sp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35168" y="110333"/>
            <a:ext cx="103546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Як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ти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вважаєш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,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наскільки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їжа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важлива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 для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людини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? Наведи три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приклади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 на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підтвердження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своєї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rgbClr val="91539D"/>
                </a:solidFill>
                <a:latin typeface="Comic Sans MS" panose="030F0702030302020204" pitchFamily="66" charset="0"/>
              </a:rPr>
              <a:t>відповіді</a:t>
            </a:r>
            <a:r>
              <a:rPr lang="ru-RU" sz="2800" b="1" dirty="0">
                <a:solidFill>
                  <a:srgbClr val="91539D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799" y="1252992"/>
            <a:ext cx="7997781" cy="5383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7950926" y="673004"/>
            <a:ext cx="4241074" cy="5262979"/>
          </a:xfrm>
          <a:prstGeom prst="rect">
            <a:avLst/>
          </a:prstGeom>
          <a:solidFill>
            <a:schemeClr val="bg2">
              <a:lumMod val="9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uk-UA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У їжі вміст поживних речовин різний. На малюнку на тарілці харчові продукти поділено на сегменти (частини) не довільно. Кожний сегмент уособлює певну групу продуктів. Розміри сегментів допомагають зорієнтуватися у кількості споживаних продуктів різних груп, щоб це було корисно для здоров’я.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CEC8F8-F2E3-4F9C-329B-EB0C36DD8C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571" t="25397" r="24786" b="8953"/>
          <a:stretch/>
        </p:blipFill>
        <p:spPr>
          <a:xfrm>
            <a:off x="102945" y="183607"/>
            <a:ext cx="7553729" cy="540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987282" y="286771"/>
            <a:ext cx="9919063" cy="1815882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u="sng" dirty="0">
                <a:solidFill>
                  <a:srgbClr val="00B0F0"/>
                </a:solidFill>
                <a:latin typeface="Comic Sans MS" panose="030F0702030302020204" pitchFamily="66" charset="0"/>
              </a:rPr>
              <a:t>ЗАВДАННЯ </a:t>
            </a:r>
            <a:r>
              <a:rPr lang="ru-RU" sz="2800" b="1" u="sng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1.</a:t>
            </a:r>
            <a:endParaRPr lang="ru-RU" sz="2800" b="1" u="sng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Проаналізуй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наведену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на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малюнку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діаграму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.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Яких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продуктів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має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бути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найбільше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в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раціоні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, а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яких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не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варто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їсти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надмірно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?</a:t>
            </a:r>
            <a:endParaRPr lang="uk-UA" sz="28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DA2914E9-E4FB-D596-519B-32F7A7ADDF9C}"/>
              </a:ext>
            </a:extLst>
          </p:cNvPr>
          <p:cNvGrpSpPr/>
          <p:nvPr/>
        </p:nvGrpSpPr>
        <p:grpSpPr>
          <a:xfrm>
            <a:off x="5177307" y="1948107"/>
            <a:ext cx="5343383" cy="4755347"/>
            <a:chOff x="2769325" y="546096"/>
            <a:chExt cx="6871064" cy="5837287"/>
          </a:xfrm>
        </p:grpSpPr>
        <p:pic>
          <p:nvPicPr>
            <p:cNvPr id="1026" name="Picture 2" descr="тарілка харчування">
              <a:extLst>
                <a:ext uri="{FF2B5EF4-FFF2-40B4-BE49-F238E27FC236}">
                  <a16:creationId xmlns:a16="http://schemas.microsoft.com/office/drawing/2014/main" id="{F9C4249A-4271-7022-03E6-6F6D6DCE433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895" t="4112" r="18990" b="2790"/>
            <a:stretch/>
          </p:blipFill>
          <p:spPr bwMode="auto">
            <a:xfrm>
              <a:off x="2769326" y="557349"/>
              <a:ext cx="6871063" cy="582603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Прямокутник 1">
              <a:extLst>
                <a:ext uri="{FF2B5EF4-FFF2-40B4-BE49-F238E27FC236}">
                  <a16:creationId xmlns:a16="http://schemas.microsoft.com/office/drawing/2014/main" id="{C9C9D5DA-A68D-40F9-6F79-1766334D006A}"/>
                </a:ext>
              </a:extLst>
            </p:cNvPr>
            <p:cNvSpPr/>
            <p:nvPr/>
          </p:nvSpPr>
          <p:spPr>
            <a:xfrm>
              <a:off x="2769325" y="546096"/>
              <a:ext cx="1384663" cy="6382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>
                <a:latin typeface="Comic Sans MS" panose="030F0702030302020204" pitchFamily="66" charset="0"/>
              </a:endParaRP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4F18464-C850-CA53-EC81-8A1D15C5C46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73648" y="2718615"/>
            <a:ext cx="2008564" cy="3675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87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63" y="1390918"/>
            <a:ext cx="6699501" cy="44560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209732"/>
            <a:ext cx="11861074" cy="95410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До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поживних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речовин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які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ми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отримуємо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 з </a:t>
            </a:r>
            <a:r>
              <a:rPr lang="ru-RU" sz="28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їжею</a:t>
            </a:r>
            <a:r>
              <a:rPr lang="ru-RU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, належать </a:t>
            </a:r>
            <a:r>
              <a:rPr lang="ru-RU" sz="28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білки</a:t>
            </a:r>
            <a:r>
              <a:rPr lang="ru-RU" sz="2800" b="1" dirty="0">
                <a:solidFill>
                  <a:srgbClr val="00B0F0"/>
                </a:solidFill>
                <a:latin typeface="Comic Sans MS" panose="030F0702030302020204" pitchFamily="66" charset="0"/>
              </a:rPr>
              <a:t>, </a:t>
            </a:r>
            <a:r>
              <a:rPr lang="ru-RU" sz="28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жири</a:t>
            </a:r>
            <a:r>
              <a:rPr lang="ru-RU" sz="2800" b="1" dirty="0">
                <a:solidFill>
                  <a:srgbClr val="00B0F0"/>
                </a:solidFill>
                <a:latin typeface="Comic Sans MS" panose="030F0702030302020204" pitchFamily="66" charset="0"/>
              </a:rPr>
              <a:t>, </a:t>
            </a:r>
            <a:r>
              <a:rPr lang="ru-RU" sz="28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вуглеводи</a:t>
            </a:r>
            <a:r>
              <a:rPr lang="ru-RU" sz="2800" b="1" dirty="0">
                <a:solidFill>
                  <a:srgbClr val="00B0F0"/>
                </a:solidFill>
                <a:latin typeface="Comic Sans MS" panose="030F0702030302020204" pitchFamily="66" charset="0"/>
              </a:rPr>
              <a:t>.</a:t>
            </a:r>
            <a:endParaRPr lang="uk-UA" sz="2800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170" name="Picture 2" descr="Жири, білки, вуглеводи">
            <a:extLst>
              <a:ext uri="{FF2B5EF4-FFF2-40B4-BE49-F238E27FC236}">
                <a16:creationId xmlns:a16="http://schemas.microsoft.com/office/drawing/2014/main" id="{901AAFCF-1526-0CA0-05A4-DC293CB88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143" y="1390918"/>
            <a:ext cx="5854394" cy="34150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813" y="5056038"/>
            <a:ext cx="3200400" cy="1581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80401" y="4975470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9370" y="4805981"/>
            <a:ext cx="3652497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3411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7888" y="270457"/>
            <a:ext cx="8409904" cy="17386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Завдання 2. </a:t>
            </a:r>
          </a:p>
          <a:p>
            <a:pPr algn="ctr"/>
            <a:r>
              <a:rPr lang="uk-UA" sz="2400" dirty="0" smtClean="0">
                <a:latin typeface="Comic Sans MS" panose="030F0702030302020204" pitchFamily="66" charset="0"/>
              </a:rPr>
              <a:t>Розподіліть на три групи перелічені продукти харчування: хліб, печиво, молоко, картопля, олія, макарони, риба, горіхи.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526930609"/>
              </p:ext>
            </p:extLst>
          </p:nvPr>
        </p:nvGraphicFramePr>
        <p:xfrm>
          <a:off x="2189409" y="2202287"/>
          <a:ext cx="6180428" cy="4026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2970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130" y="216989"/>
            <a:ext cx="10443881" cy="270651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07563" y="3052293"/>
            <a:ext cx="1126901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Білки</a:t>
            </a:r>
            <a:r>
              <a:rPr lang="ru-RU" sz="2000" dirty="0">
                <a:latin typeface="Comic Sans MS" panose="030F0702030302020204" pitchFamily="66" charset="0"/>
              </a:rPr>
              <a:t> — </a:t>
            </a:r>
            <a:r>
              <a:rPr lang="ru-RU" sz="2000" dirty="0" err="1">
                <a:latin typeface="Comic Sans MS" panose="030F0702030302020204" pitchFamily="66" charset="0"/>
              </a:rPr>
              <a:t>це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основний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будівельний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матеріал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нашого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тіла</a:t>
            </a:r>
            <a:r>
              <a:rPr lang="ru-RU" sz="2000" dirty="0">
                <a:latin typeface="Comic Sans MS" panose="030F0702030302020204" pitchFamily="66" charset="0"/>
              </a:rPr>
              <a:t>. До </a:t>
            </a:r>
            <a:r>
              <a:rPr lang="ru-RU" sz="2000" dirty="0" err="1">
                <a:latin typeface="Comic Sans MS" panose="030F0702030302020204" pitchFamily="66" charset="0"/>
              </a:rPr>
              <a:t>продуктів</a:t>
            </a:r>
            <a:r>
              <a:rPr lang="ru-RU" sz="2000" dirty="0">
                <a:latin typeface="Comic Sans MS" panose="030F0702030302020204" pitchFamily="66" charset="0"/>
              </a:rPr>
              <a:t> з </a:t>
            </a:r>
            <a:r>
              <a:rPr lang="ru-RU" sz="2000" dirty="0" err="1">
                <a:latin typeface="Comic Sans MS" panose="030F0702030302020204" pitchFamily="66" charset="0"/>
              </a:rPr>
              <a:t>високим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вмістом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білків</a:t>
            </a:r>
            <a:r>
              <a:rPr lang="ru-RU" sz="2000" dirty="0">
                <a:latin typeface="Comic Sans MS" panose="030F0702030302020204" pitchFamily="66" charset="0"/>
              </a:rPr>
              <a:t> належать </a:t>
            </a:r>
            <a:r>
              <a:rPr lang="ru-RU" sz="2000" dirty="0" err="1">
                <a:latin typeface="Comic Sans MS" panose="030F0702030302020204" pitchFamily="66" charset="0"/>
              </a:rPr>
              <a:t>м’ясо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риба</a:t>
            </a:r>
            <a:r>
              <a:rPr lang="ru-RU" sz="2000" dirty="0">
                <a:latin typeface="Comic Sans MS" panose="030F0702030302020204" pitchFamily="66" charset="0"/>
              </a:rPr>
              <a:t>, молоко, </a:t>
            </a:r>
            <a:r>
              <a:rPr lang="ru-RU" sz="2000" dirty="0" err="1">
                <a:latin typeface="Comic Sans MS" panose="030F0702030302020204" pitchFamily="66" charset="0"/>
              </a:rPr>
              <a:t>квасоля</a:t>
            </a:r>
            <a:r>
              <a:rPr lang="ru-RU" sz="2000" dirty="0">
                <a:latin typeface="Comic Sans MS" panose="030F0702030302020204" pitchFamily="66" charset="0"/>
              </a:rPr>
              <a:t>, горох, соя. </a:t>
            </a:r>
            <a:r>
              <a:rPr lang="ru-RU" sz="2000" dirty="0" err="1">
                <a:latin typeface="Comic Sans MS" panose="030F0702030302020204" pitchFamily="66" charset="0"/>
              </a:rPr>
              <a:t>Джерелом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жирів</a:t>
            </a:r>
            <a:r>
              <a:rPr lang="ru-RU" sz="2000" dirty="0">
                <a:latin typeface="Comic Sans MS" panose="030F0702030302020204" pitchFamily="66" charset="0"/>
              </a:rPr>
              <a:t> є </a:t>
            </a:r>
            <a:r>
              <a:rPr lang="ru-RU" sz="2000" dirty="0" err="1">
                <a:latin typeface="Comic Sans MS" panose="030F0702030302020204" pitchFamily="66" charset="0"/>
              </a:rPr>
              <a:t>рослинні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олії</a:t>
            </a:r>
            <a:r>
              <a:rPr lang="ru-RU" sz="2000" dirty="0">
                <a:latin typeface="Comic Sans MS" panose="030F0702030302020204" pitchFamily="66" charset="0"/>
              </a:rPr>
              <a:t> (</a:t>
            </a:r>
            <a:r>
              <a:rPr lang="ru-RU" sz="2000" dirty="0" err="1">
                <a:latin typeface="Comic Sans MS" panose="030F0702030302020204" pitchFamily="66" charset="0"/>
              </a:rPr>
              <a:t>наприклад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соняшникова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кукурудзяна</a:t>
            </a:r>
            <a:r>
              <a:rPr lang="ru-RU" sz="2000" dirty="0">
                <a:latin typeface="Comic Sans MS" panose="030F0702030302020204" pitchFamily="66" charset="0"/>
              </a:rPr>
              <a:t>), масло, сало. </a:t>
            </a:r>
            <a:endParaRPr lang="ru-RU" sz="2000" dirty="0" smtClean="0">
              <a:latin typeface="Comic Sans MS" panose="030F0702030302020204" pitchFamily="66" charset="0"/>
            </a:endParaRPr>
          </a:p>
          <a:p>
            <a:pPr algn="just"/>
            <a:endParaRPr lang="ru-RU" sz="2000" dirty="0" smtClean="0">
              <a:latin typeface="Comic Sans MS" panose="030F0702030302020204" pitchFamily="66" charset="0"/>
            </a:endParaRPr>
          </a:p>
          <a:p>
            <a:pPr algn="just"/>
            <a:r>
              <a:rPr lang="ru-RU" sz="2000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Жири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створюють</a:t>
            </a:r>
            <a:r>
              <a:rPr lang="ru-RU" sz="2000" dirty="0">
                <a:latin typeface="Comic Sans MS" panose="030F0702030302020204" pitchFamily="66" charset="0"/>
              </a:rPr>
              <a:t> запас </a:t>
            </a:r>
            <a:r>
              <a:rPr lang="ru-RU" sz="2000" dirty="0" err="1">
                <a:latin typeface="Comic Sans MS" panose="030F0702030302020204" pitchFamily="66" charset="0"/>
              </a:rPr>
              <a:t>енергії</a:t>
            </a:r>
            <a:r>
              <a:rPr lang="ru-RU" sz="2000" dirty="0">
                <a:latin typeface="Comic Sans MS" panose="030F0702030302020204" pitchFamily="66" charset="0"/>
              </a:rPr>
              <a:t> в </a:t>
            </a:r>
            <a:r>
              <a:rPr lang="ru-RU" sz="2000" dirty="0" err="1">
                <a:latin typeface="Comic Sans MS" panose="030F0702030302020204" pitchFamily="66" charset="0"/>
              </a:rPr>
              <a:t>організмі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допомагають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засвоювати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поживні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речовини</a:t>
            </a:r>
            <a:r>
              <a:rPr lang="ru-RU" sz="2000" dirty="0">
                <a:latin typeface="Comic Sans MS" panose="030F0702030302020204" pitchFamily="66" charset="0"/>
              </a:rPr>
              <a:t>. </a:t>
            </a:r>
            <a:endParaRPr lang="ru-RU" sz="2000" dirty="0" smtClean="0">
              <a:latin typeface="Comic Sans MS" panose="030F0702030302020204" pitchFamily="66" charset="0"/>
            </a:endParaRPr>
          </a:p>
          <a:p>
            <a:pPr algn="just"/>
            <a:endParaRPr lang="ru-RU" sz="2000" dirty="0" smtClean="0">
              <a:latin typeface="Comic Sans MS" panose="030F0702030302020204" pitchFamily="66" charset="0"/>
            </a:endParaRPr>
          </a:p>
          <a:p>
            <a:pPr algn="just"/>
            <a:r>
              <a:rPr lang="ru-RU" sz="2000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Вуглеводи</a:t>
            </a:r>
            <a:r>
              <a:rPr lang="ru-RU" sz="2000" dirty="0" smtClean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заряджають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організм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енергією</a:t>
            </a:r>
            <a:r>
              <a:rPr lang="ru-RU" sz="2000" dirty="0">
                <a:latin typeface="Comic Sans MS" panose="030F0702030302020204" pitchFamily="66" charset="0"/>
              </a:rPr>
              <a:t>. </a:t>
            </a:r>
            <a:r>
              <a:rPr lang="ru-RU" sz="2000" dirty="0" err="1">
                <a:latin typeface="Comic Sans MS" panose="030F0702030302020204" pitchFamily="66" charset="0"/>
              </a:rPr>
              <a:t>Тобі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вже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відомі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такі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вуглеводи</a:t>
            </a:r>
            <a:r>
              <a:rPr lang="ru-RU" sz="2000" dirty="0">
                <a:latin typeface="Comic Sans MS" panose="030F0702030302020204" pitchFamily="66" charset="0"/>
              </a:rPr>
              <a:t>, як глюкоза, сахароза, </a:t>
            </a:r>
            <a:r>
              <a:rPr lang="ru-RU" sz="2000" dirty="0" err="1">
                <a:latin typeface="Comic Sans MS" panose="030F0702030302020204" pitchFamily="66" charset="0"/>
              </a:rPr>
              <a:t>крохмаль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целюлоза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або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клітковина</a:t>
            </a:r>
            <a:r>
              <a:rPr lang="ru-RU" sz="2000" dirty="0">
                <a:latin typeface="Comic Sans MS" panose="030F0702030302020204" pitchFamily="66" charset="0"/>
              </a:rPr>
              <a:t>. </a:t>
            </a:r>
            <a:r>
              <a:rPr lang="ru-RU" sz="2000" dirty="0" err="1">
                <a:latin typeface="Comic Sans MS" panose="030F0702030302020204" pitchFamily="66" charset="0"/>
              </a:rPr>
              <a:t>Їхню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функцію</a:t>
            </a:r>
            <a:r>
              <a:rPr lang="ru-RU" sz="2000" dirty="0">
                <a:latin typeface="Comic Sans MS" panose="030F0702030302020204" pitchFamily="66" charset="0"/>
              </a:rPr>
              <a:t> в </a:t>
            </a:r>
            <a:r>
              <a:rPr lang="ru-RU" sz="2000" dirty="0" err="1">
                <a:latin typeface="Comic Sans MS" panose="030F0702030302020204" pitchFamily="66" charset="0"/>
              </a:rPr>
              <a:t>організмі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людини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можна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порівняти</a:t>
            </a:r>
            <a:r>
              <a:rPr lang="ru-RU" sz="2000" dirty="0">
                <a:latin typeface="Comic Sans MS" panose="030F0702030302020204" pitchFamily="66" charset="0"/>
              </a:rPr>
              <a:t> з </a:t>
            </a:r>
            <a:r>
              <a:rPr lang="ru-RU" sz="2000" dirty="0" err="1">
                <a:latin typeface="Comic Sans MS" panose="030F0702030302020204" pitchFamily="66" charset="0"/>
              </a:rPr>
              <a:t>паливом</a:t>
            </a:r>
            <a:r>
              <a:rPr lang="ru-RU" sz="2000" dirty="0">
                <a:latin typeface="Comic Sans MS" panose="030F0702030302020204" pitchFamily="66" charset="0"/>
              </a:rPr>
              <a:t>, без </a:t>
            </a:r>
            <a:r>
              <a:rPr lang="ru-RU" sz="2000" dirty="0" err="1">
                <a:latin typeface="Comic Sans MS" panose="030F0702030302020204" pitchFamily="66" charset="0"/>
              </a:rPr>
              <a:t>якого</a:t>
            </a:r>
            <a:r>
              <a:rPr lang="ru-RU" sz="2000" dirty="0">
                <a:latin typeface="Comic Sans MS" panose="030F0702030302020204" pitchFamily="66" charset="0"/>
              </a:rPr>
              <a:t> не </a:t>
            </a:r>
            <a:r>
              <a:rPr lang="ru-RU" sz="2000" dirty="0" err="1">
                <a:latin typeface="Comic Sans MS" panose="030F0702030302020204" pitchFamily="66" charset="0"/>
              </a:rPr>
              <a:t>рухатиметься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автомобіль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або</a:t>
            </a:r>
            <a:r>
              <a:rPr lang="ru-RU" sz="2000" dirty="0">
                <a:latin typeface="Comic Sans MS" panose="030F0702030302020204" pitchFamily="66" charset="0"/>
              </a:rPr>
              <a:t> з дровами, без </a:t>
            </a:r>
            <a:r>
              <a:rPr lang="ru-RU" sz="2000" dirty="0" err="1">
                <a:latin typeface="Comic Sans MS" panose="030F0702030302020204" pitchFamily="66" charset="0"/>
              </a:rPr>
              <a:t>яких</a:t>
            </a:r>
            <a:r>
              <a:rPr lang="ru-RU" sz="2000" dirty="0">
                <a:latin typeface="Comic Sans MS" panose="030F0702030302020204" pitchFamily="66" charset="0"/>
              </a:rPr>
              <a:t> не </a:t>
            </a:r>
            <a:r>
              <a:rPr lang="ru-RU" sz="2000" dirty="0" err="1">
                <a:latin typeface="Comic Sans MS" panose="030F0702030302020204" pitchFamily="66" charset="0"/>
              </a:rPr>
              <a:t>горітиме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багаття</a:t>
            </a:r>
            <a:r>
              <a:rPr lang="ru-RU" sz="2000" dirty="0">
                <a:latin typeface="Comic Sans MS" panose="030F0702030302020204" pitchFamily="66" charset="0"/>
              </a:rPr>
              <a:t>. </a:t>
            </a:r>
            <a:r>
              <a:rPr lang="ru-RU" sz="2000" dirty="0" err="1">
                <a:latin typeface="Comic Sans MS" panose="030F0702030302020204" pitchFamily="66" charset="0"/>
              </a:rPr>
              <a:t>Високий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уміст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вуглеводів</a:t>
            </a:r>
            <a:r>
              <a:rPr lang="ru-RU" sz="2000" dirty="0">
                <a:latin typeface="Comic Sans MS" panose="030F0702030302020204" pitchFamily="66" charset="0"/>
              </a:rPr>
              <a:t> у </a:t>
            </a:r>
            <a:r>
              <a:rPr lang="ru-RU" sz="2000" dirty="0" err="1">
                <a:latin typeface="Comic Sans MS" panose="030F0702030302020204" pitchFamily="66" charset="0"/>
              </a:rPr>
              <a:t>винограді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стиглих</a:t>
            </a:r>
            <a:r>
              <a:rPr lang="ru-RU" sz="2000" dirty="0">
                <a:latin typeface="Comic Sans MS" panose="030F0702030302020204" pitchFamily="66" charset="0"/>
              </a:rPr>
              <a:t> плодах </a:t>
            </a:r>
            <a:r>
              <a:rPr lang="ru-RU" sz="2000" dirty="0" err="1">
                <a:latin typeface="Comic Sans MS" panose="030F0702030302020204" pitchFamily="66" charset="0"/>
              </a:rPr>
              <a:t>інших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рослин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коренеплодах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цукрових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буряків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бульбах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картоплі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зернівках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пшениці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чи</a:t>
            </a:r>
            <a:r>
              <a:rPr lang="ru-RU" sz="2000" dirty="0">
                <a:latin typeface="Comic Sans MS" panose="030F0702030302020204" pitchFamily="66" charset="0"/>
              </a:rPr>
              <a:t> рису.</a:t>
            </a:r>
          </a:p>
        </p:txBody>
      </p:sp>
    </p:spTree>
    <p:extLst>
      <p:ext uri="{BB962C8B-B14F-4D97-AF65-F5344CB8AC3E}">
        <p14:creationId xmlns:p14="http://schemas.microsoft.com/office/powerpoint/2010/main" val="62328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1356" y="449619"/>
            <a:ext cx="54890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B0F0"/>
                </a:solidFill>
                <a:latin typeface="Comic Sans MS" panose="030F0702030302020204" pitchFamily="66" charset="0"/>
              </a:rPr>
              <a:t>ТРАВНА СИСТЕМА ЛЮДИНИ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43" y="1329676"/>
            <a:ext cx="6423219" cy="48135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825802" y="449619"/>
            <a:ext cx="536619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>
                <a:latin typeface="Comic Sans MS" panose="030F0702030302020204" pitchFamily="66" charset="0"/>
              </a:rPr>
              <a:t>Травлення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розпочинається</a:t>
            </a:r>
            <a:r>
              <a:rPr lang="ru-RU" sz="2000" dirty="0">
                <a:latin typeface="Comic Sans MS" panose="030F0702030302020204" pitchFamily="66" charset="0"/>
              </a:rPr>
              <a:t> в </a:t>
            </a:r>
            <a:r>
              <a:rPr lang="ru-RU" sz="2000" dirty="0" err="1">
                <a:latin typeface="Comic Sans MS" panose="030F0702030302020204" pitchFamily="66" charset="0"/>
              </a:rPr>
              <a:t>ротовій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порожнині</a:t>
            </a:r>
            <a:r>
              <a:rPr lang="ru-RU" sz="2000" dirty="0">
                <a:latin typeface="Comic Sans MS" panose="030F0702030302020204" pitchFamily="66" charset="0"/>
              </a:rPr>
              <a:t>. У </a:t>
            </a:r>
            <a:r>
              <a:rPr lang="ru-RU" sz="2000" dirty="0" err="1">
                <a:latin typeface="Comic Sans MS" panose="030F0702030302020204" pitchFamily="66" charset="0"/>
              </a:rPr>
              <a:t>ній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їжа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подрібнюється</a:t>
            </a:r>
            <a:r>
              <a:rPr lang="ru-RU" sz="2000" dirty="0">
                <a:latin typeface="Comic Sans MS" panose="030F0702030302020204" pitchFamily="66" charset="0"/>
              </a:rPr>
              <a:t> зубами на </a:t>
            </a:r>
            <a:r>
              <a:rPr lang="ru-RU" sz="2000" dirty="0" err="1">
                <a:latin typeface="Comic Sans MS" panose="030F0702030302020204" pitchFamily="66" charset="0"/>
              </a:rPr>
              <a:t>менші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шматочки</a:t>
            </a:r>
            <a:r>
              <a:rPr lang="ru-RU" sz="2000" dirty="0">
                <a:latin typeface="Comic Sans MS" panose="030F0702030302020204" pitchFamily="66" charset="0"/>
              </a:rPr>
              <a:t>, </a:t>
            </a:r>
            <a:r>
              <a:rPr lang="ru-RU" sz="2000" dirty="0" err="1">
                <a:latin typeface="Comic Sans MS" panose="030F0702030302020204" pitchFamily="66" charset="0"/>
              </a:rPr>
              <a:t>змочується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слиною</a:t>
            </a:r>
            <a:r>
              <a:rPr lang="ru-RU" sz="2000" dirty="0">
                <a:latin typeface="Comic Sans MS" panose="030F0702030302020204" pitchFamily="66" charset="0"/>
              </a:rPr>
              <a:t>. З рота </a:t>
            </a:r>
            <a:r>
              <a:rPr lang="ru-RU" sz="2000" dirty="0" err="1">
                <a:latin typeface="Comic Sans MS" panose="030F0702030302020204" pitchFamily="66" charset="0"/>
              </a:rPr>
              <a:t>подрібнена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їжа</a:t>
            </a:r>
            <a:r>
              <a:rPr lang="ru-RU" sz="2000" dirty="0">
                <a:latin typeface="Comic Sans MS" panose="030F0702030302020204" pitchFamily="66" charset="0"/>
              </a:rPr>
              <a:t> через глотку і </a:t>
            </a:r>
            <a:r>
              <a:rPr lang="ru-RU" sz="2000" dirty="0" err="1">
                <a:latin typeface="Comic Sans MS" panose="030F0702030302020204" pitchFamily="66" charset="0"/>
              </a:rPr>
              <a:t>стравохід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потрапляє</a:t>
            </a:r>
            <a:r>
              <a:rPr lang="ru-RU" sz="2000" dirty="0">
                <a:latin typeface="Comic Sans MS" panose="030F0702030302020204" pitchFamily="66" charset="0"/>
              </a:rPr>
              <a:t> до </a:t>
            </a:r>
            <a:r>
              <a:rPr lang="ru-RU" sz="2000" dirty="0" err="1">
                <a:latin typeface="Comic Sans MS" panose="030F0702030302020204" pitchFamily="66" charset="0"/>
              </a:rPr>
              <a:t>шлунка</a:t>
            </a:r>
            <a:r>
              <a:rPr lang="ru-RU" sz="2000" dirty="0">
                <a:latin typeface="Comic Sans MS" panose="030F0702030302020204" pitchFamily="66" charset="0"/>
              </a:rPr>
              <a:t>, а з </a:t>
            </a:r>
            <a:r>
              <a:rPr lang="ru-RU" sz="2000" dirty="0" err="1">
                <a:latin typeface="Comic Sans MS" panose="030F0702030302020204" pitchFamily="66" charset="0"/>
              </a:rPr>
              <a:t>нього</a:t>
            </a:r>
            <a:r>
              <a:rPr lang="ru-RU" sz="2000" dirty="0">
                <a:latin typeface="Comic Sans MS" panose="030F0702030302020204" pitchFamily="66" charset="0"/>
              </a:rPr>
              <a:t> — у кишечник. У </a:t>
            </a:r>
            <a:r>
              <a:rPr lang="ru-RU" sz="2000" dirty="0" err="1">
                <a:latin typeface="Comic Sans MS" panose="030F0702030302020204" pitchFamily="66" charset="0"/>
              </a:rPr>
              <a:t>твоєму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віці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довжина</a:t>
            </a:r>
            <a:r>
              <a:rPr lang="ru-RU" sz="2000" dirty="0">
                <a:latin typeface="Comic Sans MS" panose="030F0702030302020204" pitchFamily="66" charset="0"/>
              </a:rPr>
              <a:t> кишечника </a:t>
            </a:r>
            <a:r>
              <a:rPr lang="ru-RU" sz="2000" dirty="0" err="1">
                <a:latin typeface="Comic Sans MS" panose="030F0702030302020204" pitchFamily="66" charset="0"/>
              </a:rPr>
              <a:t>сягає</a:t>
            </a:r>
            <a:r>
              <a:rPr lang="ru-RU" sz="2000" dirty="0">
                <a:latin typeface="Comic Sans MS" panose="030F0702030302020204" pitchFamily="66" charset="0"/>
              </a:rPr>
              <a:t> 8-9 </a:t>
            </a:r>
            <a:r>
              <a:rPr lang="ru-RU" sz="2000" dirty="0" err="1">
                <a:latin typeface="Comic Sans MS" panose="030F0702030302020204" pitchFamily="66" charset="0"/>
              </a:rPr>
              <a:t>метрів</a:t>
            </a:r>
            <a:r>
              <a:rPr lang="ru-RU" sz="2000" dirty="0">
                <a:latin typeface="Comic Sans MS" panose="030F0702030302020204" pitchFamily="66" charset="0"/>
              </a:rPr>
              <a:t>! У </a:t>
            </a:r>
            <a:r>
              <a:rPr lang="ru-RU" sz="2000" dirty="0" err="1">
                <a:latin typeface="Comic Sans MS" panose="030F0702030302020204" pitchFamily="66" charset="0"/>
              </a:rPr>
              <a:t>ньому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завершується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розщеплення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речовин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їжі</a:t>
            </a:r>
            <a:r>
              <a:rPr lang="ru-RU" sz="2000" dirty="0">
                <a:latin typeface="Comic Sans MS" panose="030F0702030302020204" pitchFamily="66" charset="0"/>
              </a:rPr>
              <a:t>. </a:t>
            </a:r>
            <a:r>
              <a:rPr lang="ru-RU" sz="2000" dirty="0" err="1">
                <a:latin typeface="Comic Sans MS" panose="030F0702030302020204" pitchFamily="66" charset="0"/>
              </a:rPr>
              <a:t>Утворені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поживні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речовини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крізь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стінки</a:t>
            </a:r>
            <a:r>
              <a:rPr lang="ru-RU" sz="2000" dirty="0">
                <a:latin typeface="Comic Sans MS" panose="030F0702030302020204" pitchFamily="66" charset="0"/>
              </a:rPr>
              <a:t> кишечника </a:t>
            </a:r>
            <a:r>
              <a:rPr lang="ru-RU" sz="2000" dirty="0" err="1">
                <a:latin typeface="Comic Sans MS" panose="030F0702030302020204" pitchFamily="66" charset="0"/>
              </a:rPr>
              <a:t>всмоктуються</a:t>
            </a:r>
            <a:r>
              <a:rPr lang="ru-RU" sz="2000" dirty="0">
                <a:latin typeface="Comic Sans MS" panose="030F0702030302020204" pitchFamily="66" charset="0"/>
              </a:rPr>
              <a:t> в кров. Вона </a:t>
            </a:r>
            <a:r>
              <a:rPr lang="ru-RU" sz="2000" dirty="0" err="1">
                <a:latin typeface="Comic Sans MS" panose="030F0702030302020204" pitchFamily="66" charset="0"/>
              </a:rPr>
              <a:t>розносить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їх</a:t>
            </a:r>
            <a:r>
              <a:rPr lang="ru-RU" sz="2000" dirty="0">
                <a:latin typeface="Comic Sans MS" panose="030F0702030302020204" pitchFamily="66" charset="0"/>
              </a:rPr>
              <a:t> до </a:t>
            </a:r>
            <a:r>
              <a:rPr lang="ru-RU" sz="2000" dirty="0" err="1">
                <a:latin typeface="Comic Sans MS" panose="030F0702030302020204" pitchFamily="66" charset="0"/>
              </a:rPr>
              <a:t>кожної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клітини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організму</a:t>
            </a:r>
            <a:r>
              <a:rPr lang="ru-RU" sz="2000" dirty="0">
                <a:latin typeface="Comic Sans MS" panose="030F0702030302020204" pitchFamily="66" charset="0"/>
              </a:rPr>
              <a:t>. </a:t>
            </a:r>
            <a:r>
              <a:rPr lang="ru-RU" sz="2000" dirty="0" err="1">
                <a:latin typeface="Comic Sans MS" panose="030F0702030302020204" pitchFamily="66" charset="0"/>
              </a:rPr>
              <a:t>Частина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речовин</a:t>
            </a:r>
            <a:r>
              <a:rPr lang="ru-RU" sz="2000" dirty="0"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latin typeface="Comic Sans MS" panose="030F0702030302020204" pitchFamily="66" charset="0"/>
              </a:rPr>
              <a:t>їжі</a:t>
            </a:r>
            <a:r>
              <a:rPr lang="ru-RU" sz="2000" dirty="0">
                <a:latin typeface="Comic Sans MS" panose="030F0702030302020204" pitchFamily="66" charset="0"/>
              </a:rPr>
              <a:t> не </a:t>
            </a:r>
            <a:r>
              <a:rPr lang="ru-RU" sz="2000" dirty="0" err="1">
                <a:latin typeface="Comic Sans MS" panose="030F0702030302020204" pitchFamily="66" charset="0"/>
              </a:rPr>
              <a:t>перетравлюється</a:t>
            </a:r>
            <a:r>
              <a:rPr lang="ru-RU" sz="2000" dirty="0">
                <a:latin typeface="Comic Sans MS" panose="030F0702030302020204" pitchFamily="66" charset="0"/>
              </a:rPr>
              <a:t> і </a:t>
            </a:r>
            <a:r>
              <a:rPr lang="ru-RU" sz="2000" dirty="0" err="1">
                <a:latin typeface="Comic Sans MS" panose="030F0702030302020204" pitchFamily="66" charset="0"/>
              </a:rPr>
              <a:t>виводиться</a:t>
            </a:r>
            <a:r>
              <a:rPr lang="ru-RU" sz="2000" dirty="0">
                <a:latin typeface="Comic Sans MS" panose="030F0702030302020204" pitchFamily="66" charset="0"/>
              </a:rPr>
              <a:t> з </a:t>
            </a:r>
            <a:r>
              <a:rPr lang="ru-RU" sz="2000" dirty="0" err="1">
                <a:latin typeface="Comic Sans MS" panose="030F0702030302020204" pitchFamily="66" charset="0"/>
              </a:rPr>
              <a:t>організму</a:t>
            </a:r>
            <a:r>
              <a:rPr lang="ru-RU" sz="2000" dirty="0">
                <a:latin typeface="Comic Sans MS" panose="030F0702030302020204" pitchFamily="66" charset="0"/>
              </a:rPr>
              <a:t> з калом.</a:t>
            </a:r>
          </a:p>
          <a:p>
            <a:pPr algn="just"/>
            <a:endParaRPr lang="ru-RU" sz="2000" dirty="0">
              <a:latin typeface="Comic Sans MS" panose="030F0702030302020204" pitchFamily="66" charset="0"/>
            </a:endParaRPr>
          </a:p>
          <a:p>
            <a:pPr algn="just"/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Отже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, </a:t>
            </a:r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їжа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 проходить </a:t>
            </a:r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довгий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 шлях травною системою, перш </a:t>
            </a:r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ніж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організм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отримає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необхідні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йому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поживні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речовини</a:t>
            </a:r>
            <a:r>
              <a:rPr lang="ru-RU" sz="2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5304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0410" y="703823"/>
            <a:ext cx="10397545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Завдання</a:t>
            </a:r>
            <a:r>
              <a:rPr lang="ru-RU" sz="36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4</a:t>
            </a:r>
          </a:p>
          <a:p>
            <a:endParaRPr lang="ru-RU" sz="3600" b="1" dirty="0" smtClean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ru-RU" sz="2400" dirty="0" smtClean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Відшукай</a:t>
            </a:r>
            <a:r>
              <a:rPr lang="ru-RU" sz="2800" dirty="0">
                <a:latin typeface="Comic Sans MS" panose="030F0702030302020204" pitchFamily="66" charset="0"/>
              </a:rPr>
              <a:t> і </a:t>
            </a:r>
            <a:r>
              <a:rPr lang="ru-RU" sz="2800" dirty="0" err="1">
                <a:latin typeface="Comic Sans MS" panose="030F0702030302020204" pitchFamily="66" charset="0"/>
              </a:rPr>
              <a:t>виправ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помилки</a:t>
            </a:r>
            <a:r>
              <a:rPr lang="ru-RU" sz="2800" dirty="0">
                <a:latin typeface="Comic Sans MS" panose="030F0702030302020204" pitchFamily="66" charset="0"/>
              </a:rPr>
              <a:t> на </a:t>
            </a:r>
            <a:r>
              <a:rPr lang="ru-RU" sz="2800" dirty="0" err="1">
                <a:latin typeface="Comic Sans MS" panose="030F0702030302020204" pitchFamily="66" charset="0"/>
              </a:rPr>
              <a:t>схемі</a:t>
            </a:r>
            <a:r>
              <a:rPr lang="ru-RU" sz="2800" dirty="0">
                <a:latin typeface="Comic Sans MS" panose="030F0702030302020204" pitchFamily="66" charset="0"/>
              </a:rPr>
              <a:t>, </a:t>
            </a:r>
            <a:r>
              <a:rPr lang="ru-RU" sz="2800" dirty="0" err="1">
                <a:latin typeface="Comic Sans MS" panose="030F0702030302020204" pitchFamily="66" charset="0"/>
              </a:rPr>
              <a:t>що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показує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переміщення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їжі</a:t>
            </a:r>
            <a:r>
              <a:rPr lang="ru-RU" sz="2800" dirty="0">
                <a:latin typeface="Comic Sans MS" panose="030F0702030302020204" pitchFamily="66" charset="0"/>
              </a:rPr>
              <a:t> у </a:t>
            </a:r>
            <a:r>
              <a:rPr lang="ru-RU" sz="2800" dirty="0" err="1">
                <a:latin typeface="Comic Sans MS" panose="030F0702030302020204" pitchFamily="66" charset="0"/>
              </a:rPr>
              <a:t>травній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системі</a:t>
            </a:r>
            <a:r>
              <a:rPr lang="ru-RU" sz="2800" dirty="0">
                <a:latin typeface="Comic Sans MS" panose="030F0702030302020204" pitchFamily="66" charset="0"/>
              </a:rPr>
              <a:t>. </a:t>
            </a:r>
            <a:r>
              <a:rPr lang="ru-RU" sz="2800" dirty="0" err="1">
                <a:latin typeface="Comic Sans MS" panose="030F0702030302020204" pitchFamily="66" charset="0"/>
              </a:rPr>
              <a:t>Якого</a:t>
            </a:r>
            <a:r>
              <a:rPr lang="ru-RU" sz="2800" dirty="0">
                <a:latin typeface="Comic Sans MS" panose="030F0702030302020204" pitchFamily="66" charset="0"/>
              </a:rPr>
              <a:t> органа </a:t>
            </a:r>
            <a:r>
              <a:rPr lang="ru-RU" sz="2800" dirty="0" err="1">
                <a:latin typeface="Comic Sans MS" panose="030F0702030302020204" pitchFamily="66" charset="0"/>
              </a:rPr>
              <a:t>бракує</a:t>
            </a:r>
            <a:r>
              <a:rPr lang="ru-RU" sz="2800" dirty="0">
                <a:latin typeface="Comic Sans MS" panose="030F0702030302020204" pitchFamily="66" charset="0"/>
              </a:rPr>
              <a:t> на </a:t>
            </a:r>
            <a:r>
              <a:rPr lang="ru-RU" sz="2800" dirty="0" err="1">
                <a:latin typeface="Comic Sans MS" panose="030F0702030302020204" pitchFamily="66" charset="0"/>
              </a:rPr>
              <a:t>схемі</a:t>
            </a:r>
            <a:r>
              <a:rPr lang="ru-RU" sz="2800" dirty="0">
                <a:latin typeface="Comic Sans MS" panose="030F0702030302020204" pitchFamily="66" charset="0"/>
              </a:rPr>
              <a:t>? </a:t>
            </a:r>
            <a:r>
              <a:rPr lang="ru-RU" sz="2800" dirty="0" err="1">
                <a:latin typeface="Comic Sans MS" panose="030F0702030302020204" pitchFamily="66" charset="0"/>
              </a:rPr>
              <a:t>Розкажи</a:t>
            </a:r>
            <a:r>
              <a:rPr lang="ru-RU" sz="2800" dirty="0">
                <a:latin typeface="Comic Sans MS" panose="030F0702030302020204" pitchFamily="66" charset="0"/>
              </a:rPr>
              <a:t> про </a:t>
            </a:r>
            <a:r>
              <a:rPr lang="ru-RU" sz="2800" dirty="0" err="1">
                <a:latin typeface="Comic Sans MS" panose="030F0702030302020204" pitchFamily="66" charset="0"/>
              </a:rPr>
              <a:t>функції</a:t>
            </a:r>
            <a:r>
              <a:rPr lang="ru-RU" sz="2800" dirty="0">
                <a:latin typeface="Comic Sans MS" panose="030F0702030302020204" pitchFamily="66" charset="0"/>
              </a:rPr>
              <a:t> кожного органа </a:t>
            </a:r>
            <a:r>
              <a:rPr lang="ru-RU" sz="2800" dirty="0" err="1">
                <a:latin typeface="Comic Sans MS" panose="030F0702030302020204" pitchFamily="66" charset="0"/>
              </a:rPr>
              <a:t>травлення</a:t>
            </a:r>
            <a:r>
              <a:rPr lang="ru-RU" sz="2800" dirty="0">
                <a:latin typeface="Comic Sans MS" panose="030F0702030302020204" pitchFamily="66" charset="0"/>
              </a:rPr>
              <a:t>.</a:t>
            </a:r>
          </a:p>
          <a:p>
            <a:endParaRPr lang="ru-RU" sz="2800" dirty="0"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694" y="4095586"/>
            <a:ext cx="10733555" cy="88418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60940" y="5227370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00668" y="5251075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2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26605" y="5279565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3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6333" y="5279565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4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782066" y="5281159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0005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90410" y="703823"/>
            <a:ext cx="10397545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Завдання</a:t>
            </a:r>
            <a:r>
              <a:rPr lang="ru-RU" sz="36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4</a:t>
            </a:r>
          </a:p>
          <a:p>
            <a:endParaRPr lang="ru-RU" sz="3600" b="1" dirty="0" smtClean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ru-RU" sz="2400" dirty="0" smtClean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Відшукай</a:t>
            </a:r>
            <a:r>
              <a:rPr lang="ru-RU" sz="2800" dirty="0">
                <a:latin typeface="Comic Sans MS" panose="030F0702030302020204" pitchFamily="66" charset="0"/>
              </a:rPr>
              <a:t> і </a:t>
            </a:r>
            <a:r>
              <a:rPr lang="ru-RU" sz="2800" dirty="0" err="1">
                <a:latin typeface="Comic Sans MS" panose="030F0702030302020204" pitchFamily="66" charset="0"/>
              </a:rPr>
              <a:t>виправ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помилки</a:t>
            </a:r>
            <a:r>
              <a:rPr lang="ru-RU" sz="2800" dirty="0">
                <a:latin typeface="Comic Sans MS" panose="030F0702030302020204" pitchFamily="66" charset="0"/>
              </a:rPr>
              <a:t> на </a:t>
            </a:r>
            <a:r>
              <a:rPr lang="ru-RU" sz="2800" dirty="0" err="1">
                <a:latin typeface="Comic Sans MS" panose="030F0702030302020204" pitchFamily="66" charset="0"/>
              </a:rPr>
              <a:t>схемі</a:t>
            </a:r>
            <a:r>
              <a:rPr lang="ru-RU" sz="2800" dirty="0">
                <a:latin typeface="Comic Sans MS" panose="030F0702030302020204" pitchFamily="66" charset="0"/>
              </a:rPr>
              <a:t>, </a:t>
            </a:r>
            <a:r>
              <a:rPr lang="ru-RU" sz="2800" dirty="0" err="1">
                <a:latin typeface="Comic Sans MS" panose="030F0702030302020204" pitchFamily="66" charset="0"/>
              </a:rPr>
              <a:t>що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показує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переміщення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їжі</a:t>
            </a:r>
            <a:r>
              <a:rPr lang="ru-RU" sz="2800" dirty="0">
                <a:latin typeface="Comic Sans MS" panose="030F0702030302020204" pitchFamily="66" charset="0"/>
              </a:rPr>
              <a:t> у </a:t>
            </a:r>
            <a:r>
              <a:rPr lang="ru-RU" sz="2800" dirty="0" err="1">
                <a:latin typeface="Comic Sans MS" panose="030F0702030302020204" pitchFamily="66" charset="0"/>
              </a:rPr>
              <a:t>травній</a:t>
            </a:r>
            <a:r>
              <a:rPr lang="ru-RU" sz="2800" dirty="0">
                <a:latin typeface="Comic Sans MS" panose="030F0702030302020204" pitchFamily="66" charset="0"/>
              </a:rPr>
              <a:t> </a:t>
            </a:r>
            <a:r>
              <a:rPr lang="ru-RU" sz="2800" dirty="0" err="1">
                <a:latin typeface="Comic Sans MS" panose="030F0702030302020204" pitchFamily="66" charset="0"/>
              </a:rPr>
              <a:t>системі</a:t>
            </a:r>
            <a:r>
              <a:rPr lang="ru-RU" sz="2800" dirty="0">
                <a:latin typeface="Comic Sans MS" panose="030F0702030302020204" pitchFamily="66" charset="0"/>
              </a:rPr>
              <a:t>. </a:t>
            </a:r>
            <a:r>
              <a:rPr lang="ru-RU" sz="2800" dirty="0" err="1">
                <a:latin typeface="Comic Sans MS" panose="030F0702030302020204" pitchFamily="66" charset="0"/>
              </a:rPr>
              <a:t>Якого</a:t>
            </a:r>
            <a:r>
              <a:rPr lang="ru-RU" sz="2800" dirty="0">
                <a:latin typeface="Comic Sans MS" panose="030F0702030302020204" pitchFamily="66" charset="0"/>
              </a:rPr>
              <a:t> органа </a:t>
            </a:r>
            <a:r>
              <a:rPr lang="ru-RU" sz="2800" dirty="0" err="1">
                <a:latin typeface="Comic Sans MS" panose="030F0702030302020204" pitchFamily="66" charset="0"/>
              </a:rPr>
              <a:t>бракує</a:t>
            </a:r>
            <a:r>
              <a:rPr lang="ru-RU" sz="2800" dirty="0">
                <a:latin typeface="Comic Sans MS" panose="030F0702030302020204" pitchFamily="66" charset="0"/>
              </a:rPr>
              <a:t> на </a:t>
            </a:r>
            <a:r>
              <a:rPr lang="ru-RU" sz="2800" dirty="0" err="1">
                <a:latin typeface="Comic Sans MS" panose="030F0702030302020204" pitchFamily="66" charset="0"/>
              </a:rPr>
              <a:t>схемі</a:t>
            </a:r>
            <a:r>
              <a:rPr lang="ru-RU" sz="2800" dirty="0">
                <a:latin typeface="Comic Sans MS" panose="030F0702030302020204" pitchFamily="66" charset="0"/>
              </a:rPr>
              <a:t>? </a:t>
            </a:r>
            <a:r>
              <a:rPr lang="ru-RU" sz="2800" dirty="0" err="1">
                <a:latin typeface="Comic Sans MS" panose="030F0702030302020204" pitchFamily="66" charset="0"/>
              </a:rPr>
              <a:t>Розкажи</a:t>
            </a:r>
            <a:r>
              <a:rPr lang="ru-RU" sz="2800" dirty="0">
                <a:latin typeface="Comic Sans MS" panose="030F0702030302020204" pitchFamily="66" charset="0"/>
              </a:rPr>
              <a:t> про </a:t>
            </a:r>
            <a:r>
              <a:rPr lang="ru-RU" sz="2800" dirty="0" err="1">
                <a:latin typeface="Comic Sans MS" panose="030F0702030302020204" pitchFamily="66" charset="0"/>
              </a:rPr>
              <a:t>функції</a:t>
            </a:r>
            <a:r>
              <a:rPr lang="ru-RU" sz="2800" dirty="0">
                <a:latin typeface="Comic Sans MS" panose="030F0702030302020204" pitchFamily="66" charset="0"/>
              </a:rPr>
              <a:t> кожного органа </a:t>
            </a:r>
            <a:r>
              <a:rPr lang="ru-RU" sz="2800" dirty="0" err="1">
                <a:latin typeface="Comic Sans MS" panose="030F0702030302020204" pitchFamily="66" charset="0"/>
              </a:rPr>
              <a:t>травлення</a:t>
            </a:r>
            <a:r>
              <a:rPr lang="ru-RU" sz="2800" dirty="0">
                <a:latin typeface="Comic Sans MS" panose="030F0702030302020204" pitchFamily="66" charset="0"/>
              </a:rPr>
              <a:t>.</a:t>
            </a:r>
          </a:p>
          <a:p>
            <a:endParaRPr lang="ru-RU" sz="2800" dirty="0"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694" y="4095586"/>
            <a:ext cx="10733555" cy="88418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60940" y="5227370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100668" y="5251075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2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26605" y="5279565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3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466333" y="5279565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4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782066" y="5281159"/>
            <a:ext cx="389965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5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220316" y="4369588"/>
            <a:ext cx="1513464" cy="33617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latin typeface="Comic Sans MS" panose="030F0702030302020204" pitchFamily="66" charset="0"/>
              </a:rPr>
              <a:t>шлунок</a:t>
            </a:r>
            <a:endParaRPr lang="ru-RU" sz="2000" dirty="0">
              <a:latin typeface="Comic Sans MS" panose="030F0702030302020204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3679152" y="5870069"/>
            <a:ext cx="3684870" cy="80682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1,  4,  3,  5,  2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393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7077" y="552443"/>
            <a:ext cx="919980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Завдання</a:t>
            </a:r>
            <a:r>
              <a:rPr lang="ru-RU" sz="3200" b="1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32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5.</a:t>
            </a:r>
          </a:p>
          <a:p>
            <a:pPr algn="just"/>
            <a:endParaRPr lang="ru-RU" b="1" dirty="0" smtClean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ru-RU" dirty="0" smtClean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Розгляньте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тарілки</a:t>
            </a:r>
            <a:r>
              <a:rPr lang="ru-RU" sz="2400" dirty="0">
                <a:latin typeface="Comic Sans MS" panose="030F0702030302020204" pitchFamily="66" charset="0"/>
              </a:rPr>
              <a:t> з продуктами й </a:t>
            </a:r>
            <a:r>
              <a:rPr lang="ru-RU" sz="2400" dirty="0" err="1">
                <a:latin typeface="Comic Sans MS" panose="030F0702030302020204" pitchFamily="66" charset="0"/>
              </a:rPr>
              <a:t>кожен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оберіть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собі</a:t>
            </a:r>
            <a:r>
              <a:rPr lang="ru-RU" sz="2400" dirty="0">
                <a:latin typeface="Comic Sans MS" panose="030F0702030302020204" pitchFamily="66" charset="0"/>
              </a:rPr>
              <a:t> на </a:t>
            </a:r>
            <a:r>
              <a:rPr lang="ru-RU" sz="2400" dirty="0" err="1">
                <a:latin typeface="Comic Sans MS" panose="030F0702030302020204" pitchFamily="66" charset="0"/>
              </a:rPr>
              <a:t>обід</a:t>
            </a:r>
            <a:r>
              <a:rPr lang="ru-RU" sz="2400" dirty="0">
                <a:latin typeface="Comic Sans MS" panose="030F0702030302020204" pitchFamily="66" charset="0"/>
              </a:rPr>
              <a:t> одну з них. </a:t>
            </a:r>
            <a:endParaRPr lang="ru-RU" sz="2400" dirty="0" smtClean="0">
              <a:latin typeface="Comic Sans MS" panose="030F0702030302020204" pitchFamily="66" charset="0"/>
            </a:endParaRPr>
          </a:p>
          <a:p>
            <a:pPr algn="just"/>
            <a:endParaRPr lang="ru-RU" sz="2000" dirty="0">
              <a:latin typeface="Comic Sans MS" panose="030F0702030302020204" pitchFamily="66" charset="0"/>
            </a:endParaRPr>
          </a:p>
          <a:p>
            <a:pPr algn="just"/>
            <a:r>
              <a:rPr lang="ru-RU" sz="2000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Поясніть</a:t>
            </a:r>
            <a:r>
              <a:rPr lang="ru-RU" sz="2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свій</a:t>
            </a:r>
            <a:r>
              <a:rPr lang="ru-RU" sz="2000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вибір</a:t>
            </a:r>
            <a:r>
              <a:rPr lang="ru-RU" sz="2000" dirty="0">
                <a:latin typeface="Comic Sans MS" panose="030F0702030302020204" pitchFamily="66" charset="0"/>
              </a:rPr>
              <a:t>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305" y="2916887"/>
            <a:ext cx="11422764" cy="2492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4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9803" y="391560"/>
            <a:ext cx="916117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Завдання</a:t>
            </a:r>
            <a:r>
              <a:rPr lang="ru-RU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6. </a:t>
            </a:r>
          </a:p>
          <a:p>
            <a:pPr algn="just"/>
            <a:endParaRPr lang="ru-RU" dirty="0" smtClean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pPr algn="just"/>
            <a:r>
              <a:rPr lang="ru-RU" sz="2400" dirty="0" err="1" smtClean="0">
                <a:solidFill>
                  <a:srgbClr val="00B0F0"/>
                </a:solidFill>
                <a:latin typeface="Comic Sans MS" panose="030F0702030302020204" pitchFamily="66" charset="0"/>
              </a:rPr>
              <a:t>Розгляньте</a:t>
            </a:r>
            <a:r>
              <a:rPr lang="ru-RU" sz="24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колаж</a:t>
            </a:r>
            <a:r>
              <a:rPr lang="ru-RU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.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Обговоріть</a:t>
            </a:r>
            <a:r>
              <a:rPr lang="ru-RU" sz="2400" dirty="0">
                <a:latin typeface="Comic Sans MS" panose="030F0702030302020204" pitchFamily="66" charset="0"/>
              </a:rPr>
              <a:t>, </a:t>
            </a:r>
            <a:r>
              <a:rPr lang="ru-RU" sz="2400" dirty="0" err="1">
                <a:latin typeface="Comic Sans MS" panose="030F0702030302020204" pitchFamily="66" charset="0"/>
              </a:rPr>
              <a:t>що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корисне</a:t>
            </a:r>
            <a:r>
              <a:rPr lang="ru-RU" sz="2400" dirty="0">
                <a:latin typeface="Comic Sans MS" panose="030F0702030302020204" pitchFamily="66" charset="0"/>
              </a:rPr>
              <a:t> для </a:t>
            </a:r>
            <a:r>
              <a:rPr lang="ru-RU" sz="2400" dirty="0" err="1">
                <a:latin typeface="Comic Sans MS" panose="030F0702030302020204" pitchFamily="66" charset="0"/>
              </a:rPr>
              <a:t>здоров’я</a:t>
            </a:r>
            <a:r>
              <a:rPr lang="ru-RU" sz="2400" dirty="0">
                <a:latin typeface="Comic Sans MS" panose="030F0702030302020204" pitchFamily="66" charset="0"/>
              </a:rPr>
              <a:t>, а </a:t>
            </a:r>
            <a:r>
              <a:rPr lang="ru-RU" sz="2400" dirty="0" err="1">
                <a:latin typeface="Comic Sans MS" panose="030F0702030302020204" pitchFamily="66" charset="0"/>
              </a:rPr>
              <a:t>що</a:t>
            </a:r>
            <a:r>
              <a:rPr lang="ru-RU" sz="2400" dirty="0">
                <a:latin typeface="Comic Sans MS" panose="030F0702030302020204" pitchFamily="66" charset="0"/>
              </a:rPr>
              <a:t> — </a:t>
            </a:r>
            <a:r>
              <a:rPr lang="ru-RU" sz="2400" dirty="0" err="1">
                <a:latin typeface="Comic Sans MS" panose="030F0702030302020204" pitchFamily="66" charset="0"/>
              </a:rPr>
              <a:t>йому</a:t>
            </a:r>
            <a:r>
              <a:rPr lang="ru-RU" sz="2400" dirty="0">
                <a:latin typeface="Comic Sans MS" panose="030F0702030302020204" pitchFamily="66" charset="0"/>
              </a:rPr>
              <a:t> шкодить. </a:t>
            </a:r>
            <a:r>
              <a:rPr lang="ru-RU" sz="2400" dirty="0" err="1">
                <a:latin typeface="Comic Sans MS" panose="030F0702030302020204" pitchFamily="66" charset="0"/>
              </a:rPr>
              <a:t>Запропонуйте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свої</a:t>
            </a:r>
            <a:r>
              <a:rPr lang="ru-RU" sz="2400" dirty="0">
                <a:latin typeface="Comic Sans MS" panose="030F0702030302020204" pitchFamily="66" charset="0"/>
              </a:rPr>
              <a:t> правила «</a:t>
            </a:r>
            <a:r>
              <a:rPr lang="ru-RU" sz="2400" dirty="0" err="1">
                <a:latin typeface="Comic Sans MS" panose="030F0702030302020204" pitchFamily="66" charset="0"/>
              </a:rPr>
              <a:t>Корисні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звички</a:t>
            </a:r>
            <a:r>
              <a:rPr lang="ru-RU" sz="2400" dirty="0">
                <a:latin typeface="Comic Sans MS" panose="030F0702030302020204" pitchFamily="66" charset="0"/>
              </a:rPr>
              <a:t> для </a:t>
            </a:r>
            <a:r>
              <a:rPr lang="ru-RU" sz="2400" dirty="0" err="1">
                <a:latin typeface="Comic Sans MS" panose="030F0702030302020204" pitchFamily="66" charset="0"/>
              </a:rPr>
              <a:t>моєї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травної</a:t>
            </a:r>
            <a:r>
              <a:rPr lang="ru-RU" sz="2400" dirty="0">
                <a:latin typeface="Comic Sans MS" panose="030F0702030302020204" pitchFamily="66" charset="0"/>
              </a:rPr>
              <a:t> </a:t>
            </a:r>
            <a:r>
              <a:rPr lang="ru-RU" sz="2400" dirty="0" err="1">
                <a:latin typeface="Comic Sans MS" panose="030F0702030302020204" pitchFamily="66" charset="0"/>
              </a:rPr>
              <a:t>системи</a:t>
            </a:r>
            <a:r>
              <a:rPr lang="ru-RU" sz="2400" dirty="0">
                <a:latin typeface="Comic Sans MS" panose="030F0702030302020204" pitchFamily="66" charset="0"/>
              </a:rPr>
              <a:t>».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359" y="2299775"/>
            <a:ext cx="8516346" cy="4391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20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Домашнє завдання</a:t>
            </a:r>
            <a:endParaRPr lang="ru-RU" b="1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Прочитати сторінки § 31  (</a:t>
            </a:r>
            <a:r>
              <a:rPr lang="ru-RU" dirty="0" err="1" smtClean="0">
                <a:latin typeface="Comic Sans MS" panose="030F0702030302020204" pitchFamily="66" charset="0"/>
              </a:rPr>
              <a:t>Коршевнюк</a:t>
            </a:r>
            <a:r>
              <a:rPr lang="ru-RU" dirty="0" smtClean="0">
                <a:latin typeface="Comic Sans MS" panose="030F0702030302020204" pitchFamily="66" charset="0"/>
              </a:rPr>
              <a:t>)</a:t>
            </a:r>
            <a:endParaRPr lang="uk-UA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Виконати завдання до теми: ТОБІ ДО СНАГИ - № 1,3,4.</a:t>
            </a:r>
          </a:p>
          <a:p>
            <a:pPr marL="0" indent="0">
              <a:buNone/>
            </a:pPr>
            <a:r>
              <a:rPr lang="uk-UA" dirty="0" smtClean="0">
                <a:latin typeface="Comic Sans MS" panose="030F0702030302020204" pitchFamily="66" charset="0"/>
              </a:rPr>
              <a:t>Тестове </a:t>
            </a:r>
            <a:r>
              <a:rPr lang="uk-UA" dirty="0" err="1" smtClean="0">
                <a:latin typeface="Comic Sans MS" panose="030F0702030302020204" pitchFamily="66" charset="0"/>
              </a:rPr>
              <a:t>завдання:Код</a:t>
            </a:r>
            <a:r>
              <a:rPr lang="uk-UA" dirty="0" smtClean="0">
                <a:latin typeface="Comic Sans MS" panose="030F0702030302020204" pitchFamily="66" charset="0"/>
              </a:rPr>
              <a:t> доступу 6017289 </a:t>
            </a:r>
            <a:r>
              <a:rPr lang="en-US" dirty="0" smtClean="0">
                <a:latin typeface="Comic Sans MS" panose="030F0702030302020204" pitchFamily="66" charset="0"/>
                <a:hlinkClick r:id="rId2" action="ppaction://hlinkfile"/>
              </a:rPr>
              <a:t>join.naurok.ua</a:t>
            </a:r>
            <a:endParaRPr lang="uk-UA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uk-UA" dirty="0">
                <a:latin typeface="Comic Sans MS" panose="030F0702030302020204" pitchFamily="66" charset="0"/>
              </a:rPr>
              <a:t> </a:t>
            </a:r>
            <a:r>
              <a:rPr lang="uk-UA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Додаткове завдання: </a:t>
            </a:r>
            <a:endParaRPr lang="ru-RU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571" y="4036741"/>
            <a:ext cx="8203692" cy="179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7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1121</TotalTime>
  <Words>539</Words>
  <Application>Microsoft Office PowerPoint</Application>
  <PresentationFormat>Широкоэкранный</PresentationFormat>
  <Paragraphs>53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ТЕХНОРАЙ</cp:lastModifiedBy>
  <cp:revision>160</cp:revision>
  <dcterms:created xsi:type="dcterms:W3CDTF">2023-02-01T11:00:58Z</dcterms:created>
  <dcterms:modified xsi:type="dcterms:W3CDTF">2024-03-06T15:13:08Z</dcterms:modified>
</cp:coreProperties>
</file>