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8" r:id="rId4"/>
    <p:sldId id="271" r:id="rId5"/>
    <p:sldId id="299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gE3O0HL6rkg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gE3O0HL6rk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gE3O0HL6rk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4.wdp"/><Relationship Id="rId7" Type="http://schemas.openxmlformats.org/officeDocument/2006/relationships/hyperlink" Target="https://youtu.be/gE3O0HL6rk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5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gE3O0HL6rk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gE3O0HL6rk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460964" y="1808028"/>
            <a:ext cx="927010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продукти необхідні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здорового харчування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50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113A27ED-EA7F-9105-22E4-444265C136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447" y="5921984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476411" cy="93181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/>
              <a:t>Як </a:t>
            </a:r>
            <a:r>
              <a:rPr lang="ru-RU" sz="2800" b="1" dirty="0" err="1"/>
              <a:t>ти</a:t>
            </a:r>
            <a:r>
              <a:rPr lang="ru-RU" sz="2800" b="1" dirty="0"/>
              <a:t> </a:t>
            </a:r>
            <a:r>
              <a:rPr lang="ru-RU" sz="2800" b="1" dirty="0" err="1"/>
              <a:t>вважаєш</a:t>
            </a:r>
            <a:r>
              <a:rPr lang="ru-RU" sz="2800" b="1" dirty="0"/>
              <a:t>, </a:t>
            </a:r>
            <a:r>
              <a:rPr lang="ru-RU" sz="2800" b="1" dirty="0" err="1"/>
              <a:t>наскільки</a:t>
            </a:r>
            <a:r>
              <a:rPr lang="ru-RU" sz="2800" b="1" dirty="0"/>
              <a:t> </a:t>
            </a:r>
            <a:r>
              <a:rPr lang="ru-RU" sz="2800" b="1" dirty="0" err="1"/>
              <a:t>їжа</a:t>
            </a:r>
            <a:r>
              <a:rPr lang="ru-RU" sz="2800" b="1" dirty="0"/>
              <a:t> </a:t>
            </a:r>
            <a:r>
              <a:rPr lang="ru-RU" sz="2800" b="1" dirty="0" err="1"/>
              <a:t>важлива</a:t>
            </a:r>
            <a:r>
              <a:rPr lang="ru-RU" sz="2800" b="1" dirty="0"/>
              <a:t> для </a:t>
            </a:r>
            <a:r>
              <a:rPr lang="ru-RU" sz="2800" b="1" dirty="0" err="1"/>
              <a:t>людини</a:t>
            </a:r>
            <a:r>
              <a:rPr lang="ru-RU" sz="2800" b="1" dirty="0"/>
              <a:t>? Наведи</a:t>
            </a:r>
          </a:p>
          <a:p>
            <a:r>
              <a:rPr lang="ru-RU" sz="2800" b="1" dirty="0"/>
              <a:t>три </a:t>
            </a:r>
            <a:r>
              <a:rPr lang="ru-RU" sz="2800" b="1" dirty="0" err="1"/>
              <a:t>приклади</a:t>
            </a:r>
            <a:r>
              <a:rPr lang="ru-RU" sz="2800" b="1" dirty="0"/>
              <a:t> на </a:t>
            </a:r>
            <a:r>
              <a:rPr lang="ru-RU" sz="2800" b="1" dirty="0" err="1"/>
              <a:t>підтвердження</a:t>
            </a:r>
            <a:r>
              <a:rPr lang="ru-RU" sz="2800" b="1" dirty="0"/>
              <a:t> </a:t>
            </a:r>
            <a:r>
              <a:rPr lang="ru-RU" sz="2800" b="1" dirty="0" err="1"/>
              <a:t>своєї</a:t>
            </a:r>
            <a:r>
              <a:rPr lang="ru-RU" sz="2800" b="1" dirty="0"/>
              <a:t> </a:t>
            </a:r>
            <a:r>
              <a:rPr lang="ru-RU" sz="2800" b="1" dirty="0" err="1"/>
              <a:t>відповіді</a:t>
            </a:r>
            <a:r>
              <a:rPr lang="ru-RU" sz="2800" b="1" dirty="0"/>
              <a:t>.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5734" y="3101473"/>
            <a:ext cx="2008564" cy="3675745"/>
          </a:xfrm>
          <a:prstGeom prst="rect">
            <a:avLst/>
          </a:prstGeom>
        </p:spPr>
      </p:pic>
      <p:pic>
        <p:nvPicPr>
          <p:cNvPr id="4" name="Picture 2" descr="Які будуть ціни на продукти у червні 2022 | Факти ICTV">
            <a:extLst>
              <a:ext uri="{FF2B5EF4-FFF2-40B4-BE49-F238E27FC236}">
                <a16:creationId xmlns:a16="http://schemas.microsoft.com/office/drawing/2014/main" id="{7141B3A5-AA08-F990-B975-B813668CB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606" y="1297576"/>
            <a:ext cx="9544594" cy="5368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55CA2324-FC73-74A6-35F1-ACE10728DE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857" y="5817138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7785463" y="183607"/>
            <a:ext cx="4241074" cy="6124754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У їжі вміст поживних речовин різний. На малюнку на тарілці харчові продукти поділено на сегменти (частини) не довільно. Кожний сегмент уособлює певну групу продуктів. Розміри сегментів допомагають зорієнтуватися у кількості споживаних продуктів різних груп, щоб це було корисно для здоров’я.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CEC8F8-F2E3-4F9C-329B-EB0C36DD8C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571" t="25397" r="24786" b="8953"/>
          <a:stretch/>
        </p:blipFill>
        <p:spPr>
          <a:xfrm>
            <a:off x="165463" y="250370"/>
            <a:ext cx="7553729" cy="5401491"/>
          </a:xfrm>
          <a:prstGeom prst="rect">
            <a:avLst/>
          </a:prstGeom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1CCD3AF3-DF43-E294-4F87-47A532F681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552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07474" y="183607"/>
            <a:ext cx="9919063" cy="1384995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u="sng" dirty="0">
                <a:solidFill>
                  <a:srgbClr val="FF0000"/>
                </a:solidFill>
              </a:rPr>
              <a:t>ЗАВДАННЯ 1.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Проаналізуй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наведену</a:t>
            </a:r>
            <a:r>
              <a:rPr lang="ru-RU" sz="2800" b="1" dirty="0">
                <a:solidFill>
                  <a:schemeClr val="tx1"/>
                </a:solidFill>
              </a:rPr>
              <a:t> на </a:t>
            </a:r>
            <a:r>
              <a:rPr lang="ru-RU" sz="2800" b="1" dirty="0" err="1">
                <a:solidFill>
                  <a:schemeClr val="tx1"/>
                </a:solidFill>
              </a:rPr>
              <a:t>малюнку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діаграму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Яких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продуктів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має</a:t>
            </a:r>
            <a:r>
              <a:rPr lang="ru-RU" sz="2800" b="1" dirty="0">
                <a:solidFill>
                  <a:schemeClr val="tx1"/>
                </a:solidFill>
              </a:rPr>
              <a:t> бути </a:t>
            </a:r>
            <a:r>
              <a:rPr lang="ru-RU" sz="2800" b="1" dirty="0" err="1">
                <a:solidFill>
                  <a:schemeClr val="tx1"/>
                </a:solidFill>
              </a:rPr>
              <a:t>найбільше</a:t>
            </a:r>
            <a:r>
              <a:rPr lang="ru-RU" sz="2800" b="1" dirty="0">
                <a:solidFill>
                  <a:schemeClr val="tx1"/>
                </a:solidFill>
              </a:rPr>
              <a:t> в </a:t>
            </a:r>
            <a:r>
              <a:rPr lang="ru-RU" sz="2800" b="1" dirty="0" err="1">
                <a:solidFill>
                  <a:schemeClr val="tx1"/>
                </a:solidFill>
              </a:rPr>
              <a:t>раціоні</a:t>
            </a:r>
            <a:r>
              <a:rPr lang="ru-RU" sz="2800" b="1" dirty="0">
                <a:solidFill>
                  <a:schemeClr val="tx1"/>
                </a:solidFill>
              </a:rPr>
              <a:t>, а </a:t>
            </a:r>
            <a:r>
              <a:rPr lang="ru-RU" sz="2800" b="1" dirty="0" err="1">
                <a:solidFill>
                  <a:schemeClr val="tx1"/>
                </a:solidFill>
              </a:rPr>
              <a:t>яких</a:t>
            </a:r>
            <a:r>
              <a:rPr lang="ru-RU" sz="2800" b="1" dirty="0">
                <a:solidFill>
                  <a:schemeClr val="tx1"/>
                </a:solidFill>
              </a:rPr>
              <a:t> не </a:t>
            </a:r>
            <a:r>
              <a:rPr lang="ru-RU" sz="2800" b="1" dirty="0" err="1">
                <a:solidFill>
                  <a:schemeClr val="tx1"/>
                </a:solidFill>
              </a:rPr>
              <a:t>варто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їсти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надмірно</a:t>
            </a:r>
            <a:r>
              <a:rPr lang="ru-RU" sz="2800" b="1" dirty="0">
                <a:solidFill>
                  <a:schemeClr val="tx1"/>
                </a:solidFill>
              </a:rPr>
              <a:t>?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Ordinateur Icônes, Tache, Gestion PNG - Ordinateur Icônes, Tache, Gestion  transparentes | PNG gratuit">
            <a:extLst>
              <a:ext uri="{FF2B5EF4-FFF2-40B4-BE49-F238E27FC236}">
                <a16:creationId xmlns:a16="http://schemas.microsoft.com/office/drawing/2014/main" id="{40D7E029-EB98-DDBF-5C61-DF5C9416E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62" b="94808" l="10000" r="90000">
                        <a14:foregroundMark x1="30661" y1="6979" x2="26222" y2="10577"/>
                        <a14:foregroundMark x1="35000" y1="3462" x2="33776" y2="4454"/>
                        <a14:foregroundMark x1="30556" y1="13846" x2="28333" y2="28654"/>
                        <a14:foregroundMark x1="28333" y1="28654" x2="33111" y2="42115"/>
                        <a14:foregroundMark x1="33111" y1="42115" x2="36778" y2="44038"/>
                        <a14:foregroundMark x1="31556" y1="15000" x2="39556" y2="11346"/>
                        <a14:foregroundMark x1="39556" y1="11346" x2="44667" y2="13846"/>
                        <a14:foregroundMark x1="54778" y1="20962" x2="47667" y2="41923"/>
                        <a14:foregroundMark x1="47667" y1="41923" x2="59444" y2="49231"/>
                        <a14:foregroundMark x1="59444" y1="49231" x2="60667" y2="30192"/>
                        <a14:foregroundMark x1="60667" y1="30192" x2="52333" y2="42885"/>
                        <a14:foregroundMark x1="52333" y1="42885" x2="62444" y2="33846"/>
                        <a14:foregroundMark x1="62444" y1="33846" x2="47889" y2="43654"/>
                        <a14:foregroundMark x1="47889" y1="43654" x2="60222" y2="33654"/>
                        <a14:foregroundMark x1="60222" y1="33654" x2="59000" y2="46346"/>
                        <a14:foregroundMark x1="59000" y1="46346" x2="63889" y2="48077"/>
                        <a14:foregroundMark x1="53889" y1="22692" x2="61000" y2="26346"/>
                        <a14:foregroundMark x1="61000" y1="26346" x2="65222" y2="50192"/>
                        <a14:foregroundMark x1="65222" y1="50192" x2="53111" y2="60577"/>
                        <a14:foregroundMark x1="53111" y1="60577" x2="50889" y2="61346"/>
                        <a14:foregroundMark x1="50778" y1="24038" x2="47333" y2="31538"/>
                        <a14:foregroundMark x1="47333" y1="31538" x2="50000" y2="53462"/>
                        <a14:foregroundMark x1="50000" y1="53462" x2="53667" y2="58269"/>
                        <a14:foregroundMark x1="24111" y1="90577" x2="31333" y2="92115"/>
                        <a14:foregroundMark x1="31333" y1="92115" x2="27222" y2="94808"/>
                        <a14:foregroundMark x1="52889" y1="74231" x2="55667" y2="83077"/>
                        <a14:foregroundMark x1="55667" y1="83077" x2="66667" y2="87308"/>
                        <a14:foregroundMark x1="66667" y1="87308" x2="72889" y2="77885"/>
                        <a14:foregroundMark x1="72889" y1="77885" x2="70889" y2="60385"/>
                        <a14:foregroundMark x1="51853" y1="74874" x2="60167" y2="72482"/>
                        <a14:backgroundMark x1="62444" y1="71923" x2="63667" y2="71154"/>
                        <a14:backgroundMark x1="62222" y1="72115" x2="62556" y2="72115"/>
                        <a14:backgroundMark x1="61222" y1="70769" x2="62889" y2="72885"/>
                        <a14:backgroundMark x1="30444" y1="1731" x2="32556" y2="4808"/>
                        <a14:backgroundMark x1="32667" y1="5385" x2="32778" y2="5962"/>
                        <a14:backgroundMark x1="32889" y1="5577" x2="31556" y2="7115"/>
                        <a14:backgroundMark x1="33667" y1="4231" x2="30444" y2="6538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38" r="19828"/>
          <a:stretch/>
        </p:blipFill>
        <p:spPr bwMode="auto">
          <a:xfrm>
            <a:off x="0" y="91788"/>
            <a:ext cx="1939856" cy="187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DA2914E9-E4FB-D596-519B-32F7A7ADDF9C}"/>
              </a:ext>
            </a:extLst>
          </p:cNvPr>
          <p:cNvGrpSpPr/>
          <p:nvPr/>
        </p:nvGrpSpPr>
        <p:grpSpPr>
          <a:xfrm>
            <a:off x="3553096" y="1671766"/>
            <a:ext cx="6104710" cy="5186234"/>
            <a:chOff x="2769325" y="546096"/>
            <a:chExt cx="6871064" cy="5837287"/>
          </a:xfrm>
        </p:grpSpPr>
        <p:pic>
          <p:nvPicPr>
            <p:cNvPr id="1026" name="Picture 2" descr="тарілка харчування">
              <a:extLst>
                <a:ext uri="{FF2B5EF4-FFF2-40B4-BE49-F238E27FC236}">
                  <a16:creationId xmlns:a16="http://schemas.microsoft.com/office/drawing/2014/main" id="{F9C4249A-4271-7022-03E6-6F6D6DCE433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895" t="4112" r="18990" b="2790"/>
            <a:stretch/>
          </p:blipFill>
          <p:spPr bwMode="auto">
            <a:xfrm>
              <a:off x="2769326" y="557349"/>
              <a:ext cx="6871063" cy="58260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Прямокутник 1">
              <a:extLst>
                <a:ext uri="{FF2B5EF4-FFF2-40B4-BE49-F238E27FC236}">
                  <a16:creationId xmlns:a16="http://schemas.microsoft.com/office/drawing/2014/main" id="{C9C9D5DA-A68D-40F9-6F79-1766334D006A}"/>
                </a:ext>
              </a:extLst>
            </p:cNvPr>
            <p:cNvSpPr/>
            <p:nvPr/>
          </p:nvSpPr>
          <p:spPr>
            <a:xfrm>
              <a:off x="2769325" y="546096"/>
              <a:ext cx="1384663" cy="6382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4F18464-C850-CA53-EC81-8A1D15C5C4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3192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7FFF5A02-B66A-4AB9-B883-457AD90ACD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7806" y="5810834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87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209732"/>
            <a:ext cx="11861074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До </a:t>
            </a:r>
            <a:r>
              <a:rPr lang="ru-RU" sz="2800" b="1" dirty="0" err="1">
                <a:solidFill>
                  <a:schemeClr val="tx1"/>
                </a:solidFill>
              </a:rPr>
              <a:t>поживних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які</a:t>
            </a:r>
            <a:r>
              <a:rPr lang="ru-RU" sz="2800" b="1" dirty="0">
                <a:solidFill>
                  <a:schemeClr val="tx1"/>
                </a:solidFill>
              </a:rPr>
              <a:t> ми </a:t>
            </a:r>
            <a:r>
              <a:rPr lang="ru-RU" sz="2800" b="1" dirty="0" err="1">
                <a:solidFill>
                  <a:schemeClr val="tx1"/>
                </a:solidFill>
              </a:rPr>
              <a:t>отримуємо</a:t>
            </a:r>
            <a:r>
              <a:rPr lang="ru-RU" sz="2800" b="1" dirty="0">
                <a:solidFill>
                  <a:schemeClr val="tx1"/>
                </a:solidFill>
              </a:rPr>
              <a:t> з </a:t>
            </a:r>
            <a:r>
              <a:rPr lang="ru-RU" sz="2800" b="1" dirty="0" err="1">
                <a:solidFill>
                  <a:schemeClr val="tx1"/>
                </a:solidFill>
              </a:rPr>
              <a:t>їжею</a:t>
            </a:r>
            <a:r>
              <a:rPr lang="ru-RU" sz="2800" b="1" dirty="0">
                <a:solidFill>
                  <a:schemeClr val="tx1"/>
                </a:solidFill>
              </a:rPr>
              <a:t>, належать </a:t>
            </a:r>
            <a:r>
              <a:rPr lang="ru-RU" sz="2800" b="1" dirty="0" err="1">
                <a:solidFill>
                  <a:srgbClr val="FF0000"/>
                </a:solidFill>
              </a:rPr>
              <a:t>білки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rgbClr val="FF0000"/>
                </a:solidFill>
              </a:rPr>
              <a:t>жири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rgbClr val="FF0000"/>
                </a:solidFill>
              </a:rPr>
              <a:t>вуглеводи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7170" name="Picture 2" descr="Жири, білки, вуглеводи">
            <a:extLst>
              <a:ext uri="{FF2B5EF4-FFF2-40B4-BE49-F238E27FC236}">
                <a16:creationId xmlns:a16="http://schemas.microsoft.com/office/drawing/2014/main" id="{901AAFCF-1526-0CA0-05A4-DC293CB88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18" y="1325361"/>
            <a:ext cx="9290447" cy="5419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41C0BC70-5D36-B61F-F59E-5BB9C3780E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552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116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1047</TotalTime>
  <Words>124</Words>
  <Application>Microsoft Office PowerPoint</Application>
  <PresentationFormat>Широкий екран</PresentationFormat>
  <Paragraphs>12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153</cp:revision>
  <dcterms:created xsi:type="dcterms:W3CDTF">2023-02-01T11:00:58Z</dcterms:created>
  <dcterms:modified xsi:type="dcterms:W3CDTF">2023-03-08T11:12:06Z</dcterms:modified>
</cp:coreProperties>
</file>