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63" r:id="rId6"/>
    <p:sldId id="264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A66BD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tqv1uMPWV8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qtqv1uMPWV8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qtqv1uMPWV8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qtqv1uMPWV8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qtqv1uMPWV8" TargetMode="External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6.wdp"/><Relationship Id="rId4" Type="http://schemas.openxmlformats.org/officeDocument/2006/relationships/image" Target="../media/image11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youtu.be/qtqv1uMPWV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589353" y="1808028"/>
            <a:ext cx="901330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Досліджуємо опору й рух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тварин і рослин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41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AF48FED3-ABC4-DAF3-CD1D-36D7D3D236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595" y="5881816"/>
            <a:ext cx="2320855" cy="64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224676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У багатоклітинних тварин опорою всього тіла чи його окремих частин є </a:t>
            </a:r>
            <a:r>
              <a:rPr lang="uk-UA" sz="2800" b="1" dirty="0">
                <a:solidFill>
                  <a:srgbClr val="FF0000"/>
                </a:solidFill>
              </a:rPr>
              <a:t>скелет</a:t>
            </a:r>
            <a:r>
              <a:rPr lang="uk-UA" sz="2800" b="1" dirty="0">
                <a:solidFill>
                  <a:schemeClr val="tx1"/>
                </a:solidFill>
              </a:rPr>
              <a:t>. Він може складатися з кісток і розміщуватися всередині тіла тварини (</a:t>
            </a:r>
            <a:r>
              <a:rPr lang="uk-UA" sz="2800" b="1" dirty="0">
                <a:solidFill>
                  <a:srgbClr val="FF0000"/>
                </a:solidFill>
              </a:rPr>
              <a:t>внутрішній скелет</a:t>
            </a:r>
            <a:r>
              <a:rPr lang="uk-UA" sz="2800" b="1" dirty="0">
                <a:solidFill>
                  <a:schemeClr val="tx1"/>
                </a:solidFill>
              </a:rPr>
              <a:t>), як-от у жаби, змії, окуня, </a:t>
            </a:r>
            <a:r>
              <a:rPr lang="uk-UA" sz="2800" b="1" dirty="0" err="1">
                <a:solidFill>
                  <a:schemeClr val="tx1"/>
                </a:solidFill>
              </a:rPr>
              <a:t>лелеки</a:t>
            </a:r>
            <a:r>
              <a:rPr lang="uk-UA" sz="2800" b="1" dirty="0">
                <a:solidFill>
                  <a:schemeClr val="tx1"/>
                </a:solidFill>
              </a:rPr>
              <a:t>, собаки. Важлива риса скелета цих тварин — міцний і гнучкий </a:t>
            </a:r>
            <a:r>
              <a:rPr lang="uk-UA" sz="2800" b="1" dirty="0">
                <a:solidFill>
                  <a:srgbClr val="FF0000"/>
                </a:solidFill>
              </a:rPr>
              <a:t>хребет</a:t>
            </a:r>
            <a:r>
              <a:rPr lang="uk-UA" sz="2800" b="1" dirty="0">
                <a:solidFill>
                  <a:schemeClr val="tx1"/>
                </a:solidFill>
              </a:rPr>
              <a:t>. Тварин, які мають хребет, називають </a:t>
            </a:r>
            <a:r>
              <a:rPr lang="uk-UA" sz="2800" b="1" dirty="0">
                <a:solidFill>
                  <a:srgbClr val="FF0000"/>
                </a:solidFill>
              </a:rPr>
              <a:t>хребетними</a:t>
            </a:r>
            <a:r>
              <a:rPr lang="uk-UA" sz="2800" b="1" dirty="0">
                <a:solidFill>
                  <a:schemeClr val="tx1"/>
                </a:solidFill>
              </a:rPr>
              <a:t> тваринами.</a:t>
            </a:r>
          </a:p>
        </p:txBody>
      </p:sp>
      <p:pic>
        <p:nvPicPr>
          <p:cNvPr id="3074" name="Picture 2" descr="скелет собаки: 2 тыс изображений найдено в Яндекс Картинках">
            <a:extLst>
              <a:ext uri="{FF2B5EF4-FFF2-40B4-BE49-F238E27FC236}">
                <a16:creationId xmlns:a16="http://schemas.microsoft.com/office/drawing/2014/main" id="{C29B8416-FD10-2DA2-246E-CB85259FB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021" y="2580396"/>
            <a:ext cx="5757183" cy="409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Бульбашка прямої мови: прямокутна з округленими кутами 8">
            <a:extLst>
              <a:ext uri="{FF2B5EF4-FFF2-40B4-BE49-F238E27FC236}">
                <a16:creationId xmlns:a16="http://schemas.microsoft.com/office/drawing/2014/main" id="{10C4404A-CAEF-0700-60C6-F8BF1AFE180F}"/>
              </a:ext>
            </a:extLst>
          </p:cNvPr>
          <p:cNvSpPr/>
          <p:nvPr/>
        </p:nvSpPr>
        <p:spPr>
          <a:xfrm>
            <a:off x="6670765" y="2950029"/>
            <a:ext cx="1132114" cy="317863"/>
          </a:xfrm>
          <a:prstGeom prst="wedgeRoundRectCallout">
            <a:avLst>
              <a:gd name="adj1" fmla="val -52371"/>
              <a:gd name="adj2" fmla="val 224144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Хребет</a:t>
            </a:r>
          </a:p>
        </p:txBody>
      </p:sp>
      <p:sp>
        <p:nvSpPr>
          <p:cNvPr id="13" name="Бульбашка прямої мови: прямокутна з округленими кутами 12">
            <a:extLst>
              <a:ext uri="{FF2B5EF4-FFF2-40B4-BE49-F238E27FC236}">
                <a16:creationId xmlns:a16="http://schemas.microsoft.com/office/drawing/2014/main" id="{3314FD37-6410-151E-68D5-AC683C365172}"/>
              </a:ext>
            </a:extLst>
          </p:cNvPr>
          <p:cNvSpPr/>
          <p:nvPr/>
        </p:nvSpPr>
        <p:spPr>
          <a:xfrm>
            <a:off x="6169612" y="5414554"/>
            <a:ext cx="1132114" cy="317863"/>
          </a:xfrm>
          <a:prstGeom prst="wedgeRoundRectCallout">
            <a:avLst>
              <a:gd name="adj1" fmla="val -52371"/>
              <a:gd name="adj2" fmla="val -274486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Ребра</a:t>
            </a:r>
          </a:p>
        </p:txBody>
      </p:sp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A442D471-5DEE-478E-8877-F4104ADD057B}"/>
              </a:ext>
            </a:extLst>
          </p:cNvPr>
          <p:cNvSpPr/>
          <p:nvPr/>
        </p:nvSpPr>
        <p:spPr>
          <a:xfrm>
            <a:off x="2254701" y="2751908"/>
            <a:ext cx="1132114" cy="396241"/>
          </a:xfrm>
          <a:prstGeom prst="wedgeRoundRectCallout">
            <a:avLst>
              <a:gd name="adj1" fmla="val 94553"/>
              <a:gd name="adj2" fmla="val 97213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Череп</a:t>
            </a:r>
          </a:p>
        </p:txBody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92C153F5-9C00-6E0C-6CC5-1A5133A4E3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847" y="6105476"/>
            <a:ext cx="2320855" cy="64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Найбільша комаха, яка трапляється на території України, — це </a:t>
            </a:r>
            <a:r>
              <a:rPr lang="uk-UA" sz="2800" b="1" dirty="0">
                <a:solidFill>
                  <a:srgbClr val="FF0000"/>
                </a:solidFill>
              </a:rPr>
              <a:t>жук-олень</a:t>
            </a:r>
            <a:r>
              <a:rPr lang="uk-UA" sz="2800" b="1" dirty="0">
                <a:solidFill>
                  <a:schemeClr val="tx1"/>
                </a:solidFill>
              </a:rPr>
              <a:t>. Як у всіх жуків, його опорою є міцний зовнішній покрив, що називається </a:t>
            </a:r>
            <a:r>
              <a:rPr lang="uk-UA" sz="2800" b="1" dirty="0">
                <a:solidFill>
                  <a:srgbClr val="FF0000"/>
                </a:solidFill>
              </a:rPr>
              <a:t>зовнішнім скелетом</a:t>
            </a:r>
            <a:r>
              <a:rPr lang="uk-UA" sz="2800" b="1" dirty="0">
                <a:solidFill>
                  <a:schemeClr val="tx1"/>
                </a:solidFill>
              </a:rPr>
              <a:t>. У рака й краба зовнішній скелет називають </a:t>
            </a:r>
            <a:r>
              <a:rPr lang="uk-UA" sz="2800" b="1" dirty="0">
                <a:solidFill>
                  <a:srgbClr val="FF0000"/>
                </a:solidFill>
              </a:rPr>
              <a:t>панцир</a:t>
            </a:r>
            <a:r>
              <a:rPr lang="uk-UA" sz="28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6146" name="Picture 2" descr="Жук-олень насекомое. Описание, особенности, виды, поведение и среда  обитания жука-оленя | Живность.ру">
            <a:extLst>
              <a:ext uri="{FF2B5EF4-FFF2-40B4-BE49-F238E27FC236}">
                <a16:creationId xmlns:a16="http://schemas.microsoft.com/office/drawing/2014/main" id="{1DD90C17-552D-862C-793F-CE18C12A7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3" y="2627743"/>
            <a:ext cx="5715000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Широкопалый речной рак — Википедия">
            <a:extLst>
              <a:ext uri="{FF2B5EF4-FFF2-40B4-BE49-F238E27FC236}">
                <a16:creationId xmlns:a16="http://schemas.microsoft.com/office/drawing/2014/main" id="{B983E8B0-7CA2-CD24-31F8-33E8F0919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537" y="2734492"/>
            <a:ext cx="5715000" cy="321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0925CEEE-20F6-58BC-B530-AAF461ECB0DF}"/>
              </a:ext>
            </a:extLst>
          </p:cNvPr>
          <p:cNvSpPr/>
          <p:nvPr/>
        </p:nvSpPr>
        <p:spPr>
          <a:xfrm>
            <a:off x="2002151" y="2103187"/>
            <a:ext cx="1681573" cy="631305"/>
          </a:xfrm>
          <a:prstGeom prst="wedgeRoundRectCallout">
            <a:avLst>
              <a:gd name="adj1" fmla="val -40012"/>
              <a:gd name="adj2" fmla="val 222767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Зовнішній скелет </a:t>
            </a:r>
          </a:p>
        </p:txBody>
      </p:sp>
      <p:sp>
        <p:nvSpPr>
          <p:cNvPr id="11" name="Бульбашка прямої мови: прямокутна з округленими кутами 10">
            <a:extLst>
              <a:ext uri="{FF2B5EF4-FFF2-40B4-BE49-F238E27FC236}">
                <a16:creationId xmlns:a16="http://schemas.microsoft.com/office/drawing/2014/main" id="{32558695-79ED-1C99-6367-1BED34526D6F}"/>
              </a:ext>
            </a:extLst>
          </p:cNvPr>
          <p:cNvSpPr/>
          <p:nvPr/>
        </p:nvSpPr>
        <p:spPr>
          <a:xfrm>
            <a:off x="7349214" y="2172753"/>
            <a:ext cx="1681573" cy="631305"/>
          </a:xfrm>
          <a:prstGeom prst="wedgeRoundRectCallout">
            <a:avLst>
              <a:gd name="adj1" fmla="val 54243"/>
              <a:gd name="adj2" fmla="val 204834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Панцир </a:t>
            </a:r>
          </a:p>
        </p:txBody>
      </p:sp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971F8E9D-90BD-5B00-328A-99EFB83012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847" y="6105476"/>
            <a:ext cx="2320855" cy="64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Час </a:t>
            </a:r>
            <a:r>
              <a:rPr lang="ru-RU" sz="2800" b="1" dirty="0" err="1">
                <a:solidFill>
                  <a:schemeClr val="tx1"/>
                </a:solidFill>
              </a:rPr>
              <a:t>від</a:t>
            </a:r>
            <a:r>
              <a:rPr lang="ru-RU" sz="2800" b="1" dirty="0">
                <a:solidFill>
                  <a:schemeClr val="tx1"/>
                </a:solidFill>
              </a:rPr>
              <a:t> часу </a:t>
            </a:r>
            <a:r>
              <a:rPr lang="ru-RU" sz="2800" b="1" dirty="0" err="1">
                <a:solidFill>
                  <a:schemeClr val="tx1"/>
                </a:solidFill>
              </a:rPr>
              <a:t>тварини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скидають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зовнішній</a:t>
            </a:r>
            <a:r>
              <a:rPr lang="ru-RU" sz="2800" b="1" dirty="0">
                <a:solidFill>
                  <a:schemeClr val="tx1"/>
                </a:solidFill>
              </a:rPr>
              <a:t> скелет (</a:t>
            </a:r>
            <a:r>
              <a:rPr lang="ru-RU" sz="2800" b="1" dirty="0" err="1">
                <a:solidFill>
                  <a:schemeClr val="tx1"/>
                </a:solidFill>
              </a:rPr>
              <a:t>линяють</a:t>
            </a:r>
            <a:r>
              <a:rPr lang="ru-RU" sz="2800" b="1" dirty="0">
                <a:solidFill>
                  <a:schemeClr val="tx1"/>
                </a:solidFill>
              </a:rPr>
              <a:t>). </a:t>
            </a:r>
            <a:r>
              <a:rPr lang="ru-RU" sz="2800" b="1" dirty="0" err="1">
                <a:solidFill>
                  <a:schemeClr val="tx1"/>
                </a:solidFill>
              </a:rPr>
              <a:t>Такі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тварини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змушені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скидати</a:t>
            </a:r>
            <a:r>
              <a:rPr lang="ru-RU" sz="2800" b="1" dirty="0">
                <a:solidFill>
                  <a:schemeClr val="tx1"/>
                </a:solidFill>
              </a:rPr>
              <a:t> скелет, </a:t>
            </a:r>
            <a:r>
              <a:rPr lang="ru-RU" sz="2800" b="1" dirty="0" err="1">
                <a:solidFill>
                  <a:schemeClr val="tx1"/>
                </a:solidFill>
              </a:rPr>
              <a:t>бо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він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розтягується</a:t>
            </a:r>
            <a:r>
              <a:rPr lang="ru-RU" sz="2800" b="1" dirty="0">
                <a:solidFill>
                  <a:schemeClr val="tx1"/>
                </a:solidFill>
              </a:rPr>
              <a:t>, а тварина росте. </a:t>
            </a:r>
            <a:r>
              <a:rPr lang="ru-RU" sz="2800" b="1" dirty="0" err="1">
                <a:solidFill>
                  <a:schemeClr val="tx1"/>
                </a:solidFill>
              </a:rPr>
              <a:t>Після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линяння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виростає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новий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зовнішній</a:t>
            </a:r>
            <a:r>
              <a:rPr lang="ru-RU" sz="2800" b="1" dirty="0">
                <a:solidFill>
                  <a:schemeClr val="tx1"/>
                </a:solidFill>
              </a:rPr>
              <a:t> скелет, </a:t>
            </a:r>
            <a:r>
              <a:rPr lang="ru-RU" sz="2800" b="1" dirty="0" err="1">
                <a:solidFill>
                  <a:schemeClr val="tx1"/>
                </a:solidFill>
              </a:rPr>
              <a:t>більший</a:t>
            </a:r>
            <a:r>
              <a:rPr lang="ru-RU" sz="2800" b="1" dirty="0">
                <a:solidFill>
                  <a:schemeClr val="tx1"/>
                </a:solidFill>
              </a:rPr>
              <a:t> за </a:t>
            </a:r>
            <a:r>
              <a:rPr lang="ru-RU" sz="2800" b="1" dirty="0" err="1">
                <a:solidFill>
                  <a:schemeClr val="tx1"/>
                </a:solidFill>
              </a:rPr>
              <a:t>розмірами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попереднього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Ученые изучили древнего краба с огромными глазами «Ochkov.net»">
            <a:extLst>
              <a:ext uri="{FF2B5EF4-FFF2-40B4-BE49-F238E27FC236}">
                <a16:creationId xmlns:a16="http://schemas.microsoft.com/office/drawing/2014/main" id="{7222C924-0423-AE07-4AA0-17582939A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736" y="2107836"/>
            <a:ext cx="7306491" cy="456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558D6C6F-1AB4-234B-E6E2-552F31663D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847" y="6105476"/>
            <a:ext cx="2320855" cy="64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7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224676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За зразком зовнішнього скелета тварин конструктори створили </a:t>
            </a:r>
            <a:r>
              <a:rPr lang="uk-UA" sz="2800" b="1" dirty="0" err="1">
                <a:solidFill>
                  <a:srgbClr val="FF0000"/>
                </a:solidFill>
              </a:rPr>
              <a:t>екзоскелет</a:t>
            </a:r>
            <a:r>
              <a:rPr lang="uk-UA" sz="2800" b="1" dirty="0">
                <a:solidFill>
                  <a:srgbClr val="FF0000"/>
                </a:solidFill>
              </a:rPr>
              <a:t>.</a:t>
            </a:r>
            <a:r>
              <a:rPr lang="uk-UA" sz="2800" b="1" dirty="0">
                <a:solidFill>
                  <a:schemeClr val="tx1"/>
                </a:solidFill>
              </a:rPr>
              <a:t> Він допомагає рухатися людям, які не можуть ходити самостійно через травми чи хвороби. Також </a:t>
            </a:r>
            <a:r>
              <a:rPr lang="uk-UA" sz="2800" b="1" dirty="0" err="1">
                <a:solidFill>
                  <a:schemeClr val="tx1"/>
                </a:solidFill>
              </a:rPr>
              <a:t>екзоскелет</a:t>
            </a:r>
            <a:r>
              <a:rPr lang="uk-UA" sz="2800" b="1" dirty="0">
                <a:solidFill>
                  <a:schemeClr val="tx1"/>
                </a:solidFill>
              </a:rPr>
              <a:t> дає змогу збільшити можливості людини: піднімати важкі предмети, довше рухатись і не стомлюватися.</a:t>
            </a:r>
          </a:p>
        </p:txBody>
      </p:sp>
      <p:pic>
        <p:nvPicPr>
          <p:cNvPr id="8194" name="Picture 2" descr="ExoAtlet (экзоскелет)">
            <a:extLst>
              <a:ext uri="{FF2B5EF4-FFF2-40B4-BE49-F238E27FC236}">
                <a16:creationId xmlns:a16="http://schemas.microsoft.com/office/drawing/2014/main" id="{60AE78C3-EF9D-5EAE-7047-7526D51B20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679" r="15590"/>
          <a:stretch/>
        </p:blipFill>
        <p:spPr bwMode="auto">
          <a:xfrm>
            <a:off x="574766" y="2597870"/>
            <a:ext cx="3968493" cy="415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Российский модульный экзоскелет ProEXO позволит рабочим выдерживать большие  нагрузки">
            <a:extLst>
              <a:ext uri="{FF2B5EF4-FFF2-40B4-BE49-F238E27FC236}">
                <a16:creationId xmlns:a16="http://schemas.microsoft.com/office/drawing/2014/main" id="{FC996AAA-D74E-C766-3F10-06D50F249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556" y="2597869"/>
            <a:ext cx="3514166" cy="415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У США представили роботизований екзоскелет для перенесення важких вантажів  – logist.today">
            <a:extLst>
              <a:ext uri="{FF2B5EF4-FFF2-40B4-BE49-F238E27FC236}">
                <a16:creationId xmlns:a16="http://schemas.microsoft.com/office/drawing/2014/main" id="{366CC75F-B70E-812C-EB07-EEE0B49ED0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052" r="13246" b="2865"/>
          <a:stretch/>
        </p:blipFill>
        <p:spPr bwMode="auto">
          <a:xfrm>
            <a:off x="8442703" y="2597868"/>
            <a:ext cx="3317460" cy="415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F19B131D-D864-0220-660E-53049731398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847" y="6105476"/>
            <a:ext cx="2320855" cy="64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883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2">
            <a:extLst>
              <a:ext uri="{FF2B5EF4-FFF2-40B4-BE49-F238E27FC236}">
                <a16:creationId xmlns:a16="http://schemas.microsoft.com/office/drawing/2014/main" id="{E14B3D15-56F2-D461-AD29-9373C54AC7F2}"/>
              </a:ext>
            </a:extLst>
          </p:cNvPr>
          <p:cNvSpPr/>
          <p:nvPr/>
        </p:nvSpPr>
        <p:spPr>
          <a:xfrm>
            <a:off x="1673068" y="1677498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5" name="Рисунок 4">
            <a:hlinkClick r:id="rId2"/>
            <a:extLst>
              <a:ext uri="{FF2B5EF4-FFF2-40B4-BE49-F238E27FC236}">
                <a16:creationId xmlns:a16="http://schemas.microsoft.com/office/drawing/2014/main" id="{B52B925B-C222-81BA-811E-F7D6EA104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699" y="3342107"/>
            <a:ext cx="4206281" cy="116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0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204</Words>
  <Application>Microsoft Office PowerPoint</Application>
  <PresentationFormat>Широкий екран</PresentationFormat>
  <Paragraphs>15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73</cp:revision>
  <dcterms:created xsi:type="dcterms:W3CDTF">2023-02-01T11:00:58Z</dcterms:created>
  <dcterms:modified xsi:type="dcterms:W3CDTF">2023-02-06T12:55:09Z</dcterms:modified>
</cp:coreProperties>
</file>