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56" r:id="rId2"/>
    <p:sldId id="268" r:id="rId3"/>
    <p:sldId id="269" r:id="rId4"/>
    <p:sldId id="270" r:id="rId5"/>
    <p:sldId id="257" r:id="rId6"/>
    <p:sldId id="259" r:id="rId7"/>
    <p:sldId id="260" r:id="rId8"/>
    <p:sldId id="262" r:id="rId9"/>
    <p:sldId id="261" r:id="rId10"/>
    <p:sldId id="258" r:id="rId11"/>
    <p:sldId id="271" r:id="rId12"/>
    <p:sldId id="263" r:id="rId13"/>
    <p:sldId id="264" r:id="rId14"/>
    <p:sldId id="265" r:id="rId15"/>
    <p:sldId id="266" r:id="rId16"/>
    <p:sldId id="272" r:id="rId17"/>
    <p:sldId id="267" r:id="rId18"/>
    <p:sldId id="273" r:id="rId19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38" d="100"/>
          <a:sy n="38" d="100"/>
        </p:scale>
        <p:origin x="54" y="1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68AAAB8-3AB3-4835-B933-2554915E1EDA}" type="datetimeFigureOut">
              <a:rPr lang="ru-RU" smtClean="0"/>
              <a:t>05.10.2023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497C4A-0B11-4641-BC95-EBE0E0F1AF1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349990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2497C4A-0B11-4641-BC95-EBE0E0F1AF1D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993614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B4404CE-4CDB-4415-B10F-1D8C0DDC675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75E2428C-4342-4E10-AB94-20B8B5504BC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51AEE523-C17D-4FA2-829E-2C14D30C22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20B145-BCEF-468B-BFE1-0CD84117F728}" type="datetimeFigureOut">
              <a:rPr lang="ru-RU" smtClean="0"/>
              <a:t>05.10.2023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2C71C86-D8D3-4F75-BF2F-2397793289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4C4DF13-FC08-43E8-B97E-DF856E53C1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E782AC-3FE4-40B2-B281-17853D105D4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958111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F8F5FE7-6DBA-4631-8939-9E32BE8771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146AF5B-6374-429E-A957-095DF9F8AA0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90171A5-49CD-4B85-8491-E7A50DCC4E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20B145-BCEF-468B-BFE1-0CD84117F728}" type="datetimeFigureOut">
              <a:rPr lang="ru-RU" smtClean="0"/>
              <a:t>05.10.2023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1162306D-18B5-4493-974F-FA18CC24DE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175F919-1E7F-4F15-9888-20BBD133D9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E782AC-3FE4-40B2-B281-17853D105D4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499622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9DAA4D7-A62F-45AA-8E9D-0F6528365C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D33D5266-2D60-4B40-9509-CE0D819B7BC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9C72350-0706-43BC-A04F-B4AC8F1011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20B145-BCEF-468B-BFE1-0CD84117F728}" type="datetimeFigureOut">
              <a:rPr lang="ru-RU" smtClean="0"/>
              <a:t>05.10.2023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BDA1304-4013-4910-A6D3-EF5DF40CFB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0FA9292B-ECF2-4717-8BBB-75C5F4A171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E782AC-3FE4-40B2-B281-17853D105D4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06282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07C9E9F-03C3-42F5-BFDB-DF2DD1C891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4AA7816-9A19-4DEE-8E80-DE497CBA294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78857952-4DBB-4229-B7E4-2BF9B3D13EC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5FAFC2FA-569C-401F-9EDE-3C88E8914D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20B145-BCEF-468B-BFE1-0CD84117F728}" type="datetimeFigureOut">
              <a:rPr lang="ru-RU" smtClean="0"/>
              <a:t>05.10.2023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1B3E3E87-D5D6-48E8-A599-F4503059DE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F62A59AC-6692-4BB1-8A76-1D13803573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E782AC-3FE4-40B2-B281-17853D105D4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024911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6A722ED-815C-49AB-A43F-1D41E2AE08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75CF2471-083E-4BD1-A85A-F42EFB8FC72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B77C1E99-6796-46A3-8992-A04FFF5DF71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D4C4890E-9F90-4C34-A168-DA771446A9A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35276E6B-51E8-4E58-8594-1C3E2574236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3922560E-087D-4797-90E1-CA11D6C13D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20B145-BCEF-468B-BFE1-0CD84117F728}" type="datetimeFigureOut">
              <a:rPr lang="ru-RU" smtClean="0"/>
              <a:t>05.10.2023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E24FA03E-D698-4ACA-9F48-9183838067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02FC7FD3-FCD9-43EF-A23D-4C7112544E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E782AC-3FE4-40B2-B281-17853D105D4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468003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231434A-6586-4539-B77B-80FB595077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F05184B3-BE5A-473B-9223-047517367D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20B145-BCEF-468B-BFE1-0CD84117F728}" type="datetimeFigureOut">
              <a:rPr lang="ru-RU" smtClean="0"/>
              <a:t>05.10.2023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4C2E1840-7C68-4216-A327-50370EBE3F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2D90BB5D-68F6-4D3B-B6B2-1DBB11BE88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E782AC-3FE4-40B2-B281-17853D105D4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902624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DF8ED4E5-8C63-4B3D-93BD-7B7556838D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20B145-BCEF-468B-BFE1-0CD84117F728}" type="datetimeFigureOut">
              <a:rPr lang="ru-RU" smtClean="0"/>
              <a:t>05.10.2023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223D6604-5E28-46E3-94FC-A14BC5CEC6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35884A49-6B06-46AA-9C26-63966836DE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E782AC-3FE4-40B2-B281-17853D105D4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051629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7E39C60-C19F-4D7A-A28C-0BA29A5A55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469CF7A-93AD-44C6-811D-39952A3F83C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92B650E5-5002-40A0-B974-6B66D8450A4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CBA17775-5AEC-4E0E-8DCC-EC355947F7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20B145-BCEF-468B-BFE1-0CD84117F728}" type="datetimeFigureOut">
              <a:rPr lang="ru-RU" smtClean="0"/>
              <a:t>05.10.2023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1DF3D6D9-F70C-4666-9BB7-A760B07703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821814AE-89BE-4068-9498-66FEA0EFFD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E782AC-3FE4-40B2-B281-17853D105D4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478614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8FE9D1C-AB48-422F-A0F6-778458D7FC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0E730A13-BE20-4BDC-A840-C53902C9BBE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840AB239-F948-4839-8923-6899319D58D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444EF878-CEAF-4852-A0D7-9971BCADA6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20B145-BCEF-468B-BFE1-0CD84117F728}" type="datetimeFigureOut">
              <a:rPr lang="ru-RU" smtClean="0"/>
              <a:t>05.10.2023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51B628BF-2A50-4752-A91B-1CCC61C79A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8EB855C2-33F9-46B9-A315-B26B7F1F90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E782AC-3FE4-40B2-B281-17853D105D4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314028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92A7CE7-662B-4231-B4F7-86A43270D5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1055AAF7-7AE1-4FA4-B186-F1B348D74FF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E988247-A3C4-4AFB-A809-ECA850779A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20B145-BCEF-468B-BFE1-0CD84117F728}" type="datetimeFigureOut">
              <a:rPr lang="ru-RU" smtClean="0"/>
              <a:t>05.10.2023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287F6BE-148C-4140-A816-31436BD376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48D3FA8-823C-47A8-A050-050114BA1C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E782AC-3FE4-40B2-B281-17853D105D4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874379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7A65F1E2-5340-4D1F-919D-B5BEC0233B6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6049B392-25F7-449A-BCB2-9299BD2E410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4E82D12-38EB-4CEA-BCD8-367153E771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20B145-BCEF-468B-BFE1-0CD84117F728}" type="datetimeFigureOut">
              <a:rPr lang="ru-RU" smtClean="0"/>
              <a:t>05.10.2023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45A308C-0960-475C-8F99-66EEBD7B23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FD3F792-2681-48EF-9D50-FC6434B0A6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E782AC-3FE4-40B2-B281-17853D105D4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22983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5000"/>
                <a:lumOff val="95000"/>
              </a:schemeClr>
            </a:gs>
            <a:gs pos="74000">
              <a:schemeClr val="accent2">
                <a:lumMod val="45000"/>
                <a:lumOff val="55000"/>
              </a:schemeClr>
            </a:gs>
            <a:gs pos="83000">
              <a:schemeClr val="accent2">
                <a:lumMod val="45000"/>
                <a:lumOff val="55000"/>
              </a:schemeClr>
            </a:gs>
            <a:gs pos="100000">
              <a:schemeClr val="accent2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F32AEC4-285B-4F88-A0C9-0AA6CF7C62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EB1942CF-8F45-49F1-BBC8-A2A7D0B5F5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977ABE9-FC94-4B4C-B18A-91F72FA811F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20B145-BCEF-468B-BFE1-0CD84117F728}" type="datetimeFigureOut">
              <a:rPr lang="ru-RU" smtClean="0"/>
              <a:t>05.10.2023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B96E38EC-092D-4550-B3D9-57E5C47BFA7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B836C3E5-FB8A-4380-95A7-FEAADC93008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E782AC-3FE4-40B2-B281-17853D105D4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679338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jpeg"/><Relationship Id="rId4" Type="http://schemas.openxmlformats.org/officeDocument/2006/relationships/image" Target="../media/image4.jpeg"/><Relationship Id="rId9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7" Type="http://schemas.openxmlformats.org/officeDocument/2006/relationships/image" Target="../media/image28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3484AA8-BB6E-477D-BBE5-CAC90B4C1FB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uk-UA" dirty="0"/>
              <a:t>Поняття про густину, визначення густини твердих і рідких речовин</a:t>
            </a:r>
            <a:endParaRPr lang="ru-RU" dirty="0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92965B3F-BAAD-4B57-B341-CECF5A41765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048000" y="4907756"/>
            <a:ext cx="9144000" cy="1655762"/>
          </a:xfrm>
        </p:spPr>
        <p:txBody>
          <a:bodyPr/>
          <a:lstStyle/>
          <a:p>
            <a:r>
              <a:rPr lang="uk-UA" dirty="0"/>
              <a:t>Підготувала:</a:t>
            </a:r>
          </a:p>
          <a:p>
            <a:r>
              <a:rPr lang="uk-UA" dirty="0"/>
              <a:t>Вчитель </a:t>
            </a:r>
            <a:r>
              <a:rPr lang="uk-UA" dirty="0" err="1"/>
              <a:t>Миролюбівської</a:t>
            </a:r>
            <a:r>
              <a:rPr lang="uk-UA" dirty="0"/>
              <a:t> гімназії</a:t>
            </a:r>
          </a:p>
          <a:p>
            <a:r>
              <a:rPr lang="uk-UA" dirty="0"/>
              <a:t>Стасюк Ірина Олександрівна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060445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кутник: округлені кути 11">
            <a:extLst>
              <a:ext uri="{FF2B5EF4-FFF2-40B4-BE49-F238E27FC236}">
                <a16:creationId xmlns:a16="http://schemas.microsoft.com/office/drawing/2014/main" id="{D27953B0-4D8A-4932-AE9C-D323C609328B}"/>
              </a:ext>
            </a:extLst>
          </p:cNvPr>
          <p:cNvSpPr/>
          <p:nvPr/>
        </p:nvSpPr>
        <p:spPr>
          <a:xfrm>
            <a:off x="6096000" y="2000850"/>
            <a:ext cx="5746029" cy="3599507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 w="57150">
            <a:solidFill>
              <a:schemeClr val="accent2">
                <a:lumMod val="50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err="1">
                <a:solidFill>
                  <a:schemeClr val="accent2">
                    <a:lumMod val="50000"/>
                  </a:schemeClr>
                </a:solidFill>
              </a:rPr>
              <a:t>Добрий</a:t>
            </a:r>
            <a:r>
              <a:rPr lang="ru-RU" sz="3200" b="1" dirty="0">
                <a:solidFill>
                  <a:schemeClr val="accent2">
                    <a:lumMod val="50000"/>
                  </a:schemeClr>
                </a:solidFill>
              </a:rPr>
              <a:t> день, </a:t>
            </a:r>
            <a:r>
              <a:rPr lang="ru-RU" sz="3200" b="1" dirty="0" err="1">
                <a:solidFill>
                  <a:schemeClr val="accent2">
                    <a:lumMod val="50000"/>
                  </a:schemeClr>
                </a:solidFill>
              </a:rPr>
              <a:t>дорогі</a:t>
            </a:r>
            <a:r>
              <a:rPr lang="ru-RU" sz="3200" b="1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ru-RU" sz="3200" b="1" dirty="0" err="1">
                <a:solidFill>
                  <a:schemeClr val="accent2">
                    <a:lumMod val="50000"/>
                  </a:schemeClr>
                </a:solidFill>
              </a:rPr>
              <a:t>друзі</a:t>
            </a:r>
            <a:r>
              <a:rPr lang="ru-RU" sz="3200" b="1" dirty="0">
                <a:solidFill>
                  <a:schemeClr val="accent2">
                    <a:lumMod val="50000"/>
                  </a:schemeClr>
                </a:solidFill>
              </a:rPr>
              <a:t>!</a:t>
            </a:r>
          </a:p>
          <a:p>
            <a:pPr algn="ctr"/>
            <a:r>
              <a:rPr lang="ru-RU" sz="3200" b="1" dirty="0" err="1">
                <a:solidFill>
                  <a:schemeClr val="accent2">
                    <a:lumMod val="50000"/>
                  </a:schemeClr>
                </a:solidFill>
              </a:rPr>
              <a:t>Добрий</a:t>
            </a:r>
            <a:r>
              <a:rPr lang="ru-RU" sz="3200" b="1" dirty="0">
                <a:solidFill>
                  <a:schemeClr val="accent2">
                    <a:lumMod val="50000"/>
                  </a:schemeClr>
                </a:solidFill>
              </a:rPr>
              <a:t> день!</a:t>
            </a:r>
          </a:p>
          <a:p>
            <a:pPr algn="ctr"/>
            <a:r>
              <a:rPr lang="ru-RU" sz="3200" b="1" dirty="0">
                <a:solidFill>
                  <a:schemeClr val="accent2">
                    <a:lumMod val="50000"/>
                  </a:schemeClr>
                </a:solidFill>
              </a:rPr>
              <a:t>На вас </a:t>
            </a:r>
            <a:r>
              <a:rPr lang="ru-RU" sz="3200" b="1" dirty="0" err="1">
                <a:solidFill>
                  <a:schemeClr val="accent2">
                    <a:lumMod val="50000"/>
                  </a:schemeClr>
                </a:solidFill>
              </a:rPr>
              <a:t>чекає</a:t>
            </a:r>
            <a:r>
              <a:rPr lang="ru-RU" sz="3200" b="1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ru-RU" sz="3200" b="1" dirty="0" err="1">
                <a:solidFill>
                  <a:schemeClr val="accent2">
                    <a:lumMod val="50000"/>
                  </a:schemeClr>
                </a:solidFill>
              </a:rPr>
              <a:t>гарний</a:t>
            </a:r>
            <a:r>
              <a:rPr lang="ru-RU" sz="3200" b="1" dirty="0">
                <a:solidFill>
                  <a:schemeClr val="accent2">
                    <a:lumMod val="50000"/>
                  </a:schemeClr>
                </a:solidFill>
              </a:rPr>
              <a:t> день.</a:t>
            </a:r>
          </a:p>
          <a:p>
            <a:pPr algn="ctr"/>
            <a:r>
              <a:rPr lang="ru-RU" sz="3200" b="1" dirty="0" err="1">
                <a:solidFill>
                  <a:schemeClr val="accent2">
                    <a:lumMod val="50000"/>
                  </a:schemeClr>
                </a:solidFill>
              </a:rPr>
              <a:t>Бачу</a:t>
            </a:r>
            <a:r>
              <a:rPr lang="ru-RU" sz="3200" b="1" dirty="0">
                <a:solidFill>
                  <a:schemeClr val="accent2">
                    <a:lumMod val="50000"/>
                  </a:schemeClr>
                </a:solidFill>
              </a:rPr>
              <a:t>, </a:t>
            </a:r>
            <a:r>
              <a:rPr lang="ru-RU" sz="3200" b="1" dirty="0" err="1">
                <a:solidFill>
                  <a:schemeClr val="accent2">
                    <a:lumMod val="50000"/>
                  </a:schemeClr>
                </a:solidFill>
              </a:rPr>
              <a:t>всі</a:t>
            </a:r>
            <a:r>
              <a:rPr lang="ru-RU" sz="3200" b="1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ru-RU" sz="3200" b="1" dirty="0" err="1">
                <a:solidFill>
                  <a:schemeClr val="accent2">
                    <a:lumMod val="50000"/>
                  </a:schemeClr>
                </a:solidFill>
              </a:rPr>
              <a:t>веселі</a:t>
            </a:r>
            <a:r>
              <a:rPr lang="ru-RU" sz="3200" b="1" dirty="0">
                <a:solidFill>
                  <a:schemeClr val="accent2">
                    <a:lumMod val="50000"/>
                  </a:schemeClr>
                </a:solidFill>
              </a:rPr>
              <a:t> і </a:t>
            </a:r>
            <a:r>
              <a:rPr lang="ru-RU" sz="3200" b="1" dirty="0" err="1">
                <a:solidFill>
                  <a:schemeClr val="accent2">
                    <a:lumMod val="50000"/>
                  </a:schemeClr>
                </a:solidFill>
              </a:rPr>
              <a:t>здорові</a:t>
            </a:r>
            <a:endParaRPr lang="ru-RU" sz="3200" b="1" dirty="0">
              <a:solidFill>
                <a:schemeClr val="accent2">
                  <a:lumMod val="50000"/>
                </a:schemeClr>
              </a:solidFill>
            </a:endParaRPr>
          </a:p>
          <a:p>
            <a:pPr algn="ctr"/>
            <a:r>
              <a:rPr lang="ru-RU" sz="3200" b="1" dirty="0">
                <a:solidFill>
                  <a:schemeClr val="accent2">
                    <a:lumMod val="50000"/>
                  </a:schemeClr>
                </a:solidFill>
              </a:rPr>
              <a:t>До уроку </a:t>
            </a:r>
            <a:r>
              <a:rPr lang="ru-RU" sz="3200" b="1" dirty="0" err="1">
                <a:solidFill>
                  <a:schemeClr val="accent2">
                    <a:lumMod val="50000"/>
                  </a:schemeClr>
                </a:solidFill>
              </a:rPr>
              <a:t>всі</a:t>
            </a:r>
            <a:r>
              <a:rPr lang="ru-RU" sz="3200" b="1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ru-RU" sz="3200" b="1" dirty="0" err="1">
                <a:solidFill>
                  <a:schemeClr val="accent2">
                    <a:lumMod val="50000"/>
                  </a:schemeClr>
                </a:solidFill>
              </a:rPr>
              <a:t>готові</a:t>
            </a:r>
            <a:r>
              <a:rPr lang="ru-RU" sz="3200" b="1" dirty="0">
                <a:solidFill>
                  <a:schemeClr val="accent2">
                    <a:lumMod val="50000"/>
                  </a:schemeClr>
                </a:solidFill>
              </a:rPr>
              <a:t>!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31627C8A-A03F-43C3-9D9D-57D762C543F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377" r="48019" b="18378"/>
          <a:stretch/>
        </p:blipFill>
        <p:spPr>
          <a:xfrm>
            <a:off x="133060" y="1546069"/>
            <a:ext cx="2877531" cy="37925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341763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823156C4-4F77-4D02-B235-B354B0A51210}"/>
              </a:ext>
            </a:extLst>
          </p:cNvPr>
          <p:cNvSpPr/>
          <p:nvPr/>
        </p:nvSpPr>
        <p:spPr>
          <a:xfrm>
            <a:off x="3355596" y="494529"/>
            <a:ext cx="8732066" cy="485775"/>
          </a:xfrm>
          <a:prstGeom prst="rect">
            <a:avLst/>
          </a:prstGeom>
          <a:solidFill>
            <a:srgbClr val="2F324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>
                <a:solidFill>
                  <a:schemeClr val="bg1"/>
                </a:solidFill>
              </a:rPr>
              <a:t>Емоційне налаштування «Екран настрою»</a:t>
            </a:r>
          </a:p>
        </p:txBody>
      </p:sp>
      <p:pic>
        <p:nvPicPr>
          <p:cNvPr id="5" name="Picture 2" descr="Смайлики - красивые картинки">
            <a:extLst>
              <a:ext uri="{FF2B5EF4-FFF2-40B4-BE49-F238E27FC236}">
                <a16:creationId xmlns:a16="http://schemas.microsoft.com/office/drawing/2014/main" id="{6BA8D539-8A41-4F29-A6C5-5FE194C0723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61" r="11104"/>
          <a:stretch/>
        </p:blipFill>
        <p:spPr bwMode="auto">
          <a:xfrm>
            <a:off x="6746779" y="1512633"/>
            <a:ext cx="2433080" cy="19412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думать emoticon иллюстрация вектора. иллюстрации насчитывающей шарж -  15563809">
            <a:extLst>
              <a:ext uri="{FF2B5EF4-FFF2-40B4-BE49-F238E27FC236}">
                <a16:creationId xmlns:a16="http://schemas.microsoft.com/office/drawing/2014/main" id="{8410CDF6-698A-4949-B829-81B0D0B9B2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7083" y="1512633"/>
            <a:ext cx="1962728" cy="1962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 descr="День рождения Смайлика! - Гимназия №4 - Великий Новгород">
            <a:extLst>
              <a:ext uri="{FF2B5EF4-FFF2-40B4-BE49-F238E27FC236}">
                <a16:creationId xmlns:a16="http://schemas.microsoft.com/office/drawing/2014/main" id="{1B12D4A6-4783-4759-B171-FF93098DD2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52" y="1512633"/>
            <a:ext cx="2045642" cy="20456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8" descr="Смайлики - красивые картинки (40 фото) • Прикольные картинки и позитив">
            <a:extLst>
              <a:ext uri="{FF2B5EF4-FFF2-40B4-BE49-F238E27FC236}">
                <a16:creationId xmlns:a16="http://schemas.microsoft.com/office/drawing/2014/main" id="{1F65A7B6-350F-41C2-8ABC-F981DDEFD6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6111" y="4337127"/>
            <a:ext cx="2253748" cy="21925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16" descr="Наша миссия - Благотворительный Фонд помощи детям Жизнь бесценна">
            <a:extLst>
              <a:ext uri="{FF2B5EF4-FFF2-40B4-BE49-F238E27FC236}">
                <a16:creationId xmlns:a16="http://schemas.microsoft.com/office/drawing/2014/main" id="{56498A86-7C20-485F-9C20-BC4ADDE8CFC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487" b="9010"/>
          <a:stretch/>
        </p:blipFill>
        <p:spPr bwMode="auto">
          <a:xfrm>
            <a:off x="381827" y="1226880"/>
            <a:ext cx="3087513" cy="2547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DCE4FF67-625B-464F-835F-792DE9B15324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458"/>
          <a:stretch/>
        </p:blipFill>
        <p:spPr>
          <a:xfrm>
            <a:off x="159152" y="4277564"/>
            <a:ext cx="3147831" cy="2252068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3A9147AA-4095-4BD7-A143-2F6AEF28912E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134"/>
          <a:stretch/>
        </p:blipFill>
        <p:spPr>
          <a:xfrm>
            <a:off x="3952805" y="4259888"/>
            <a:ext cx="2473749" cy="2252068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EFA8532A-71D3-4073-AC05-AFA9C801F147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052"/>
          <a:stretch/>
        </p:blipFill>
        <p:spPr>
          <a:xfrm>
            <a:off x="9422257" y="4182649"/>
            <a:ext cx="2475838" cy="22697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01252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1337A9D-03E4-489F-8948-F17AB0BD7C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/>
              <a:t>Пригадайте</a:t>
            </a:r>
            <a:endParaRPr lang="ru-RU" dirty="0"/>
          </a:p>
        </p:txBody>
      </p:sp>
      <p:sp>
        <p:nvSpPr>
          <p:cNvPr id="4" name="Прямоугольник: скругленные противолежащие углы 3">
            <a:extLst>
              <a:ext uri="{FF2B5EF4-FFF2-40B4-BE49-F238E27FC236}">
                <a16:creationId xmlns:a16="http://schemas.microsoft.com/office/drawing/2014/main" id="{CA98BDCB-3FCE-4488-BD01-E0876832F9A5}"/>
              </a:ext>
            </a:extLst>
          </p:cNvPr>
          <p:cNvSpPr/>
          <p:nvPr/>
        </p:nvSpPr>
        <p:spPr>
          <a:xfrm>
            <a:off x="1167618" y="1885071"/>
            <a:ext cx="10044333" cy="1325563"/>
          </a:xfrm>
          <a:prstGeom prst="round2Diag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Що таке маса та як її вимірюють?</a:t>
            </a:r>
            <a:endParaRPr lang="ru-RU" sz="4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: скругленные противолежащие углы 4">
            <a:extLst>
              <a:ext uri="{FF2B5EF4-FFF2-40B4-BE49-F238E27FC236}">
                <a16:creationId xmlns:a16="http://schemas.microsoft.com/office/drawing/2014/main" id="{F968B7BB-9A52-4407-97B0-90BA78617C97}"/>
              </a:ext>
            </a:extLst>
          </p:cNvPr>
          <p:cNvSpPr/>
          <p:nvPr/>
        </p:nvSpPr>
        <p:spPr>
          <a:xfrm>
            <a:off x="672905" y="3964745"/>
            <a:ext cx="10044333" cy="1325563"/>
          </a:xfrm>
          <a:prstGeom prst="round2Diag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Що важче: один кілограм заліза чи один кілограм вати?</a:t>
            </a:r>
            <a:endParaRPr lang="ru-RU" sz="4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55301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8485A97-4326-4782-9915-17B2FAB729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i="0" dirty="0" err="1">
                <a:solidFill>
                  <a:srgbClr val="4A4A4A"/>
                </a:solidFill>
                <a:effectLst/>
                <a:latin typeface="IBM Plex Sans" panose="020B0604020202020204" pitchFamily="34" charset="0"/>
              </a:rPr>
              <a:t>Поняття</a:t>
            </a:r>
            <a:r>
              <a:rPr lang="ru-RU" b="1" i="0" dirty="0">
                <a:solidFill>
                  <a:srgbClr val="4A4A4A"/>
                </a:solidFill>
                <a:effectLst/>
                <a:latin typeface="IBM Plex Sans" panose="020B0604020202020204" pitchFamily="34" charset="0"/>
              </a:rPr>
              <a:t> про </a:t>
            </a:r>
            <a:r>
              <a:rPr lang="ru-RU" b="1" i="0" dirty="0" err="1">
                <a:solidFill>
                  <a:srgbClr val="4A4A4A"/>
                </a:solidFill>
                <a:effectLst/>
                <a:latin typeface="IBM Plex Sans" panose="020B0604020202020204" pitchFamily="34" charset="0"/>
              </a:rPr>
              <a:t>густину</a:t>
            </a:r>
            <a:r>
              <a:rPr lang="ru-RU" b="1" i="0" dirty="0">
                <a:solidFill>
                  <a:srgbClr val="4A4A4A"/>
                </a:solidFill>
                <a:effectLst/>
                <a:latin typeface="IBM Plex Sans" panose="020B0604020202020204" pitchFamily="34" charset="0"/>
              </a:rPr>
              <a:t> </a:t>
            </a:r>
            <a:r>
              <a:rPr lang="ru-RU" b="1" i="0" dirty="0" err="1">
                <a:solidFill>
                  <a:srgbClr val="4A4A4A"/>
                </a:solidFill>
                <a:effectLst/>
                <a:latin typeface="IBM Plex Sans" panose="020B0604020202020204" pitchFamily="34" charset="0"/>
              </a:rPr>
              <a:t>речовин</a:t>
            </a:r>
            <a:endParaRPr lang="ru-RU" dirty="0"/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FF5035BD-F728-437C-B4A9-99BAC6ECE3AC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838199" y="1714360"/>
            <a:ext cx="11203745" cy="13849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b="0" i="0" u="none" strike="noStrike" cap="none" normalizeH="0" baseline="0" dirty="0" err="1">
                <a:ln>
                  <a:noFill/>
                </a:ln>
                <a:solidFill>
                  <a:srgbClr val="4A4A4A"/>
                </a:solidFill>
                <a:effectLst/>
                <a:latin typeface="IBM Plex Sans" panose="020B0503050203000203" pitchFamily="34" charset="0"/>
              </a:rPr>
              <a:t>Густина</a:t>
            </a:r>
            <a:r>
              <a:rPr kumimoji="0" lang="ru-RU" altLang="ru-RU" b="0" i="0" u="none" strike="noStrike" cap="none" normalizeH="0" baseline="0" dirty="0">
                <a:ln>
                  <a:noFill/>
                </a:ln>
                <a:solidFill>
                  <a:srgbClr val="4A4A4A"/>
                </a:solidFill>
                <a:effectLst/>
                <a:latin typeface="IBM Plex Sans" panose="020B0503050203000203" pitchFamily="34" charset="0"/>
              </a:rPr>
              <a:t> </a:t>
            </a:r>
            <a:r>
              <a:rPr kumimoji="0" lang="ru-RU" altLang="ru-RU" b="0" i="0" u="none" strike="noStrike" cap="none" normalizeH="0" baseline="0" dirty="0" err="1">
                <a:ln>
                  <a:noFill/>
                </a:ln>
                <a:solidFill>
                  <a:srgbClr val="4A4A4A"/>
                </a:solidFill>
                <a:effectLst/>
                <a:latin typeface="IBM Plex Sans" panose="020B0503050203000203" pitchFamily="34" charset="0"/>
              </a:rPr>
              <a:t>речовини</a:t>
            </a:r>
            <a:r>
              <a:rPr kumimoji="0" lang="ru-RU" altLang="ru-RU" b="0" i="0" u="none" strike="noStrike" cap="none" normalizeH="0" baseline="0" dirty="0">
                <a:ln>
                  <a:noFill/>
                </a:ln>
                <a:solidFill>
                  <a:srgbClr val="4A4A4A"/>
                </a:solidFill>
                <a:effectLst/>
                <a:latin typeface="IBM Plex Sans" panose="020B0503050203000203" pitchFamily="34" charset="0"/>
              </a:rPr>
              <a:t> — </a:t>
            </a:r>
            <a:r>
              <a:rPr kumimoji="0" lang="ru-RU" altLang="ru-RU" b="0" i="0" u="none" strike="noStrike" cap="none" normalizeH="0" baseline="0" dirty="0" err="1">
                <a:ln>
                  <a:noFill/>
                </a:ln>
                <a:solidFill>
                  <a:srgbClr val="4A4A4A"/>
                </a:solidFill>
                <a:effectLst/>
                <a:latin typeface="IBM Plex Sans" panose="020B0503050203000203" pitchFamily="34" charset="0"/>
              </a:rPr>
              <a:t>це</a:t>
            </a:r>
            <a:r>
              <a:rPr kumimoji="0" lang="ru-RU" altLang="ru-RU" b="0" i="0" u="none" strike="noStrike" cap="none" normalizeH="0" baseline="0" dirty="0">
                <a:ln>
                  <a:noFill/>
                </a:ln>
                <a:solidFill>
                  <a:srgbClr val="4A4A4A"/>
                </a:solidFill>
                <a:effectLst/>
                <a:latin typeface="IBM Plex Sans" panose="020B0503050203000203" pitchFamily="34" charset="0"/>
              </a:rPr>
              <a:t> </a:t>
            </a:r>
            <a:r>
              <a:rPr kumimoji="0" lang="ru-RU" altLang="ru-RU" b="0" i="0" u="none" strike="noStrike" cap="none" normalizeH="0" baseline="0" dirty="0" err="1">
                <a:ln>
                  <a:noFill/>
                </a:ln>
                <a:solidFill>
                  <a:srgbClr val="4A4A4A"/>
                </a:solidFill>
                <a:effectLst/>
                <a:latin typeface="IBM Plex Sans" panose="020B0503050203000203" pitchFamily="34" charset="0"/>
              </a:rPr>
              <a:t>фізична</a:t>
            </a:r>
            <a:r>
              <a:rPr kumimoji="0" lang="ru-RU" altLang="ru-RU" b="0" i="0" u="none" strike="noStrike" cap="none" normalizeH="0" baseline="0" dirty="0">
                <a:ln>
                  <a:noFill/>
                </a:ln>
                <a:solidFill>
                  <a:srgbClr val="4A4A4A"/>
                </a:solidFill>
                <a:effectLst/>
                <a:latin typeface="IBM Plex Sans" panose="020B0503050203000203" pitchFamily="34" charset="0"/>
              </a:rPr>
              <a:t>  величина, </a:t>
            </a:r>
            <a:r>
              <a:rPr kumimoji="0" lang="ru-RU" altLang="ru-RU" b="0" i="0" u="none" strike="noStrike" cap="none" normalizeH="0" baseline="0" dirty="0" err="1">
                <a:ln>
                  <a:noFill/>
                </a:ln>
                <a:solidFill>
                  <a:srgbClr val="4A4A4A"/>
                </a:solidFill>
                <a:effectLst/>
                <a:latin typeface="IBM Plex Sans" panose="020B0503050203000203" pitchFamily="34" charset="0"/>
              </a:rPr>
              <a:t>що</a:t>
            </a:r>
            <a:r>
              <a:rPr kumimoji="0" lang="ru-RU" altLang="ru-RU" b="0" i="0" u="none" strike="noStrike" cap="none" normalizeH="0" baseline="0" dirty="0">
                <a:ln>
                  <a:noFill/>
                </a:ln>
                <a:solidFill>
                  <a:srgbClr val="4A4A4A"/>
                </a:solidFill>
                <a:effectLst/>
                <a:latin typeface="IBM Plex Sans" panose="020B0503050203000203" pitchFamily="34" charset="0"/>
              </a:rPr>
              <a:t> </a:t>
            </a:r>
            <a:r>
              <a:rPr kumimoji="0" lang="ru-RU" altLang="ru-RU" b="0" i="0" u="none" strike="noStrike" cap="none" normalizeH="0" baseline="0" dirty="0" err="1">
                <a:ln>
                  <a:noFill/>
                </a:ln>
                <a:solidFill>
                  <a:srgbClr val="4A4A4A"/>
                </a:solidFill>
                <a:effectLst/>
                <a:latin typeface="IBM Plex Sans" panose="020B0503050203000203" pitchFamily="34" charset="0"/>
              </a:rPr>
              <a:t>характеризує</a:t>
            </a:r>
            <a:r>
              <a:rPr kumimoji="0" lang="ru-RU" altLang="ru-RU" b="0" i="0" u="none" strike="noStrike" cap="none" normalizeH="0" baseline="0" dirty="0">
                <a:ln>
                  <a:noFill/>
                </a:ln>
                <a:solidFill>
                  <a:srgbClr val="4A4A4A"/>
                </a:solidFill>
                <a:effectLst/>
                <a:latin typeface="IBM Plex Sans" panose="020B0503050203000203" pitchFamily="34" charset="0"/>
              </a:rPr>
              <a:t> </a:t>
            </a:r>
            <a:r>
              <a:rPr kumimoji="0" lang="ru-RU" altLang="ru-RU" b="0" i="0" u="none" strike="noStrike" cap="none" normalizeH="0" baseline="0" dirty="0" err="1">
                <a:ln>
                  <a:noFill/>
                </a:ln>
                <a:solidFill>
                  <a:srgbClr val="4A4A4A"/>
                </a:solidFill>
                <a:effectLst/>
                <a:latin typeface="IBM Plex Sans" panose="020B0503050203000203" pitchFamily="34" charset="0"/>
              </a:rPr>
              <a:t>певну</a:t>
            </a:r>
            <a:r>
              <a:rPr kumimoji="0" lang="ru-RU" altLang="ru-RU" b="0" i="0" u="none" strike="noStrike" cap="none" normalizeH="0" baseline="0" dirty="0">
                <a:ln>
                  <a:noFill/>
                </a:ln>
                <a:solidFill>
                  <a:srgbClr val="4A4A4A"/>
                </a:solidFill>
                <a:effectLst/>
                <a:latin typeface="IBM Plex Sans" panose="020B0503050203000203" pitchFamily="34" charset="0"/>
              </a:rPr>
              <a:t> </a:t>
            </a:r>
            <a:r>
              <a:rPr kumimoji="0" lang="ru-RU" altLang="ru-RU" b="0" i="0" u="none" strike="noStrike" cap="none" normalizeH="0" baseline="0" dirty="0" err="1">
                <a:ln>
                  <a:noFill/>
                </a:ln>
                <a:solidFill>
                  <a:srgbClr val="4A4A4A"/>
                </a:solidFill>
                <a:effectLst/>
                <a:latin typeface="IBM Plex Sans" panose="020B0503050203000203" pitchFamily="34" charset="0"/>
              </a:rPr>
              <a:t>речовину</a:t>
            </a:r>
            <a:r>
              <a:rPr kumimoji="0" lang="ru-RU" altLang="ru-RU" b="0" i="0" u="none" strike="noStrike" cap="none" normalizeH="0" baseline="0" dirty="0">
                <a:ln>
                  <a:noFill/>
                </a:ln>
                <a:solidFill>
                  <a:srgbClr val="4A4A4A"/>
                </a:solidFill>
                <a:effectLst/>
                <a:latin typeface="IBM Plex Sans" panose="020B0503050203000203" pitchFamily="34" charset="0"/>
              </a:rPr>
              <a:t> та </a:t>
            </a:r>
            <a:r>
              <a:rPr kumimoji="0" lang="ru-RU" altLang="ru-RU" b="0" i="0" u="none" strike="noStrike" cap="none" normalizeH="0" baseline="0" dirty="0" err="1">
                <a:ln>
                  <a:noFill/>
                </a:ln>
                <a:solidFill>
                  <a:srgbClr val="4A4A4A"/>
                </a:solidFill>
                <a:effectLst/>
                <a:latin typeface="IBM Plex Sans" panose="020B0503050203000203" pitchFamily="34" charset="0"/>
              </a:rPr>
              <a:t>дорівнює</a:t>
            </a:r>
            <a:r>
              <a:rPr kumimoji="0" lang="ru-RU" altLang="ru-RU" b="0" i="0" u="none" strike="noStrike" cap="none" normalizeH="0" baseline="0" dirty="0">
                <a:ln>
                  <a:noFill/>
                </a:ln>
                <a:solidFill>
                  <a:srgbClr val="4A4A4A"/>
                </a:solidFill>
                <a:effectLst/>
                <a:latin typeface="IBM Plex Sans" panose="020B0503050203000203" pitchFamily="34" charset="0"/>
              </a:rPr>
              <a:t> </a:t>
            </a:r>
            <a:r>
              <a:rPr kumimoji="0" lang="ru-RU" altLang="ru-RU" b="0" i="0" u="none" strike="noStrike" cap="none" normalizeH="0" baseline="0" dirty="0" err="1">
                <a:ln>
                  <a:noFill/>
                </a:ln>
                <a:solidFill>
                  <a:srgbClr val="4A4A4A"/>
                </a:solidFill>
                <a:effectLst/>
                <a:latin typeface="IBM Plex Sans" panose="020B0503050203000203" pitchFamily="34" charset="0"/>
              </a:rPr>
              <a:t>відношенню</a:t>
            </a:r>
            <a:r>
              <a:rPr kumimoji="0" lang="ru-RU" altLang="ru-RU" b="0" i="0" u="none" strike="noStrike" cap="none" normalizeH="0" baseline="0" dirty="0">
                <a:ln>
                  <a:noFill/>
                </a:ln>
                <a:solidFill>
                  <a:srgbClr val="4A4A4A"/>
                </a:solidFill>
                <a:effectLst/>
                <a:latin typeface="IBM Plex Sans" panose="020B0503050203000203" pitchFamily="34" charset="0"/>
              </a:rPr>
              <a:t>  </a:t>
            </a:r>
            <a:r>
              <a:rPr kumimoji="0" lang="ru-RU" altLang="ru-RU" b="0" i="0" u="none" strike="noStrike" cap="none" normalizeH="0" baseline="0" dirty="0" err="1">
                <a:ln>
                  <a:noFill/>
                </a:ln>
                <a:solidFill>
                  <a:srgbClr val="4A4A4A"/>
                </a:solidFill>
                <a:effectLst/>
                <a:latin typeface="IBM Plex Sans" panose="020B0503050203000203" pitchFamily="34" charset="0"/>
              </a:rPr>
              <a:t>маси</a:t>
            </a:r>
            <a:r>
              <a:rPr kumimoji="0" lang="ru-RU" altLang="ru-RU" b="0" i="0" u="none" strike="noStrike" cap="none" normalizeH="0" baseline="0" dirty="0">
                <a:ln>
                  <a:noFill/>
                </a:ln>
                <a:solidFill>
                  <a:srgbClr val="4A4A4A"/>
                </a:solidFill>
                <a:effectLst/>
                <a:latin typeface="IBM Plex Sans" panose="020B0503050203000203" pitchFamily="34" charset="0"/>
              </a:rPr>
              <a:t>  </a:t>
            </a:r>
            <a:r>
              <a:rPr kumimoji="0" lang="ru-RU" altLang="ru-RU" b="0" i="0" u="none" strike="noStrike" cap="none" normalizeH="0" baseline="0" dirty="0" err="1">
                <a:ln>
                  <a:noFill/>
                </a:ln>
                <a:solidFill>
                  <a:srgbClr val="4A4A4A"/>
                </a:solidFill>
                <a:effectLst/>
                <a:latin typeface="IBM Plex Sans" panose="020B0503050203000203" pitchFamily="34" charset="0"/>
              </a:rPr>
              <a:t>тіла</a:t>
            </a:r>
            <a:r>
              <a:rPr kumimoji="0" lang="ru-RU" altLang="ru-RU" b="0" i="0" u="none" strike="noStrike" cap="none" normalizeH="0" baseline="0" dirty="0">
                <a:ln>
                  <a:noFill/>
                </a:ln>
                <a:solidFill>
                  <a:srgbClr val="4A4A4A"/>
                </a:solidFill>
                <a:effectLst/>
                <a:latin typeface="IBM Plex Sans" panose="020B0503050203000203" pitchFamily="34" charset="0"/>
              </a:rPr>
              <a:t>, </a:t>
            </a:r>
            <a:r>
              <a:rPr kumimoji="0" lang="ru-RU" altLang="ru-RU" b="0" i="0" u="none" strike="noStrike" cap="none" normalizeH="0" baseline="0" dirty="0" err="1">
                <a:ln>
                  <a:noFill/>
                </a:ln>
                <a:solidFill>
                  <a:srgbClr val="4A4A4A"/>
                </a:solidFill>
                <a:effectLst/>
                <a:latin typeface="IBM Plex Sans" panose="020B0503050203000203" pitchFamily="34" charset="0"/>
              </a:rPr>
              <a:t>виготовленого</a:t>
            </a:r>
            <a:r>
              <a:rPr kumimoji="0" lang="ru-RU" altLang="ru-RU" b="0" i="0" u="none" strike="noStrike" cap="none" normalizeH="0" baseline="0" dirty="0">
                <a:ln>
                  <a:noFill/>
                </a:ln>
                <a:solidFill>
                  <a:srgbClr val="4A4A4A"/>
                </a:solidFill>
                <a:effectLst/>
                <a:latin typeface="IBM Plex Sans" panose="020B0503050203000203" pitchFamily="34" charset="0"/>
              </a:rPr>
              <a:t> з </a:t>
            </a:r>
            <a:r>
              <a:rPr kumimoji="0" lang="ru-RU" altLang="ru-RU" b="0" i="0" u="none" strike="noStrike" cap="none" normalizeH="0" baseline="0" dirty="0" err="1">
                <a:ln>
                  <a:noFill/>
                </a:ln>
                <a:solidFill>
                  <a:srgbClr val="4A4A4A"/>
                </a:solidFill>
                <a:effectLst/>
                <a:latin typeface="IBM Plex Sans" panose="020B0503050203000203" pitchFamily="34" charset="0"/>
              </a:rPr>
              <a:t>цієї</a:t>
            </a:r>
            <a:r>
              <a:rPr kumimoji="0" lang="ru-RU" altLang="ru-RU" b="0" i="0" u="none" strike="noStrike" cap="none" normalizeH="0" baseline="0" dirty="0">
                <a:ln>
                  <a:noFill/>
                </a:ln>
                <a:solidFill>
                  <a:srgbClr val="4A4A4A"/>
                </a:solidFill>
                <a:effectLst/>
                <a:latin typeface="IBM Plex Sans" panose="020B0503050203000203" pitchFamily="34" charset="0"/>
              </a:rPr>
              <a:t> </a:t>
            </a:r>
            <a:r>
              <a:rPr kumimoji="0" lang="ru-RU" altLang="ru-RU" b="0" i="0" u="none" strike="noStrike" cap="none" normalizeH="0" baseline="0" dirty="0" err="1">
                <a:ln>
                  <a:noFill/>
                </a:ln>
                <a:solidFill>
                  <a:srgbClr val="4A4A4A"/>
                </a:solidFill>
                <a:effectLst/>
                <a:latin typeface="IBM Plex Sans" panose="020B0503050203000203" pitchFamily="34" charset="0"/>
              </a:rPr>
              <a:t>речовини</a:t>
            </a:r>
            <a:r>
              <a:rPr kumimoji="0" lang="ru-RU" altLang="ru-RU" b="0" i="0" u="none" strike="noStrike" cap="none" normalizeH="0" baseline="0" dirty="0">
                <a:ln>
                  <a:noFill/>
                </a:ln>
                <a:solidFill>
                  <a:srgbClr val="4A4A4A"/>
                </a:solidFill>
                <a:effectLst/>
                <a:latin typeface="IBM Plex Sans" panose="020B0503050203000203" pitchFamily="34" charset="0"/>
              </a:rPr>
              <a:t>, до  об</a:t>
            </a:r>
            <a:r>
              <a:rPr kumimoji="0" lang="en-US" altLang="ru-RU" b="0" i="0" u="none" strike="noStrike" cap="none" normalizeH="0" baseline="0" dirty="0">
                <a:ln>
                  <a:noFill/>
                </a:ln>
                <a:solidFill>
                  <a:srgbClr val="4A4A4A"/>
                </a:solidFill>
                <a:effectLst/>
                <a:latin typeface="IBM Plex Sans" panose="020B0503050203000203" pitchFamily="34" charset="0"/>
              </a:rPr>
              <a:t>’</a:t>
            </a:r>
            <a:r>
              <a:rPr kumimoji="0" lang="uk-UA" altLang="ru-RU" b="0" i="0" u="none" strike="noStrike" cap="none" normalizeH="0" baseline="0" dirty="0" err="1">
                <a:ln>
                  <a:noFill/>
                </a:ln>
                <a:solidFill>
                  <a:srgbClr val="4A4A4A"/>
                </a:solidFill>
                <a:effectLst/>
                <a:latin typeface="IBM Plex Sans" panose="020B0503050203000203" pitchFamily="34" charset="0"/>
              </a:rPr>
              <a:t>єму</a:t>
            </a:r>
            <a:r>
              <a:rPr kumimoji="0" lang="uk-UA" altLang="ru-RU" b="0" i="0" u="none" strike="noStrike" cap="none" normalizeH="0" baseline="0" dirty="0">
                <a:ln>
                  <a:noFill/>
                </a:ln>
                <a:solidFill>
                  <a:srgbClr val="4A4A4A"/>
                </a:solidFill>
                <a:effectLst/>
                <a:latin typeface="IBM Plex Sans" panose="020B0503050203000203" pitchFamily="34" charset="0"/>
              </a:rPr>
              <a:t> </a:t>
            </a:r>
            <a:r>
              <a:rPr kumimoji="0" lang="ru-RU" altLang="ru-RU" b="0" i="0" u="none" strike="noStrike" cap="none" normalizeH="0" baseline="0" dirty="0">
                <a:ln>
                  <a:noFill/>
                </a:ln>
                <a:solidFill>
                  <a:srgbClr val="4A4A4A"/>
                </a:solidFill>
                <a:effectLst/>
                <a:latin typeface="IBM Plex Sans" panose="020B0503050203000203" pitchFamily="34" charset="0"/>
              </a:rPr>
              <a:t>  </a:t>
            </a:r>
            <a:r>
              <a:rPr kumimoji="0" lang="ru-RU" altLang="ru-RU" b="0" i="0" u="none" strike="noStrike" cap="none" normalizeH="0" baseline="0" dirty="0" err="1">
                <a:ln>
                  <a:noFill/>
                </a:ln>
                <a:solidFill>
                  <a:srgbClr val="4A4A4A"/>
                </a:solidFill>
                <a:effectLst/>
                <a:latin typeface="IBM Plex Sans" panose="020B0503050203000203" pitchFamily="34" charset="0"/>
              </a:rPr>
              <a:t>тіла</a:t>
            </a:r>
            <a:r>
              <a:rPr kumimoji="0" lang="ru-RU" altLang="ru-RU" b="0" i="0" u="none" strike="noStrike" cap="none" normalizeH="0" baseline="0" dirty="0">
                <a:ln>
                  <a:noFill/>
                </a:ln>
                <a:solidFill>
                  <a:srgbClr val="4A4A4A"/>
                </a:solidFill>
                <a:effectLst/>
                <a:latin typeface="IBM Plex Sans" panose="020B0503050203000203" pitchFamily="34" charset="0"/>
              </a:rPr>
              <a:t>.</a:t>
            </a:r>
            <a:r>
              <a:rPr kumimoji="0" lang="ru-RU" altLang="ru-RU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</a:t>
            </a:r>
          </a:p>
        </p:txBody>
      </p:sp>
      <p:pic>
        <p:nvPicPr>
          <p:cNvPr id="1027" name="Picture 3" descr="Пательня алюмінієва з антипригарним покриттям d 28 cм Lacor (21628) –  низькі ціни, кредит, оплата частинами в інтернет-магазині ROZETKA від  продавця: ProfComplect | Купити в Україні: Києві, Харкові, Дніпрі, Одесі,  Запоріжжі, Львові">
            <a:extLst>
              <a:ext uri="{FF2B5EF4-FFF2-40B4-BE49-F238E27FC236}">
                <a16:creationId xmlns:a16="http://schemas.microsoft.com/office/drawing/2014/main" id="{EB15B73C-B9D3-492C-A3F2-51C8983B3D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6373" y="3785962"/>
            <a:ext cx="2695575" cy="1695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5C15CA6-B364-4C50-B332-DA9236ECC83A}"/>
              </a:ext>
            </a:extLst>
          </p:cNvPr>
          <p:cNvSpPr txBox="1"/>
          <p:nvPr/>
        </p:nvSpPr>
        <p:spPr>
          <a:xfrm>
            <a:off x="1195754" y="6063175"/>
            <a:ext cx="16599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/>
              <a:t>алюмінієва</a:t>
            </a:r>
            <a:endParaRPr lang="ru-RU" dirty="0"/>
          </a:p>
        </p:txBody>
      </p:sp>
      <p:pic>
        <p:nvPicPr>
          <p:cNvPr id="1029" name="Picture 5" descr="Пательня сталева de Buyer 5610.32 Mineral B 32 см - Ковані сковорідки  Сталеві сковороди Металеві сковорідки - Posudoff.com.ua">
            <a:extLst>
              <a:ext uri="{FF2B5EF4-FFF2-40B4-BE49-F238E27FC236}">
                <a16:creationId xmlns:a16="http://schemas.microsoft.com/office/drawing/2014/main" id="{73441FA4-104C-4DEB-92A7-093F46E0DF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66624" y="3278499"/>
            <a:ext cx="2143125" cy="2143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0E120F04-9C78-4670-A7F9-B8BD9C757D6F}"/>
              </a:ext>
            </a:extLst>
          </p:cNvPr>
          <p:cNvSpPr txBox="1"/>
          <p:nvPr/>
        </p:nvSpPr>
        <p:spPr>
          <a:xfrm>
            <a:off x="6678198" y="6027342"/>
            <a:ext cx="16599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/>
              <a:t>сталева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973933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EAD61A9-7B84-468B-8EC3-DF6F99A5E0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/>
              <a:t>Визначення густини речовин</a:t>
            </a:r>
            <a:endParaRPr lang="ru-RU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Объект 2">
                <a:extLst>
                  <a:ext uri="{FF2B5EF4-FFF2-40B4-BE49-F238E27FC236}">
                    <a16:creationId xmlns:a16="http://schemas.microsoft.com/office/drawing/2014/main" id="{80CF6FD2-23B9-44BF-8691-B24B26FB9CE6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14:m>
                  <m:oMath xmlns:m="http://schemas.openxmlformats.org/officeDocument/2006/math">
                    <m:r>
                      <a:rPr lang="en-US" i="1" smtClean="0">
                        <a:latin typeface="Cambria Math" panose="02040503050406030204" pitchFamily="18" charset="0"/>
                      </a:rPr>
                      <m:t>𝑝</m:t>
                    </m:r>
                    <m:r>
                      <a:rPr lang="en-US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i="1" smtClean="0">
                            <a:latin typeface="Cambria Math" panose="02040503050406030204" pitchFamily="18" charset="0"/>
                          </a:rPr>
                          <m:t>𝚖</m:t>
                        </m:r>
                      </m:num>
                      <m:den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𝑉</m:t>
                        </m:r>
                      </m:den>
                    </m:f>
                  </m:oMath>
                </a14:m>
                <a:endParaRPr lang="en-US" dirty="0"/>
              </a:p>
              <a:p>
                <a14:m>
                  <m:oMath xmlns:m="http://schemas.openxmlformats.org/officeDocument/2006/math">
                    <m:r>
                      <a:rPr lang="en-US" i="1" smtClean="0">
                        <a:latin typeface="Cambria Math" panose="02040503050406030204" pitchFamily="18" charset="0"/>
                      </a:rPr>
                      <m:t>𝑝</m:t>
                    </m:r>
                    <m:r>
                      <a:rPr lang="uk-UA" b="0" i="1" smtClean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uk-UA" dirty="0" err="1"/>
                  <a:t>читається</a:t>
                </a:r>
                <a:r>
                  <a:rPr lang="uk-UA" dirty="0"/>
                  <a:t> як «ро»</a:t>
                </a:r>
                <a:r>
                  <a:rPr lang="en-US" dirty="0"/>
                  <a:t> – </a:t>
                </a:r>
                <a:r>
                  <a:rPr lang="uk-UA" dirty="0"/>
                  <a:t>густина</a:t>
                </a:r>
              </a:p>
              <a:p>
                <a:r>
                  <a:rPr lang="en-US" dirty="0"/>
                  <a:t>m</a:t>
                </a:r>
                <a:r>
                  <a:rPr lang="uk-UA" dirty="0"/>
                  <a:t> – маса</a:t>
                </a:r>
              </a:p>
              <a:p>
                <a:r>
                  <a:rPr lang="en-US" dirty="0"/>
                  <a:t>V</a:t>
                </a:r>
                <a:r>
                  <a:rPr lang="uk-UA" dirty="0"/>
                  <a:t> - об'єм</a:t>
                </a:r>
                <a:endParaRPr lang="ru-RU" dirty="0"/>
              </a:p>
            </p:txBody>
          </p:sp>
        </mc:Choice>
        <mc:Fallback xmlns="">
          <p:sp>
            <p:nvSpPr>
              <p:cNvPr id="3" name="Объект 2">
                <a:extLst>
                  <a:ext uri="{FF2B5EF4-FFF2-40B4-BE49-F238E27FC236}">
                    <a16:creationId xmlns:a16="http://schemas.microsoft.com/office/drawing/2014/main" id="{80CF6FD2-23B9-44BF-8691-B24B26FB9CE6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043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08975675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Объект 2">
                <a:extLst>
                  <a:ext uri="{FF2B5EF4-FFF2-40B4-BE49-F238E27FC236}">
                    <a16:creationId xmlns:a16="http://schemas.microsoft.com/office/drawing/2014/main" id="{8C658D2A-118C-4BE5-935B-E9E8DC713E6D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3249637" y="151570"/>
                <a:ext cx="7935350" cy="4351338"/>
              </a:xfrm>
            </p:spPr>
            <p:txBody>
              <a:bodyPr>
                <a:normAutofit lnSpcReduction="10000"/>
              </a:bodyPr>
              <a:lstStyle/>
              <a:p>
                <a:pPr marL="0" indent="0">
                  <a:buNone/>
                </a:pPr>
                <a:r>
                  <a:rPr lang="uk-UA" dirty="0"/>
                  <a:t>Металевий ключ  масою 27 г(0,027кг).</a:t>
                </a:r>
              </a:p>
              <a:p>
                <a:pPr marL="0" indent="0">
                  <a:buNone/>
                </a:pPr>
                <a:r>
                  <a:rPr lang="uk-UA" dirty="0" err="1"/>
                  <a:t>Обєм</a:t>
                </a:r>
                <a:r>
                  <a:rPr lang="uk-UA" dirty="0"/>
                  <a:t> можна визначити за допомогою циліндра, зануривши ключ у циліндр з водою помічаємо </a:t>
                </a:r>
                <a:r>
                  <a:rPr lang="uk-UA" dirty="0" err="1"/>
                  <a:t>ріницю</a:t>
                </a:r>
                <a:r>
                  <a:rPr lang="uk-UA" dirty="0"/>
                  <a:t>, що </a:t>
                </a:r>
                <a:r>
                  <a:rPr lang="uk-UA" dirty="0" err="1"/>
                  <a:t>обєм</a:t>
                </a:r>
                <a:r>
                  <a:rPr lang="uk-UA" dirty="0"/>
                  <a:t> води збільшивсь на 10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uk-UA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uk-UA" b="0" i="1" smtClean="0">
                            <a:latin typeface="Cambria Math" panose="02040503050406030204" pitchFamily="18" charset="0"/>
                          </a:rPr>
                          <m:t>см</m:t>
                        </m:r>
                      </m:e>
                      <m:sup>
                        <m:r>
                          <a:rPr lang="uk-UA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sup>
                    </m:sSup>
                  </m:oMath>
                </a14:m>
                <a:r>
                  <a:rPr lang="uk-UA" dirty="0"/>
                  <a:t>. </a:t>
                </a:r>
                <a:r>
                  <a:rPr lang="uk-UA" dirty="0" err="1"/>
                  <a:t>тобтооєм</a:t>
                </a:r>
                <a:r>
                  <a:rPr lang="uk-UA" dirty="0"/>
                  <a:t> ключа буде дорівнювати 10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uk-UA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uk-UA" b="0" i="1" smtClean="0">
                            <a:latin typeface="Cambria Math" panose="02040503050406030204" pitchFamily="18" charset="0"/>
                          </a:rPr>
                          <m:t>см</m:t>
                        </m:r>
                      </m:e>
                      <m:sup>
                        <m:r>
                          <a:rPr lang="uk-UA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sup>
                    </m:sSup>
                  </m:oMath>
                </a14:m>
                <a:r>
                  <a:rPr lang="uk-UA" dirty="0"/>
                  <a:t>.</a:t>
                </a:r>
              </a:p>
              <a:p>
                <a:pPr marL="0" indent="0">
                  <a:buNone/>
                </a:pPr>
                <a:r>
                  <a:rPr lang="uk-UA" dirty="0"/>
                  <a:t>Далі за допомогою формули можемо визначити густину.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r>
                      <a:rPr lang="en-US" i="1" smtClean="0">
                        <a:latin typeface="Cambria Math" panose="02040503050406030204" pitchFamily="18" charset="0"/>
                      </a:rPr>
                      <m:t>𝑝</m:t>
                    </m:r>
                    <m:r>
                      <a:rPr lang="uk-UA" b="0" i="1" smtClean="0">
                        <a:latin typeface="Cambria Math" panose="02040503050406030204" pitchFamily="18" charset="0"/>
                      </a:rPr>
                      <m:t>(ключа)</m:t>
                    </m:r>
                    <m:r>
                      <a:rPr lang="en-US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i="1" smtClean="0">
                            <a:latin typeface="Cambria Math" panose="02040503050406030204" pitchFamily="18" charset="0"/>
                          </a:rPr>
                          <m:t>𝚖</m:t>
                        </m:r>
                      </m:num>
                      <m:den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𝑉</m:t>
                        </m:r>
                      </m:den>
                    </m:f>
                  </m:oMath>
                </a14:m>
                <a:r>
                  <a:rPr lang="uk-UA" dirty="0"/>
                  <a:t>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uk-UA" b="0" i="1" smtClean="0">
                            <a:latin typeface="Cambria Math" panose="02040503050406030204" pitchFamily="18" charset="0"/>
                          </a:rPr>
                          <m:t>27г</m:t>
                        </m:r>
                      </m:num>
                      <m:den>
                        <m:r>
                          <a:rPr lang="uk-UA" b="0" i="1" smtClean="0">
                            <a:latin typeface="Cambria Math" panose="02040503050406030204" pitchFamily="18" charset="0"/>
                          </a:rPr>
                          <m:t>10 </m:t>
                        </m:r>
                        <m:sSup>
                          <m:sSupPr>
                            <m:ctrlPr>
                              <a:rPr lang="uk-UA" b="0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uk-UA" b="0" i="1" smtClean="0">
                                <a:latin typeface="Cambria Math" panose="02040503050406030204" pitchFamily="18" charset="0"/>
                              </a:rPr>
                              <m:t>см</m:t>
                            </m:r>
                          </m:e>
                          <m:sup>
                            <m:r>
                              <a:rPr lang="uk-UA" b="0" i="1" smtClean="0">
                                <a:latin typeface="Cambria Math" panose="02040503050406030204" pitchFamily="18" charset="0"/>
                              </a:rPr>
                              <m:t>3</m:t>
                            </m:r>
                          </m:sup>
                        </m:sSup>
                      </m:den>
                    </m:f>
                  </m:oMath>
                </a14:m>
                <a:r>
                  <a:rPr lang="uk-UA" dirty="0"/>
                  <a:t>=27г/</a:t>
                </a:r>
                <a:r>
                  <a:rPr lang="uk-UA" b="0" dirty="0"/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uk-UA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uk-UA" b="0" i="1" smtClean="0">
                            <a:latin typeface="Cambria Math" panose="02040503050406030204" pitchFamily="18" charset="0"/>
                          </a:rPr>
                          <m:t>см</m:t>
                        </m:r>
                      </m:e>
                      <m:sup>
                        <m:r>
                          <a:rPr lang="uk-UA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sup>
                    </m:sSup>
                  </m:oMath>
                </a14:m>
                <a:r>
                  <a:rPr lang="uk-UA" dirty="0"/>
                  <a:t>=700кг/</a:t>
                </a:r>
                <a:r>
                  <a:rPr lang="uk-UA" b="0" dirty="0"/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uk-UA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uk-UA" b="0" i="1" smtClean="0">
                            <a:latin typeface="Cambria Math" panose="02040503050406030204" pitchFamily="18" charset="0"/>
                          </a:rPr>
                          <m:t>м</m:t>
                        </m:r>
                      </m:e>
                      <m:sup>
                        <m:r>
                          <a:rPr lang="uk-UA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sup>
                    </m:sSup>
                  </m:oMath>
                </a14:m>
                <a:endParaRPr lang="uk-UA" dirty="0"/>
              </a:p>
              <a:p>
                <a:pPr marL="0" indent="0">
                  <a:buNone/>
                </a:pPr>
                <a:r>
                  <a:rPr lang="uk-UA" dirty="0"/>
                  <a:t>Використовуючи таблицю в підручнику </a:t>
                </a:r>
                <a:r>
                  <a:rPr lang="uk-UA" dirty="0" err="1"/>
                  <a:t>ст</a:t>
                </a:r>
                <a:r>
                  <a:rPr lang="uk-UA" dirty="0"/>
                  <a:t> 205 визначаємо що ключ </a:t>
                </a:r>
                <a:r>
                  <a:rPr lang="uk-UA" b="1" i="1" dirty="0"/>
                  <a:t>алюмінієвий</a:t>
                </a:r>
                <a:endParaRPr lang="en-US" b="1" i="1" dirty="0"/>
              </a:p>
              <a:p>
                <a:pPr marL="0" indent="0">
                  <a:buNone/>
                </a:pPr>
                <a:endParaRPr lang="ru-RU" dirty="0"/>
              </a:p>
            </p:txBody>
          </p:sp>
        </mc:Choice>
        <mc:Fallback xmlns="">
          <p:sp>
            <p:nvSpPr>
              <p:cNvPr id="3" name="Объект 2">
                <a:extLst>
                  <a:ext uri="{FF2B5EF4-FFF2-40B4-BE49-F238E27FC236}">
                    <a16:creationId xmlns:a16="http://schemas.microsoft.com/office/drawing/2014/main" id="{8C658D2A-118C-4BE5-935B-E9E8DC713E6D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249637" y="151570"/>
                <a:ext cx="7935350" cy="4351338"/>
              </a:xfrm>
              <a:blipFill>
                <a:blip r:embed="rId2"/>
                <a:stretch>
                  <a:fillRect l="-1536" t="-3221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B56E0807-AC98-4FE1-B410-4937938243C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3116" t="44510" r="44615" b="15881"/>
          <a:stretch/>
        </p:blipFill>
        <p:spPr>
          <a:xfrm>
            <a:off x="154744" y="478301"/>
            <a:ext cx="2715065" cy="2715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819067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4B7D490-4114-4799-B918-E7D3D9EE1F2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8308" t="23782" r="17269" b="5209"/>
          <a:stretch/>
        </p:blipFill>
        <p:spPr>
          <a:xfrm>
            <a:off x="2854686" y="0"/>
            <a:ext cx="7231850" cy="6499274"/>
          </a:xfrm>
          <a:prstGeom prst="rect">
            <a:avLst/>
          </a:prstGeom>
        </p:spPr>
      </p:pic>
      <p:cxnSp>
        <p:nvCxnSpPr>
          <p:cNvPr id="7" name="Прямая соединительная линия 6">
            <a:extLst>
              <a:ext uri="{FF2B5EF4-FFF2-40B4-BE49-F238E27FC236}">
                <a16:creationId xmlns:a16="http://schemas.microsoft.com/office/drawing/2014/main" id="{9913FA42-D3EB-423A-BD60-38826137E812}"/>
              </a:ext>
            </a:extLst>
          </p:cNvPr>
          <p:cNvCxnSpPr/>
          <p:nvPr/>
        </p:nvCxnSpPr>
        <p:spPr>
          <a:xfrm>
            <a:off x="4431323" y="618978"/>
            <a:ext cx="4375052" cy="0"/>
          </a:xfrm>
          <a:prstGeom prst="line">
            <a:avLst/>
          </a:prstGeom>
          <a:ln w="5715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4089531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62F98DA-2F63-4A4E-AB9F-B26BF3B71C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3289" y="224448"/>
            <a:ext cx="10515600" cy="1325563"/>
          </a:xfrm>
        </p:spPr>
        <p:txBody>
          <a:bodyPr/>
          <a:lstStyle/>
          <a:p>
            <a:r>
              <a:rPr lang="uk-UA" dirty="0"/>
              <a:t>Прилади для визначення густини</a:t>
            </a: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FE1DEA3-D905-46E3-9BB1-1BF561E97DC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k-UA" dirty="0"/>
              <a:t>Пікнометр – можна визначити точний об'єм рідини</a:t>
            </a:r>
          </a:p>
          <a:p>
            <a:endParaRPr lang="uk-UA" dirty="0"/>
          </a:p>
          <a:p>
            <a:endParaRPr lang="uk-UA" dirty="0"/>
          </a:p>
          <a:p>
            <a:endParaRPr lang="uk-UA" dirty="0"/>
          </a:p>
          <a:p>
            <a:endParaRPr lang="uk-UA" dirty="0"/>
          </a:p>
          <a:p>
            <a:endParaRPr lang="uk-UA" dirty="0"/>
          </a:p>
          <a:p>
            <a:r>
              <a:rPr lang="uk-UA" dirty="0"/>
              <a:t>Ареометр – для визначення густини рідини</a:t>
            </a:r>
            <a:endParaRPr lang="ru-RU" dirty="0"/>
          </a:p>
        </p:txBody>
      </p:sp>
      <p:pic>
        <p:nvPicPr>
          <p:cNvPr id="2050" name="Picture 2" descr="Пикнометр жидкостной ПЖ 2-1-5/13 - купить в Химлаборреактив">
            <a:extLst>
              <a:ext uri="{FF2B5EF4-FFF2-40B4-BE49-F238E27FC236}">
                <a16:creationId xmlns:a16="http://schemas.microsoft.com/office/drawing/2014/main" id="{485F09A5-C02A-4F56-8A14-E295C60CAB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21421" y="1038225"/>
            <a:ext cx="1914525" cy="2390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Ареометр АНТ-2 830-910 кг/м³, ц.п. 1, 20 °С, ціна 339.90 грн | Купити в  Україні на EximLab">
            <a:extLst>
              <a:ext uri="{FF2B5EF4-FFF2-40B4-BE49-F238E27FC236}">
                <a16:creationId xmlns:a16="http://schemas.microsoft.com/office/drawing/2014/main" id="{2669017D-9A38-448B-BB26-BAC81AF456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49858" y="4216400"/>
            <a:ext cx="2143125" cy="2143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Що таке ареометр? Принцип роботи і навіщо потрібен – AvtoTachki">
            <a:extLst>
              <a:ext uri="{FF2B5EF4-FFF2-40B4-BE49-F238E27FC236}">
                <a16:creationId xmlns:a16="http://schemas.microsoft.com/office/drawing/2014/main" id="{FA9E0745-F80D-441C-AC46-665C1375DB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48201" y="4242777"/>
            <a:ext cx="2752725" cy="1657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0893776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4F3D200-9E2A-48A7-A66E-F16954A39D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/>
              <a:t>Порівняння густини речовин та тіл</a:t>
            </a: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18D2577-0759-4672-9F92-B15787E2ACA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k-UA" dirty="0"/>
              <a:t>Робота з підручником </a:t>
            </a:r>
            <a:r>
              <a:rPr lang="uk-UA" dirty="0" err="1"/>
              <a:t>ст</a:t>
            </a:r>
            <a:r>
              <a:rPr lang="uk-UA" dirty="0"/>
              <a:t> 24-25</a:t>
            </a:r>
            <a:endParaRPr lang="ru-RU" dirty="0"/>
          </a:p>
        </p:txBody>
      </p:sp>
      <p:pic>
        <p:nvPicPr>
          <p:cNvPr id="4" name="Picture 2" descr="Тренінгове заняття &amp;quot;Наш дружний 5-й клас&amp;quot;">
            <a:extLst>
              <a:ext uri="{FF2B5EF4-FFF2-40B4-BE49-F238E27FC236}">
                <a16:creationId xmlns:a16="http://schemas.microsoft.com/office/drawing/2014/main" id="{63F8C586-01C5-41D9-94B1-960C8BA670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8646" y="2199054"/>
            <a:ext cx="8390535" cy="48803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0288170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>
            <a:extLst>
              <a:ext uri="{FF2B5EF4-FFF2-40B4-BE49-F238E27FC236}">
                <a16:creationId xmlns:a16="http://schemas.microsoft.com/office/drawing/2014/main" id="{401557F6-974F-409D-A911-296A036B4D4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8144" y="1825625"/>
            <a:ext cx="7735711" cy="4351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619744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5005012-5C7C-45E1-B758-F9A3293EAB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74838"/>
            <a:ext cx="10515600" cy="1325563"/>
          </a:xfrm>
        </p:spPr>
        <p:txBody>
          <a:bodyPr/>
          <a:lstStyle/>
          <a:p>
            <a:r>
              <a:rPr lang="uk-UA" dirty="0"/>
              <a:t>Виконай завдання</a:t>
            </a:r>
            <a:endParaRPr lang="ru-RU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DC47292-A6ED-486A-8559-BFAF8E0B90C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1231" t="15778" r="27538" b="12392"/>
          <a:stretch/>
        </p:blipFill>
        <p:spPr>
          <a:xfrm>
            <a:off x="1603717" y="1083212"/>
            <a:ext cx="7230794" cy="5699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680045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957AF332-F878-4C8B-8463-327E435C660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1346" t="37532" r="22577" b="21422"/>
          <a:stretch/>
        </p:blipFill>
        <p:spPr>
          <a:xfrm>
            <a:off x="277977" y="1631852"/>
            <a:ext cx="11451806" cy="47126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850809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F1BDB1D-D45A-4F95-89B5-5102E231C97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1000" t="27476" r="25346" b="34146"/>
          <a:stretch/>
        </p:blipFill>
        <p:spPr>
          <a:xfrm>
            <a:off x="470103" y="1083213"/>
            <a:ext cx="10249480" cy="46282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601220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7C11D5E6-DA2D-4C56-91F9-ED7B7F1E307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6654" t="18035" r="27999" b="5302"/>
          <a:stretch/>
        </p:blipFill>
        <p:spPr>
          <a:xfrm>
            <a:off x="2124808" y="168812"/>
            <a:ext cx="7216140" cy="68589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772925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F050F2E-D9F7-4B42-B3CA-D304DDB0AA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/>
              <a:t>Коротко про головне</a:t>
            </a:r>
            <a:endParaRPr lang="ru-RU" dirty="0"/>
          </a:p>
        </p:txBody>
      </p:sp>
      <p:sp>
        <p:nvSpPr>
          <p:cNvPr id="4" name="Прямоугольник: скругленные углы 3">
            <a:extLst>
              <a:ext uri="{FF2B5EF4-FFF2-40B4-BE49-F238E27FC236}">
                <a16:creationId xmlns:a16="http://schemas.microsoft.com/office/drawing/2014/main" id="{4204F23F-DECF-4DA7-BB52-A4FF45762880}"/>
              </a:ext>
            </a:extLst>
          </p:cNvPr>
          <p:cNvSpPr/>
          <p:nvPr/>
        </p:nvSpPr>
        <p:spPr>
          <a:xfrm>
            <a:off x="838200" y="2447777"/>
            <a:ext cx="10387818" cy="2897945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Густина речовин зумовлена щільністю розташування, розмірами та масою частинок у ній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6743689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0468E86-B555-4B6F-B5BD-546D35A7F5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/>
              <a:t>Домашнє завдання</a:t>
            </a:r>
            <a:endParaRPr lang="ru-RU" dirty="0"/>
          </a:p>
        </p:txBody>
      </p:sp>
      <p:sp>
        <p:nvSpPr>
          <p:cNvPr id="6" name="Овал 5">
            <a:extLst>
              <a:ext uri="{FF2B5EF4-FFF2-40B4-BE49-F238E27FC236}">
                <a16:creationId xmlns:a16="http://schemas.microsoft.com/office/drawing/2014/main" id="{9C50B4D5-8CFE-4232-A502-06F9DAEC3DEF}"/>
              </a:ext>
            </a:extLst>
          </p:cNvPr>
          <p:cNvSpPr/>
          <p:nvPr/>
        </p:nvSpPr>
        <p:spPr>
          <a:xfrm>
            <a:off x="1603717" y="1814732"/>
            <a:ext cx="6654018" cy="3924886"/>
          </a:xfrm>
          <a:prstGeom prst="ellips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Опрацювати параграф 4</a:t>
            </a:r>
            <a:endParaRPr lang="ru-RU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1150325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4">
            <a:extLst>
              <a:ext uri="{FF2B5EF4-FFF2-40B4-BE49-F238E27FC236}">
                <a16:creationId xmlns:a16="http://schemas.microsoft.com/office/drawing/2014/main" id="{96E908BC-EC30-4D4D-87A3-427CEF406726}"/>
              </a:ext>
            </a:extLst>
          </p:cNvPr>
          <p:cNvSpPr/>
          <p:nvPr/>
        </p:nvSpPr>
        <p:spPr>
          <a:xfrm>
            <a:off x="3459934" y="671946"/>
            <a:ext cx="8732066" cy="485775"/>
          </a:xfrm>
          <a:prstGeom prst="rect">
            <a:avLst/>
          </a:prstGeom>
          <a:solidFill>
            <a:srgbClr val="2F324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>
                <a:solidFill>
                  <a:schemeClr val="bg1"/>
                </a:solidFill>
              </a:rPr>
              <a:t>Рефлексія.</a:t>
            </a:r>
            <a:r>
              <a:rPr lang="en-US" sz="2000" b="1" dirty="0">
                <a:solidFill>
                  <a:schemeClr val="bg1"/>
                </a:solidFill>
              </a:rPr>
              <a:t> </a:t>
            </a:r>
            <a:r>
              <a:rPr lang="uk-UA" sz="2000" b="1" dirty="0">
                <a:solidFill>
                  <a:schemeClr val="bg1"/>
                </a:solidFill>
              </a:rPr>
              <a:t>Оберіть відповідну цеглинку </a:t>
            </a:r>
            <a:r>
              <a:rPr lang="en-US" sz="2000" b="1" dirty="0">
                <a:solidFill>
                  <a:schemeClr val="bg1"/>
                </a:solidFill>
              </a:rPr>
              <a:t>LEGO</a:t>
            </a:r>
            <a:endParaRPr lang="ru-RU" sz="2000" b="1" dirty="0">
              <a:solidFill>
                <a:schemeClr val="bg1"/>
              </a:solidFill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3D8268DD-ABF3-48A4-8A50-4A3683E13CD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5101" y="1493982"/>
            <a:ext cx="3435637" cy="2576728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FC3C3376-566D-4333-9FC2-DCB539FED40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75682" y="4274126"/>
            <a:ext cx="3445165" cy="2583874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0F534EF3-B061-47B7-B3ED-A22D2893C28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002" y="4274128"/>
            <a:ext cx="3445163" cy="2583872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8882E6BD-BC52-4EC0-90CE-B09601CC0789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002" y="1493982"/>
            <a:ext cx="3438508" cy="2578881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E29E3B07-F1BE-4F89-A4F1-80CCA0A9728E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53492" y="1582476"/>
            <a:ext cx="3438508" cy="2578881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981597A4-F1DA-4F31-8DF5-F2695C471C3A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4480" y="4279119"/>
            <a:ext cx="3438508" cy="25788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447268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199</TotalTime>
  <Words>253</Words>
  <Application>Microsoft Office PowerPoint</Application>
  <PresentationFormat>Широкоэкранный</PresentationFormat>
  <Paragraphs>44</Paragraphs>
  <Slides>18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25" baseType="lpstr">
      <vt:lpstr>Arial</vt:lpstr>
      <vt:lpstr>Calibri</vt:lpstr>
      <vt:lpstr>Calibri Light</vt:lpstr>
      <vt:lpstr>Cambria Math</vt:lpstr>
      <vt:lpstr>IBM Plex Sans</vt:lpstr>
      <vt:lpstr>Times New Roman</vt:lpstr>
      <vt:lpstr>Тема Office</vt:lpstr>
      <vt:lpstr>Поняття про густину, визначення густини твердих і рідких речовин</vt:lpstr>
      <vt:lpstr>Презентация PowerPoint</vt:lpstr>
      <vt:lpstr>Презентация PowerPoint</vt:lpstr>
      <vt:lpstr>Пригадайте</vt:lpstr>
      <vt:lpstr>Поняття про густину речовин</vt:lpstr>
      <vt:lpstr>Визначення густини речовин</vt:lpstr>
      <vt:lpstr>Презентация PowerPoint</vt:lpstr>
      <vt:lpstr>Презентация PowerPoint</vt:lpstr>
      <vt:lpstr>Прилади для визначення густини</vt:lpstr>
      <vt:lpstr>Порівняння густини речовин та тіл</vt:lpstr>
      <vt:lpstr>Презентация PowerPoint</vt:lpstr>
      <vt:lpstr>Виконай завдання</vt:lpstr>
      <vt:lpstr>Презентация PowerPoint</vt:lpstr>
      <vt:lpstr>Презентация PowerPoint</vt:lpstr>
      <vt:lpstr>Презентация PowerPoint</vt:lpstr>
      <vt:lpstr>Коротко про головне</vt:lpstr>
      <vt:lpstr>Домашнє завдання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Поняття про густину, визначення густини твердих і рідких речовин</dc:title>
  <dc:creator>Пользователь</dc:creator>
  <cp:lastModifiedBy>Пользователь</cp:lastModifiedBy>
  <cp:revision>2</cp:revision>
  <dcterms:created xsi:type="dcterms:W3CDTF">2023-09-17T17:49:32Z</dcterms:created>
  <dcterms:modified xsi:type="dcterms:W3CDTF">2023-10-05T07:38:40Z</dcterms:modified>
</cp:coreProperties>
</file>