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66" r:id="rId3"/>
    <p:sldId id="258" r:id="rId4"/>
    <p:sldId id="342" r:id="rId5"/>
    <p:sldId id="280" r:id="rId6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A66BD3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335B03-2F6C-D852-272C-1E340F9D2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12CB430-BB48-AF9C-B4DA-2943A5052D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20175B-DFD0-178B-1FE0-892D7D4A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08.10.2023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9201D9-9CDB-C888-C214-1005E7D28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A4CF13F-3593-CFFB-C37A-B72BC9E6B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698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57E488-4806-F875-D7EA-5F629EB0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528F8F-3D4F-BB84-16FA-EC0779C2A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DBEBA7-DAE0-1E3F-73D8-C4C889788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08.10.2023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04DCC4-F10A-AA07-7A9F-5491EB11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77062B-D8B7-5DC9-842F-A61BC4214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553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06D17E-B0F4-78C3-E127-D5360AAB3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B42E86E-7FCD-F32D-A328-B4C1B2267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27B233D-A29B-4D3A-8EC2-1F3D93123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08.10.2023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8AB9E8-0F3E-7133-F623-E70793B52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3C3D87E-44BA-0392-0867-EABD9DD7D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952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36819-92D7-F6AD-B540-B0198D9B8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17F87B0-07E7-025C-1E83-F36756AFA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38B8CF5-BFD9-A69D-A67E-1D4D727F4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498F5AE-99B7-F2BE-9372-E87F4F760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08.10.2023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6E0A3D2-C3BE-5EE6-E44A-8D6E9E985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89B6E38-A77F-E76F-DECA-8DBBB7985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19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05F71-C3D7-28D1-BD03-BB8F8DA15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A906080-20C6-73B6-6361-BF3E9AA99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FE0AC26-E544-76EF-B3DC-857905CAAE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47A1D86-E1F3-4D42-A221-042CD71D3C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7D3ED4A-8611-731B-C33E-6283ECF14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B231CCC7-BB6D-CD17-B6BE-6929CAE3A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08.10.2023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C07CF7C-CF07-8E1B-B11C-DD3F0ED13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A017DDE-4290-1CD9-886B-E36AD5EB3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4840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783A0-C607-994B-96FB-E38429A2C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31E3987-DF99-0A90-26E7-F22254F47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08.10.2023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B5F28B1E-811E-5B53-5822-48052FF94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C0A8D5F-9345-A547-51FA-496253DA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481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D03E619-E6CA-7F9F-40BD-EA022D56F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08.10.2023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AB5C401-FBBD-66EB-94D9-AB76D2A03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0F7E569-B2DA-129D-BC7E-C8DC82AD4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397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5E6BC1-E770-C672-AA9C-E59B5E00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946ACB-DFB2-6911-376C-383351E6B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D6A43C-2C83-BF91-C3A8-90F388B45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929479B-9204-9894-AF34-B3F132BFE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08.10.2023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B6B22AA-CB4F-DD69-C68B-893676E21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DEA2DA5-B17C-8E3B-6904-0B66381B2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6343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49ACD-8409-17C9-BD03-B321F3F44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CAE2C32-7E15-9B14-3F61-BA9BD6177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49030B-DC8D-7D3F-A21D-4D0C38A27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28417BA-A2CE-858B-775B-A72163E01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08.10.2023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2462B30-A7EC-4AB5-3DA0-8CF57881A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45D162E-890D-093E-7A65-CE590A9C4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734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2F3721-5FFE-FC9F-F427-1835BA23A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6567208-F4C7-3A42-41BB-3EC45E174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28F1071-285E-43C8-4F7C-F3F665305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08.10.2023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1EE84C9-3500-1E5B-622B-CCD662319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2B7DF47-F74E-0857-5D94-0E6997242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2819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A688FED-32BC-4119-AC33-D585009DD2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C072B22-6F06-DBF9-EECD-6339243FA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C73C5EF-83E7-FE67-B956-FA1C0C478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08.10.2023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DC78D2-A850-90CD-6DC6-B9C527536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214B274-06CF-EB2B-641D-2BDC7AC85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17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90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31A793F-D104-95B1-6104-01C9D154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05F0366-B496-B903-9101-CF8B7407E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0A38F9-39EC-A485-DE4A-1509F9E5FF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622E-ED67-4265-BF88-BDBE0BCC5984}" type="datetimeFigureOut">
              <a:rPr lang="uk-UA" smtClean="0"/>
              <a:t>08.10.2023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4693D6-DBCC-AD69-F555-B8CABD060D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85114A-E032-61A6-2582-25405FF6A7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299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51jFR8z4e8w" TargetMode="External"/><Relationship Id="rId5" Type="http://schemas.openxmlformats.org/officeDocument/2006/relationships/image" Target="../media/image4.png"/><Relationship Id="rId4" Type="http://schemas.openxmlformats.org/officeDocument/2006/relationships/hyperlink" Target="https://www.youtube.com/@user-dw6wy3nf8n/featured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microsoft.com/office/2007/relationships/hdphoto" Target="../media/hdphoto1.wdp"/><Relationship Id="rId7" Type="http://schemas.microsoft.com/office/2007/relationships/hdphoto" Target="../media/hdphoto3.wdp"/><Relationship Id="rId12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hyperlink" Target="https://youtu.be/51jFR8z4e8w" TargetMode="External"/><Relationship Id="rId5" Type="http://schemas.microsoft.com/office/2007/relationships/hdphoto" Target="../media/hdphoto2.wdp"/><Relationship Id="rId10" Type="http://schemas.openxmlformats.org/officeDocument/2006/relationships/image" Target="../media/image10.png"/><Relationship Id="rId4" Type="http://schemas.openxmlformats.org/officeDocument/2006/relationships/image" Target="../media/image7.png"/><Relationship Id="rId9" Type="http://schemas.microsoft.com/office/2007/relationships/hdphoto" Target="../media/hdphoto4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5.png"/><Relationship Id="rId3" Type="http://schemas.microsoft.com/office/2007/relationships/hdphoto" Target="../media/hdphoto5.wdp"/><Relationship Id="rId7" Type="http://schemas.microsoft.com/office/2007/relationships/hdphoto" Target="../media/hdphoto7.wdp"/><Relationship Id="rId12" Type="http://schemas.openxmlformats.org/officeDocument/2006/relationships/hyperlink" Target="https://youtu.be/51jFR8z4e8w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11" Type="http://schemas.microsoft.com/office/2007/relationships/hdphoto" Target="../media/hdphoto9.wdp"/><Relationship Id="rId5" Type="http://schemas.microsoft.com/office/2007/relationships/hdphoto" Target="../media/hdphoto6.wdp"/><Relationship Id="rId10" Type="http://schemas.openxmlformats.org/officeDocument/2006/relationships/image" Target="../media/image15.png"/><Relationship Id="rId4" Type="http://schemas.openxmlformats.org/officeDocument/2006/relationships/image" Target="../media/image12.png"/><Relationship Id="rId9" Type="http://schemas.microsoft.com/office/2007/relationships/hdphoto" Target="../media/hdphoto8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microsoft.com/office/2007/relationships/hdphoto" Target="../media/hdphoto10.wdp"/><Relationship Id="rId7" Type="http://schemas.microsoft.com/office/2007/relationships/hdphoto" Target="../media/hdphoto12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microsoft.com/office/2007/relationships/hdphoto" Target="../media/hdphoto11.wdp"/><Relationship Id="rId10" Type="http://schemas.openxmlformats.org/officeDocument/2006/relationships/image" Target="../media/image5.png"/><Relationship Id="rId4" Type="http://schemas.openxmlformats.org/officeDocument/2006/relationships/image" Target="../media/image17.png"/><Relationship Id="rId9" Type="http://schemas.openxmlformats.org/officeDocument/2006/relationships/hyperlink" Target="https://youtu.be/51jFR8z4e8w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hyperlink" Target="https://youtu.be/51jFR8z4e8w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CCA028-2355-CE13-9FA3-81521C1D48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4800E899-16F3-D4A7-1C9D-79C5B23B2C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3A5299E-64B4-B82A-89AD-0B1001EA20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Паралелограм 7">
            <a:extLst>
              <a:ext uri="{FF2B5EF4-FFF2-40B4-BE49-F238E27FC236}">
                <a16:creationId xmlns:a16="http://schemas.microsoft.com/office/drawing/2014/main" id="{F2F215C9-76AB-7E70-9908-3E26E5433FA1}"/>
              </a:ext>
            </a:extLst>
          </p:cNvPr>
          <p:cNvSpPr/>
          <p:nvPr/>
        </p:nvSpPr>
        <p:spPr>
          <a:xfrm>
            <a:off x="-276733" y="5726"/>
            <a:ext cx="8009184" cy="825271"/>
          </a:xfrm>
          <a:prstGeom prst="parallelogram">
            <a:avLst>
              <a:gd name="adj" fmla="val 107286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9A895E4A-AA53-BFCB-A576-F73509EDEF55}"/>
              </a:ext>
            </a:extLst>
          </p:cNvPr>
          <p:cNvSpPr/>
          <p:nvPr/>
        </p:nvSpPr>
        <p:spPr>
          <a:xfrm>
            <a:off x="1078558" y="-5727"/>
            <a:ext cx="55915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Пізнаємо природу</a:t>
            </a:r>
          </a:p>
        </p:txBody>
      </p:sp>
      <p:pic>
        <p:nvPicPr>
          <p:cNvPr id="7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4C7D3EA7-1BAD-EA95-5C7E-2E0A3E7ECF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5725"/>
            <a:ext cx="985421" cy="96065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олілінія: фігура 11">
            <a:extLst>
              <a:ext uri="{FF2B5EF4-FFF2-40B4-BE49-F238E27FC236}">
                <a16:creationId xmlns:a16="http://schemas.microsoft.com/office/drawing/2014/main" id="{FC9F04DB-C5D5-47FA-F9CA-4E34A4DB9151}"/>
              </a:ext>
            </a:extLst>
          </p:cNvPr>
          <p:cNvSpPr/>
          <p:nvPr/>
        </p:nvSpPr>
        <p:spPr>
          <a:xfrm>
            <a:off x="7732450" y="-1"/>
            <a:ext cx="4459550" cy="825271"/>
          </a:xfrm>
          <a:custGeom>
            <a:avLst/>
            <a:gdLst>
              <a:gd name="connsiteX0" fmla="*/ 885400 w 4781006"/>
              <a:gd name="connsiteY0" fmla="*/ 0 h 825271"/>
              <a:gd name="connsiteX1" fmla="*/ 3804462 w 4781006"/>
              <a:gd name="connsiteY1" fmla="*/ 0 h 825271"/>
              <a:gd name="connsiteX2" fmla="*/ 4714618 w 4781006"/>
              <a:gd name="connsiteY2" fmla="*/ 0 h 825271"/>
              <a:gd name="connsiteX3" fmla="*/ 4781006 w 4781006"/>
              <a:gd name="connsiteY3" fmla="*/ 0 h 825271"/>
              <a:gd name="connsiteX4" fmla="*/ 4781006 w 4781006"/>
              <a:gd name="connsiteY4" fmla="*/ 825271 h 825271"/>
              <a:gd name="connsiteX5" fmla="*/ 3829218 w 4781006"/>
              <a:gd name="connsiteY5" fmla="*/ 825271 h 825271"/>
              <a:gd name="connsiteX6" fmla="*/ 3804462 w 4781006"/>
              <a:gd name="connsiteY6" fmla="*/ 825271 h 825271"/>
              <a:gd name="connsiteX7" fmla="*/ 0 w 4781006"/>
              <a:gd name="connsiteY7" fmla="*/ 825271 h 825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81006" h="825271">
                <a:moveTo>
                  <a:pt x="885400" y="0"/>
                </a:moveTo>
                <a:lnTo>
                  <a:pt x="3804462" y="0"/>
                </a:lnTo>
                <a:lnTo>
                  <a:pt x="4714618" y="0"/>
                </a:lnTo>
                <a:lnTo>
                  <a:pt x="4781006" y="0"/>
                </a:lnTo>
                <a:lnTo>
                  <a:pt x="4781006" y="825271"/>
                </a:lnTo>
                <a:lnTo>
                  <a:pt x="3829218" y="825271"/>
                </a:lnTo>
                <a:lnTo>
                  <a:pt x="3804462" y="825271"/>
                </a:lnTo>
                <a:lnTo>
                  <a:pt x="0" y="82527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uk-UA"/>
          </a:p>
        </p:txBody>
      </p:sp>
      <p:sp>
        <p:nvSpPr>
          <p:cNvPr id="9" name="Прямоугольник 3">
            <a:extLst>
              <a:ext uri="{FF2B5EF4-FFF2-40B4-BE49-F238E27FC236}">
                <a16:creationId xmlns:a16="http://schemas.microsoft.com/office/drawing/2014/main" id="{D7CF5F02-CC26-A7A2-E0C7-B275FD034AC6}"/>
              </a:ext>
            </a:extLst>
          </p:cNvPr>
          <p:cNvSpPr/>
          <p:nvPr/>
        </p:nvSpPr>
        <p:spPr>
          <a:xfrm>
            <a:off x="8701611" y="-14354"/>
            <a:ext cx="2890765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i="1" cap="none" spc="50" dirty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 </a:t>
            </a:r>
            <a:r>
              <a:rPr lang="ru-RU" sz="4800" b="1" i="1" cap="none" spc="50" dirty="0" err="1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клас</a:t>
            </a:r>
            <a:endParaRPr lang="ru-RU" sz="4800" b="1" i="1" cap="none" spc="50" dirty="0">
              <a:ln w="28575" cmpd="sng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ADD3D1B6-E921-7AF7-387F-D183CD8FE17B}"/>
              </a:ext>
            </a:extLst>
          </p:cNvPr>
          <p:cNvSpPr/>
          <p:nvPr/>
        </p:nvSpPr>
        <p:spPr>
          <a:xfrm>
            <a:off x="1804695" y="1977424"/>
            <a:ext cx="8582734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 </a:t>
            </a:r>
            <a:r>
              <a:rPr lang="ru-RU" sz="6000" b="1" spc="50" dirty="0" err="1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дослідити</a:t>
            </a:r>
            <a:r>
              <a:rPr lang="ru-RU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6000" b="1" spc="50" dirty="0" err="1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фізичні</a:t>
            </a:r>
            <a:r>
              <a:rPr lang="ru-RU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ru-RU" sz="6000" b="1" spc="50" dirty="0" err="1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властивості</a:t>
            </a:r>
            <a:r>
              <a:rPr lang="ru-RU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6000" b="1" spc="50" dirty="0" err="1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тіл</a:t>
            </a:r>
            <a:r>
              <a:rPr lang="ru-RU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і </a:t>
            </a:r>
            <a:r>
              <a:rPr lang="ru-RU" sz="6000" b="1" spc="50" dirty="0" err="1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речовин</a:t>
            </a:r>
            <a:endParaRPr lang="uk-UA" sz="6000" b="1" cap="none" spc="50" dirty="0">
              <a:ln w="9525" cmpd="sng">
                <a:solidFill>
                  <a:srgbClr val="FFFF00"/>
                </a:solidFill>
                <a:prstDash val="solid"/>
              </a:ln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F2651EED-D242-F927-807F-B30A33E278ED}"/>
              </a:ext>
            </a:extLst>
          </p:cNvPr>
          <p:cNvSpPr/>
          <p:nvPr/>
        </p:nvSpPr>
        <p:spPr>
          <a:xfrm>
            <a:off x="4843093" y="1146427"/>
            <a:ext cx="250581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noFill/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Урок 13</a:t>
            </a:r>
          </a:p>
        </p:txBody>
      </p:sp>
      <p:pic>
        <p:nvPicPr>
          <p:cNvPr id="20" name="Рисунок 19">
            <a:hlinkClick r:id="rId4"/>
            <a:extLst>
              <a:ext uri="{FF2B5EF4-FFF2-40B4-BE49-F238E27FC236}">
                <a16:creationId xmlns:a16="http://schemas.microsoft.com/office/drawing/2014/main" id="{11EACFB7-68D0-983F-F2D9-1954E6DB9C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3422" y="5660571"/>
            <a:ext cx="1086155" cy="1086155"/>
          </a:xfrm>
          <a:prstGeom prst="rect">
            <a:avLst/>
          </a:prstGeom>
        </p:spPr>
      </p:pic>
      <p:pic>
        <p:nvPicPr>
          <p:cNvPr id="15" name="Рисунок 14">
            <a:hlinkClick r:id="rId6"/>
            <a:extLst>
              <a:ext uri="{FF2B5EF4-FFF2-40B4-BE49-F238E27FC236}">
                <a16:creationId xmlns:a16="http://schemas.microsoft.com/office/drawing/2014/main" id="{7D8F86FA-96AD-C735-0722-C2AD2F5BBB0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0629" y="5105288"/>
            <a:ext cx="3742845" cy="1459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5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12" grpId="0" animBg="1"/>
      <p:bldP spid="9" grpId="0"/>
      <p:bldP spid="13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ілка: п’ятикутник 1">
            <a:extLst>
              <a:ext uri="{FF2B5EF4-FFF2-40B4-BE49-F238E27FC236}">
                <a16:creationId xmlns:a16="http://schemas.microsoft.com/office/drawing/2014/main" id="{8768D312-9155-F13C-B77B-BD59370A62F9}"/>
              </a:ext>
            </a:extLst>
          </p:cNvPr>
          <p:cNvSpPr/>
          <p:nvPr/>
        </p:nvSpPr>
        <p:spPr>
          <a:xfrm>
            <a:off x="1410789" y="191591"/>
            <a:ext cx="10720251" cy="984066"/>
          </a:xfrm>
          <a:prstGeom prst="homePlate">
            <a:avLst/>
          </a:prstGeom>
          <a:ln>
            <a:solidFill>
              <a:srgbClr val="FFFF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err="1"/>
              <a:t>Пригадай</a:t>
            </a:r>
            <a:r>
              <a:rPr lang="ru-RU" sz="2800" b="1" dirty="0"/>
              <a:t>, </a:t>
            </a:r>
            <a:r>
              <a:rPr lang="ru-RU" sz="2800" b="1" dirty="0" err="1"/>
              <a:t>що</a:t>
            </a:r>
            <a:r>
              <a:rPr lang="ru-RU" sz="2800" b="1" dirty="0"/>
              <a:t> </a:t>
            </a:r>
            <a:r>
              <a:rPr lang="ru-RU" sz="2800" b="1" dirty="0" err="1"/>
              <a:t>тобі</a:t>
            </a:r>
            <a:r>
              <a:rPr lang="ru-RU" sz="2800" b="1" dirty="0"/>
              <a:t> </a:t>
            </a:r>
            <a:r>
              <a:rPr lang="ru-RU" sz="2800" b="1" dirty="0" err="1"/>
              <a:t>відомо</a:t>
            </a:r>
            <a:r>
              <a:rPr lang="ru-RU" sz="2800" b="1" dirty="0"/>
              <a:t> про </a:t>
            </a:r>
            <a:r>
              <a:rPr lang="ru-RU" sz="2800" b="1" dirty="0" err="1"/>
              <a:t>кухонну</a:t>
            </a:r>
            <a:r>
              <a:rPr lang="ru-RU" sz="2800" b="1" dirty="0"/>
              <a:t> </a:t>
            </a:r>
            <a:r>
              <a:rPr lang="ru-RU" sz="2800" b="1" dirty="0" err="1"/>
              <a:t>сіль</a:t>
            </a:r>
            <a:r>
              <a:rPr lang="ru-RU" sz="2800" b="1" dirty="0"/>
              <a:t>, воду, </a:t>
            </a:r>
            <a:r>
              <a:rPr lang="ru-RU" sz="2800" b="1" dirty="0" err="1"/>
              <a:t>цукор</a:t>
            </a:r>
            <a:r>
              <a:rPr lang="ru-RU" sz="2800" b="1" dirty="0"/>
              <a:t>. Як </a:t>
            </a:r>
            <a:r>
              <a:rPr lang="ru-RU" sz="2800" b="1" dirty="0" err="1"/>
              <a:t>орга</a:t>
            </a:r>
            <a:r>
              <a:rPr lang="ru-RU" sz="2800" b="1" dirty="0"/>
              <a:t>-ни </a:t>
            </a:r>
            <a:r>
              <a:rPr lang="ru-RU" sz="2800" b="1" dirty="0" err="1"/>
              <a:t>чуття</a:t>
            </a:r>
            <a:r>
              <a:rPr lang="ru-RU" sz="2800" b="1" dirty="0"/>
              <a:t> </a:t>
            </a:r>
            <a:r>
              <a:rPr lang="ru-RU" sz="2800" b="1" dirty="0" err="1"/>
              <a:t>допомагають</a:t>
            </a:r>
            <a:r>
              <a:rPr lang="ru-RU" sz="2800" b="1" dirty="0"/>
              <a:t> </a:t>
            </a:r>
            <a:r>
              <a:rPr lang="ru-RU" sz="2800" b="1" dirty="0" err="1"/>
              <a:t>їх</a:t>
            </a:r>
            <a:r>
              <a:rPr lang="ru-RU" sz="2800" b="1" dirty="0"/>
              <a:t> </a:t>
            </a:r>
            <a:r>
              <a:rPr lang="ru-RU" sz="2800" b="1" dirty="0" err="1"/>
              <a:t>розрізняти</a:t>
            </a:r>
            <a:r>
              <a:rPr lang="ru-RU" sz="2800" b="1" dirty="0"/>
              <a:t>?</a:t>
            </a:r>
            <a:endParaRPr lang="uk-UA" sz="2800" b="1" dirty="0"/>
          </a:p>
        </p:txBody>
      </p:sp>
      <p:pic>
        <p:nvPicPr>
          <p:cNvPr id="1026" name="Picture 2" descr="Притча про знак запитання — Християнський портал КІРІОС">
            <a:extLst>
              <a:ext uri="{FF2B5EF4-FFF2-40B4-BE49-F238E27FC236}">
                <a16:creationId xmlns:a16="http://schemas.microsoft.com/office/drawing/2014/main" id="{C2BD0FAE-943A-3DC4-A3CF-93C1EB248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" b="98000" l="5348" r="98396">
                        <a14:foregroundMark x1="32620" y1="12667" x2="40642" y2="14667"/>
                        <a14:foregroundMark x1="60963" y1="10667" x2="58289" y2="19667"/>
                        <a14:foregroundMark x1="61497" y1="11000" x2="58289" y2="19333"/>
                        <a14:foregroundMark x1="55615" y1="10333" x2="59893" y2="8000"/>
                        <a14:foregroundMark x1="31016" y1="18333" x2="59893" y2="16000"/>
                        <a14:foregroundMark x1="59893" y1="16000" x2="27807" y2="13667"/>
                        <a14:foregroundMark x1="27807" y1="13667" x2="27807" y2="14667"/>
                        <a14:foregroundMark x1="32086" y1="21000" x2="57219" y2="20667"/>
                        <a14:foregroundMark x1="6952" y1="28333" x2="5882" y2="35000"/>
                        <a14:foregroundMark x1="63636" y1="7667" x2="64171" y2="22333"/>
                        <a14:foregroundMark x1="98396" y1="27667" x2="96257" y2="44333"/>
                        <a14:foregroundMark x1="49733" y1="84667" x2="55615" y2="92000"/>
                        <a14:foregroundMark x1="41176" y1="94333" x2="55615" y2="93667"/>
                        <a14:foregroundMark x1="41176" y1="95000" x2="56150" y2="95333"/>
                        <a14:foregroundMark x1="44385" y1="98333" x2="56684" y2="95667"/>
                        <a14:foregroundMark x1="32620" y1="7000" x2="27273" y2="8333"/>
                        <a14:foregroundMark x1="59893" y1="1000" x2="66845" y2="3667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4" y="80782"/>
            <a:ext cx="1133025" cy="1817687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Кухонна сіль як корисний “інгредієнт” аквакультури - Аквакультура України">
            <a:extLst>
              <a:ext uri="{FF2B5EF4-FFF2-40B4-BE49-F238E27FC236}">
                <a16:creationId xmlns:a16="http://schemas.microsoft.com/office/drawing/2014/main" id="{E53553EB-3D9D-9412-8766-BD5F3B036F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4" y="1982833"/>
            <a:ext cx="4497072" cy="289233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В Україні подорожчає цукор – AgroNews">
            <a:extLst>
              <a:ext uri="{FF2B5EF4-FFF2-40B4-BE49-F238E27FC236}">
                <a16:creationId xmlns:a16="http://schemas.microsoft.com/office/drawing/2014/main" id="{FD842229-ED29-A0C5-BA67-2BAE65C630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634" y="1985902"/>
            <a:ext cx="4353197" cy="2903583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Яку воду краще пити і на які норми звертати увагу — коментар експерта |  Новини | Українське радіо">
            <a:extLst>
              <a:ext uri="{FF2B5EF4-FFF2-40B4-BE49-F238E27FC236}">
                <a16:creationId xmlns:a16="http://schemas.microsoft.com/office/drawing/2014/main" id="{82051B12-AFED-F49E-F7CE-95D41E4CBE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167" y="3941314"/>
            <a:ext cx="4201113" cy="2793293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4103B9E-5D37-9AA9-95E5-9CD0AE7F4E0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0197" y="3161243"/>
            <a:ext cx="2008564" cy="3675745"/>
          </a:xfrm>
          <a:prstGeom prst="rect">
            <a:avLst/>
          </a:prstGeom>
        </p:spPr>
      </p:pic>
      <p:pic>
        <p:nvPicPr>
          <p:cNvPr id="8" name="Рисунок 7">
            <a:hlinkClick r:id="rId11"/>
            <a:extLst>
              <a:ext uri="{FF2B5EF4-FFF2-40B4-BE49-F238E27FC236}">
                <a16:creationId xmlns:a16="http://schemas.microsoft.com/office/drawing/2014/main" id="{74F25E85-F24E-FB51-708E-444DED3C834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2549" y="5764006"/>
            <a:ext cx="2567565" cy="1001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620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384995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chemeClr val="tx1"/>
                </a:solidFill>
              </a:rPr>
              <a:t>Усі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тіла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утворені</a:t>
            </a:r>
            <a:r>
              <a:rPr lang="ru-RU" sz="2800" b="1" dirty="0">
                <a:solidFill>
                  <a:schemeClr val="tx1"/>
                </a:solidFill>
              </a:rPr>
              <a:t> з </a:t>
            </a:r>
            <a:r>
              <a:rPr lang="ru-RU" sz="2800" b="1" dirty="0" err="1">
                <a:solidFill>
                  <a:schemeClr val="tx1"/>
                </a:solidFill>
              </a:rPr>
              <a:t>речовин</a:t>
            </a:r>
            <a:r>
              <a:rPr lang="ru-RU" sz="2800" b="1" dirty="0">
                <a:solidFill>
                  <a:schemeClr val="tx1"/>
                </a:solidFill>
              </a:rPr>
              <a:t>. </a:t>
            </a:r>
            <a:r>
              <a:rPr lang="ru-RU" sz="2800" b="1" dirty="0" err="1">
                <a:solidFill>
                  <a:schemeClr val="tx1"/>
                </a:solidFill>
              </a:rPr>
              <a:t>Крижина</a:t>
            </a:r>
            <a:r>
              <a:rPr lang="ru-RU" sz="2800" b="1" dirty="0"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solidFill>
                  <a:schemeClr val="tx1"/>
                </a:solidFill>
              </a:rPr>
              <a:t>крапля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роси</a:t>
            </a:r>
            <a:r>
              <a:rPr lang="ru-RU" sz="2800" b="1" dirty="0">
                <a:solidFill>
                  <a:schemeClr val="tx1"/>
                </a:solidFill>
              </a:rPr>
              <a:t>, айсберг </a:t>
            </a:r>
            <a:r>
              <a:rPr lang="ru-RU" sz="2800" b="1" dirty="0" err="1">
                <a:solidFill>
                  <a:schemeClr val="tx1"/>
                </a:solidFill>
              </a:rPr>
              <a:t>складаються</a:t>
            </a:r>
            <a:r>
              <a:rPr lang="ru-RU" sz="2800" b="1" dirty="0">
                <a:solidFill>
                  <a:schemeClr val="tx1"/>
                </a:solidFill>
              </a:rPr>
              <a:t> з </a:t>
            </a:r>
            <a:r>
              <a:rPr lang="ru-RU" sz="2800" b="1" dirty="0" err="1">
                <a:solidFill>
                  <a:schemeClr val="tx1"/>
                </a:solidFill>
              </a:rPr>
              <a:t>речовини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>
                <a:solidFill>
                  <a:srgbClr val="FF0000"/>
                </a:solidFill>
              </a:rPr>
              <a:t>вода</a:t>
            </a:r>
            <a:r>
              <a:rPr lang="ru-RU" sz="2800" b="1" dirty="0">
                <a:solidFill>
                  <a:schemeClr val="tx1"/>
                </a:solidFill>
              </a:rPr>
              <a:t>. </a:t>
            </a:r>
            <a:r>
              <a:rPr lang="ru-RU" sz="2800" b="1" dirty="0" err="1">
                <a:solidFill>
                  <a:schemeClr val="tx1"/>
                </a:solidFill>
              </a:rPr>
              <a:t>Повітря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складається</a:t>
            </a:r>
            <a:r>
              <a:rPr lang="ru-RU" sz="2800" b="1" dirty="0">
                <a:solidFill>
                  <a:schemeClr val="tx1"/>
                </a:solidFill>
              </a:rPr>
              <a:t> з </a:t>
            </a:r>
            <a:r>
              <a:rPr lang="ru-RU" sz="2800" b="1" dirty="0" err="1">
                <a:solidFill>
                  <a:schemeClr val="tx1"/>
                </a:solidFill>
              </a:rPr>
              <a:t>кількох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речовин</a:t>
            </a:r>
            <a:r>
              <a:rPr lang="ru-RU" sz="2800" b="1" dirty="0">
                <a:solidFill>
                  <a:schemeClr val="tx1"/>
                </a:solidFill>
              </a:rPr>
              <a:t>, одна з </a:t>
            </a:r>
            <a:r>
              <a:rPr lang="ru-RU" sz="2800" b="1" dirty="0" err="1">
                <a:solidFill>
                  <a:schemeClr val="tx1"/>
                </a:solidFill>
              </a:rPr>
              <a:t>яких</a:t>
            </a:r>
            <a:r>
              <a:rPr lang="ru-RU" sz="2800" b="1" dirty="0">
                <a:solidFill>
                  <a:schemeClr val="tx1"/>
                </a:solidFill>
              </a:rPr>
              <a:t> — </a:t>
            </a:r>
            <a:r>
              <a:rPr lang="ru-RU" sz="2800" b="1" dirty="0" err="1">
                <a:solidFill>
                  <a:srgbClr val="FF0000"/>
                </a:solidFill>
              </a:rPr>
              <a:t>кисень</a:t>
            </a:r>
            <a:r>
              <a:rPr lang="ru-RU" sz="2800" b="1" dirty="0">
                <a:solidFill>
                  <a:schemeClr val="tx1"/>
                </a:solidFill>
              </a:rPr>
              <a:t>. </a:t>
            </a:r>
            <a:r>
              <a:rPr lang="ru-RU" sz="2800" b="1" dirty="0" err="1">
                <a:solidFill>
                  <a:schemeClr val="tx1"/>
                </a:solidFill>
              </a:rPr>
              <a:t>Кисень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необхідний</a:t>
            </a:r>
            <a:r>
              <a:rPr lang="ru-RU" sz="2800" b="1" dirty="0">
                <a:solidFill>
                  <a:schemeClr val="tx1"/>
                </a:solidFill>
              </a:rPr>
              <a:t> для </a:t>
            </a:r>
            <a:r>
              <a:rPr lang="ru-RU" sz="2800" b="1" dirty="0" err="1">
                <a:solidFill>
                  <a:schemeClr val="tx1"/>
                </a:solidFill>
              </a:rPr>
              <a:t>дихання</a:t>
            </a:r>
            <a:r>
              <a:rPr lang="ru-RU" sz="2800" b="1" dirty="0">
                <a:solidFill>
                  <a:schemeClr val="tx1"/>
                </a:solidFill>
              </a:rPr>
              <a:t>.</a:t>
            </a:r>
            <a:endParaRPr lang="uk-UA" sz="2800" b="1" dirty="0">
              <a:solidFill>
                <a:schemeClr val="tx1"/>
              </a:solidFill>
            </a:endParaRPr>
          </a:p>
        </p:txBody>
      </p:sp>
      <p:pic>
        <p:nvPicPr>
          <p:cNvPr id="4098" name="Picture 2" descr="Айсберг. Природа айсбергов - nordtravel.art">
            <a:extLst>
              <a:ext uri="{FF2B5EF4-FFF2-40B4-BE49-F238E27FC236}">
                <a16:creationId xmlns:a16="http://schemas.microsoft.com/office/drawing/2014/main" id="{A039BC28-F100-D2A4-B420-304C035823F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8238"/>
          <a:stretch/>
        </p:blipFill>
        <p:spPr bwMode="auto">
          <a:xfrm>
            <a:off x="1623058" y="4275575"/>
            <a:ext cx="4107181" cy="2512561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Роса-краса">
            <a:extLst>
              <a:ext uri="{FF2B5EF4-FFF2-40B4-BE49-F238E27FC236}">
                <a16:creationId xmlns:a16="http://schemas.microsoft.com/office/drawing/2014/main" id="{C65EB9E5-B7AD-8AF5-F2B7-5E58022F25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62" y="1724297"/>
            <a:ext cx="4197532" cy="267353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Обои капля, падающая капля, скачать обои, фото и картинки бесплатно">
            <a:extLst>
              <a:ext uri="{FF2B5EF4-FFF2-40B4-BE49-F238E27FC236}">
                <a16:creationId xmlns:a16="http://schemas.microsoft.com/office/drawing/2014/main" id="{A9BA8880-C2BA-7ED7-BE0A-C46F9EFE4F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7522" y="2306185"/>
            <a:ext cx="3911781" cy="251945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кутник: округлені кути 1">
            <a:extLst>
              <a:ext uri="{FF2B5EF4-FFF2-40B4-BE49-F238E27FC236}">
                <a16:creationId xmlns:a16="http://schemas.microsoft.com/office/drawing/2014/main" id="{724C1B40-E137-AC39-F448-DE0F7EEB6065}"/>
              </a:ext>
            </a:extLst>
          </p:cNvPr>
          <p:cNvSpPr/>
          <p:nvPr/>
        </p:nvSpPr>
        <p:spPr>
          <a:xfrm>
            <a:off x="165462" y="5071026"/>
            <a:ext cx="1898468" cy="513806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Вода</a:t>
            </a:r>
          </a:p>
        </p:txBody>
      </p:sp>
      <p:pic>
        <p:nvPicPr>
          <p:cNvPr id="4104" name="Picture 8" descr="Новини / У зв'язку з численними скаргами проведено позапланові перевірки  забруднення повітря в м. Запоріжжя">
            <a:extLst>
              <a:ext uri="{FF2B5EF4-FFF2-40B4-BE49-F238E27FC236}">
                <a16:creationId xmlns:a16="http://schemas.microsoft.com/office/drawing/2014/main" id="{C40D450E-58A7-4144-FAD0-860CC30F45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5054" y="2279929"/>
            <a:ext cx="3722755" cy="279109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Чисте повітря | Екологічна Альтернатива">
            <a:extLst>
              <a:ext uri="{FF2B5EF4-FFF2-40B4-BE49-F238E27FC236}">
                <a16:creationId xmlns:a16="http://schemas.microsoft.com/office/drawing/2014/main" id="{FC12317A-B06A-F3AD-B7F4-6060B9E95D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5054" y="4687720"/>
            <a:ext cx="3722755" cy="2222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кутник: округлені кути 6">
            <a:extLst>
              <a:ext uri="{FF2B5EF4-FFF2-40B4-BE49-F238E27FC236}">
                <a16:creationId xmlns:a16="http://schemas.microsoft.com/office/drawing/2014/main" id="{BE47B288-5E1F-77E4-3665-9166E565284B}"/>
              </a:ext>
            </a:extLst>
          </p:cNvPr>
          <p:cNvSpPr/>
          <p:nvPr/>
        </p:nvSpPr>
        <p:spPr>
          <a:xfrm>
            <a:off x="8733065" y="4512588"/>
            <a:ext cx="1898468" cy="513806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Кисень</a:t>
            </a:r>
          </a:p>
        </p:txBody>
      </p:sp>
      <p:pic>
        <p:nvPicPr>
          <p:cNvPr id="10" name="Рисунок 9">
            <a:hlinkClick r:id="rId12"/>
            <a:extLst>
              <a:ext uri="{FF2B5EF4-FFF2-40B4-BE49-F238E27FC236}">
                <a16:creationId xmlns:a16="http://schemas.microsoft.com/office/drawing/2014/main" id="{8D60B863-FCBF-709A-3EF7-18FD89735B73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2549" y="5764006"/>
            <a:ext cx="2567565" cy="1001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539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384995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chemeClr val="tx1"/>
                </a:solidFill>
              </a:rPr>
              <a:t>Грудочка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цукру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утворена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із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сахарози</a:t>
            </a:r>
            <a:r>
              <a:rPr lang="ru-RU" sz="2800" b="1" dirty="0"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solidFill>
                  <a:schemeClr val="tx1"/>
                </a:solidFill>
              </a:rPr>
              <a:t>що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має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солодкий</a:t>
            </a:r>
            <a:r>
              <a:rPr lang="ru-RU" sz="2800" b="1" dirty="0">
                <a:solidFill>
                  <a:schemeClr val="tx1"/>
                </a:solidFill>
              </a:rPr>
              <a:t> смак. Грифель простого </a:t>
            </a:r>
            <a:r>
              <a:rPr lang="ru-RU" sz="2800" b="1" dirty="0" err="1">
                <a:solidFill>
                  <a:schemeClr val="tx1"/>
                </a:solidFill>
              </a:rPr>
              <a:t>олівця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виготовлений</a:t>
            </a:r>
            <a:r>
              <a:rPr lang="ru-RU" sz="2800" b="1" dirty="0">
                <a:solidFill>
                  <a:schemeClr val="tx1"/>
                </a:solidFill>
              </a:rPr>
              <a:t> з </a:t>
            </a:r>
            <a:r>
              <a:rPr lang="ru-RU" sz="2800" b="1" dirty="0" err="1">
                <a:solidFill>
                  <a:srgbClr val="FF0000"/>
                </a:solidFill>
              </a:rPr>
              <a:t>графіту</a:t>
            </a:r>
            <a:r>
              <a:rPr lang="ru-RU" sz="2800" b="1" dirty="0">
                <a:solidFill>
                  <a:schemeClr val="tx1"/>
                </a:solidFill>
              </a:rPr>
              <a:t> — </a:t>
            </a:r>
            <a:r>
              <a:rPr lang="ru-RU" sz="2800" b="1" dirty="0" err="1">
                <a:solidFill>
                  <a:schemeClr val="tx1"/>
                </a:solidFill>
              </a:rPr>
              <a:t>твердої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речовини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сірого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кольо-ру</a:t>
            </a:r>
            <a:r>
              <a:rPr lang="ru-RU" sz="2800" b="1" dirty="0">
                <a:solidFill>
                  <a:schemeClr val="tx1"/>
                </a:solidFill>
              </a:rPr>
              <a:t>. </a:t>
            </a:r>
            <a:endParaRPr lang="uk-UA" sz="2800" b="1" dirty="0">
              <a:solidFill>
                <a:schemeClr val="tx1"/>
              </a:solidFill>
            </a:endParaRPr>
          </a:p>
        </p:txBody>
      </p:sp>
      <p:pic>
        <p:nvPicPr>
          <p:cNvPr id="5122" name="Picture 2" descr="Коричневий цукор корисніший за білий - Погляд – новини Чернівці">
            <a:extLst>
              <a:ext uri="{FF2B5EF4-FFF2-40B4-BE49-F238E27FC236}">
                <a16:creationId xmlns:a16="http://schemas.microsoft.com/office/drawing/2014/main" id="{0A32527A-71EE-B7E6-E92B-D1A549E9CA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63" y="1753809"/>
            <a:ext cx="4465266" cy="2640331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Сахароза – формула и состав молекулы, структурная кристаллическая решетка">
            <a:extLst>
              <a:ext uri="{FF2B5EF4-FFF2-40B4-BE49-F238E27FC236}">
                <a16:creationId xmlns:a16="http://schemas.microsoft.com/office/drawing/2014/main" id="{87CFC49D-8389-4CBC-3E6E-9581833CB1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2158" y="4106439"/>
            <a:ext cx="4300401" cy="256795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Історія хімічного олівця">
            <a:extLst>
              <a:ext uri="{FF2B5EF4-FFF2-40B4-BE49-F238E27FC236}">
                <a16:creationId xmlns:a16="http://schemas.microsoft.com/office/drawing/2014/main" id="{B3486AE6-6C0E-EA39-7D87-358BB82C30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83" r="15348"/>
          <a:stretch/>
        </p:blipFill>
        <p:spPr bwMode="auto">
          <a:xfrm>
            <a:off x="6171421" y="1655687"/>
            <a:ext cx="3077737" cy="3247209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кутник: округлені кути 5">
            <a:extLst>
              <a:ext uri="{FF2B5EF4-FFF2-40B4-BE49-F238E27FC236}">
                <a16:creationId xmlns:a16="http://schemas.microsoft.com/office/drawing/2014/main" id="{301080A6-94D2-3D60-11CB-AAD306BA8120}"/>
              </a:ext>
            </a:extLst>
          </p:cNvPr>
          <p:cNvSpPr/>
          <p:nvPr/>
        </p:nvSpPr>
        <p:spPr>
          <a:xfrm>
            <a:off x="527386" y="5486877"/>
            <a:ext cx="1898468" cy="513806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Сахароза</a:t>
            </a:r>
          </a:p>
        </p:txBody>
      </p:sp>
      <p:pic>
        <p:nvPicPr>
          <p:cNvPr id="5128" name="Picture 8" descr="Графит: состав, свойства, структура">
            <a:extLst>
              <a:ext uri="{FF2B5EF4-FFF2-40B4-BE49-F238E27FC236}">
                <a16:creationId xmlns:a16="http://schemas.microsoft.com/office/drawing/2014/main" id="{E9933C1D-3C03-3511-C943-228F97EEAD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3635" y="4271250"/>
            <a:ext cx="3591186" cy="249424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кутник: округлені кути 7">
            <a:extLst>
              <a:ext uri="{FF2B5EF4-FFF2-40B4-BE49-F238E27FC236}">
                <a16:creationId xmlns:a16="http://schemas.microsoft.com/office/drawing/2014/main" id="{217CD7B4-1318-A67D-4681-D1743F560AA1}"/>
              </a:ext>
            </a:extLst>
          </p:cNvPr>
          <p:cNvSpPr/>
          <p:nvPr/>
        </p:nvSpPr>
        <p:spPr>
          <a:xfrm>
            <a:off x="10006353" y="3757444"/>
            <a:ext cx="1898468" cy="513806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Графіт</a:t>
            </a:r>
          </a:p>
        </p:txBody>
      </p:sp>
      <p:pic>
        <p:nvPicPr>
          <p:cNvPr id="9" name="Рисунок 8">
            <a:hlinkClick r:id="rId9"/>
            <a:extLst>
              <a:ext uri="{FF2B5EF4-FFF2-40B4-BE49-F238E27FC236}">
                <a16:creationId xmlns:a16="http://schemas.microsoft.com/office/drawing/2014/main" id="{851E75D0-D8BF-4749-8A71-BE9CF955488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2549" y="5764006"/>
            <a:ext cx="2567565" cy="1001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085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1A947-8C37-7CF9-0591-FFF6E7115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747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sp>
        <p:nvSpPr>
          <p:cNvPr id="5" name="Прямоугольник: скругленные углы 2">
            <a:extLst>
              <a:ext uri="{FF2B5EF4-FFF2-40B4-BE49-F238E27FC236}">
                <a16:creationId xmlns:a16="http://schemas.microsoft.com/office/drawing/2014/main" id="{E700E5AD-D448-C7C2-B64E-ECFFAA89E09B}"/>
              </a:ext>
            </a:extLst>
          </p:cNvPr>
          <p:cNvSpPr/>
          <p:nvPr/>
        </p:nvSpPr>
        <p:spPr>
          <a:xfrm>
            <a:off x="1848262" y="998230"/>
            <a:ext cx="8845864" cy="108311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endParaRPr lang="ru-RU" sz="3600" b="1" dirty="0"/>
          </a:p>
        </p:txBody>
      </p:sp>
      <p:pic>
        <p:nvPicPr>
          <p:cNvPr id="8" name="Рисунок 7">
            <a:hlinkClick r:id="rId4"/>
            <a:extLst>
              <a:ext uri="{FF2B5EF4-FFF2-40B4-BE49-F238E27FC236}">
                <a16:creationId xmlns:a16="http://schemas.microsoft.com/office/drawing/2014/main" id="{7484F88F-DC79-6901-AA39-21D3FAECB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591" y="2357846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8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2278</TotalTime>
  <Words>99</Words>
  <Application>Microsoft Office PowerPoint</Application>
  <PresentationFormat>Широкий екран</PresentationFormat>
  <Paragraphs>13</Paragraphs>
  <Slides>5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5</vt:i4>
      </vt:variant>
    </vt:vector>
  </HeadingPairs>
  <TitlesOfParts>
    <vt:vector size="11" baseType="lpstr">
      <vt:lpstr>AdonisC</vt:lpstr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321</cp:revision>
  <dcterms:created xsi:type="dcterms:W3CDTF">2023-02-01T11:00:58Z</dcterms:created>
  <dcterms:modified xsi:type="dcterms:W3CDTF">2023-10-08T13:29:51Z</dcterms:modified>
</cp:coreProperties>
</file>