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9" r:id="rId3"/>
    <p:sldId id="258" r:id="rId4"/>
    <p:sldId id="342" r:id="rId5"/>
    <p:sldId id="298" r:id="rId6"/>
    <p:sldId id="389" r:id="rId7"/>
    <p:sldId id="280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jpeg"/><Relationship Id="rId7" Type="http://schemas.openxmlformats.org/officeDocument/2006/relationships/hyperlink" Target="https://youtu.be/UFl_ZKyer8o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UFl_ZKyer8o" TargetMode="External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s://youtu.be/UFl_ZKyer8o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12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hyperlink" Target="https://youtu.be/UFl_ZKyer8o" TargetMode="External"/><Relationship Id="rId5" Type="http://schemas.microsoft.com/office/2007/relationships/hdphoto" Target="../media/hdphoto4.wdp"/><Relationship Id="rId10" Type="http://schemas.openxmlformats.org/officeDocument/2006/relationships/image" Target="../media/image16.jpeg"/><Relationship Id="rId4" Type="http://schemas.openxmlformats.org/officeDocument/2006/relationships/image" Target="../media/image13.png"/><Relationship Id="rId9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7.wdp"/><Relationship Id="rId7" Type="http://schemas.openxmlformats.org/officeDocument/2006/relationships/hyperlink" Target="https://youtu.be/UFl_ZKyer8o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UFl_ZKyer8o" TargetMode="External"/><Relationship Id="rId3" Type="http://schemas.microsoft.com/office/2007/relationships/hdphoto" Target="../media/hdphoto9.wdp"/><Relationship Id="rId7" Type="http://schemas.microsoft.com/office/2007/relationships/hdphoto" Target="../media/hdphoto1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microsoft.com/office/2007/relationships/hdphoto" Target="../media/hdphoto10.wdp"/><Relationship Id="rId4" Type="http://schemas.openxmlformats.org/officeDocument/2006/relationships/image" Target="../media/image21.png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s://youtu.be/UFl_ZKyer8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631838" y="1808028"/>
            <a:ext cx="950311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і для чого досліджували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теплові явища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3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24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76FCC4A-4A2D-DC60-6296-98FCC321B5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876" y="3421043"/>
            <a:ext cx="3256248" cy="3602419"/>
          </a:xfrm>
          <a:prstGeom prst="rect">
            <a:avLst/>
          </a:prstGeom>
        </p:spPr>
      </p:pic>
      <p:pic>
        <p:nvPicPr>
          <p:cNvPr id="16" name="Рисунок 15">
            <a:hlinkClick r:id="rId7"/>
            <a:extLst>
              <a:ext uri="{FF2B5EF4-FFF2-40B4-BE49-F238E27FC236}">
                <a16:creationId xmlns:a16="http://schemas.microsoft.com/office/drawing/2014/main" id="{9A0E88EB-3C1D-E8D2-1903-9063F23DFF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6" y="5511505"/>
            <a:ext cx="3166803" cy="123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539930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/>
              <a:t>У </a:t>
            </a:r>
            <a:r>
              <a:rPr lang="ru-RU" sz="2400" b="1" dirty="0" err="1"/>
              <a:t>яких</a:t>
            </a:r>
            <a:r>
              <a:rPr lang="ru-RU" sz="2400" b="1" dirty="0"/>
              <a:t> </a:t>
            </a:r>
            <a:r>
              <a:rPr lang="ru-RU" sz="2400" b="1" dirty="0" err="1"/>
              <a:t>одиницях</a:t>
            </a:r>
            <a:r>
              <a:rPr lang="ru-RU" sz="2400" b="1" dirty="0"/>
              <a:t> </a:t>
            </a:r>
            <a:r>
              <a:rPr lang="ru-RU" sz="2400" b="1" dirty="0" err="1"/>
              <a:t>вимірюють</a:t>
            </a:r>
            <a:r>
              <a:rPr lang="ru-RU" sz="2400" b="1" dirty="0"/>
              <a:t> температуру? </a:t>
            </a:r>
            <a:r>
              <a:rPr lang="ru-RU" sz="2400" b="1" dirty="0" err="1"/>
              <a:t>Якими</a:t>
            </a:r>
            <a:r>
              <a:rPr lang="ru-RU" sz="2400" b="1" dirty="0"/>
              <a:t> </a:t>
            </a:r>
            <a:r>
              <a:rPr lang="ru-RU" sz="2400" b="1" dirty="0" err="1"/>
              <a:t>приладами</a:t>
            </a:r>
            <a:r>
              <a:rPr lang="ru-RU" sz="2400" b="1" dirty="0"/>
              <a:t>?</a:t>
            </a:r>
            <a:endParaRPr lang="uk-UA" sz="24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436" y="3182255"/>
            <a:ext cx="2008564" cy="3675745"/>
          </a:xfrm>
          <a:prstGeom prst="rect">
            <a:avLst/>
          </a:prstGeom>
        </p:spPr>
      </p:pic>
      <p:pic>
        <p:nvPicPr>
          <p:cNvPr id="3" name="Picture 2" descr="Термометр, Температура, По Цельсию">
            <a:extLst>
              <a:ext uri="{FF2B5EF4-FFF2-40B4-BE49-F238E27FC236}">
                <a16:creationId xmlns:a16="http://schemas.microsoft.com/office/drawing/2014/main" id="{B4F8F361-B9BD-154C-F545-A2C123F66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759" y="1191016"/>
            <a:ext cx="7403532" cy="493340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Термометр, Температура">
            <a:extLst>
              <a:ext uri="{FF2B5EF4-FFF2-40B4-BE49-F238E27FC236}">
                <a16:creationId xmlns:a16="http://schemas.microsoft.com/office/drawing/2014/main" id="{B37B2012-F1CD-A573-D5C5-86D6E9ED6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01495">
            <a:off x="7734191" y="2034461"/>
            <a:ext cx="4189458" cy="250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2537A87C-2F94-A289-322B-DBEFC94838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03" y="5921828"/>
            <a:ext cx="2723851" cy="106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9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tx1"/>
                </a:solidFill>
              </a:rPr>
              <a:t>Явища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пов’язані</a:t>
            </a:r>
            <a:r>
              <a:rPr lang="ru-RU" sz="2400" b="1" dirty="0">
                <a:solidFill>
                  <a:schemeClr val="tx1"/>
                </a:solidFill>
              </a:rPr>
              <a:t> з </a:t>
            </a:r>
            <a:r>
              <a:rPr lang="ru-RU" sz="2400" b="1" dirty="0" err="1">
                <a:solidFill>
                  <a:schemeClr val="tx1"/>
                </a:solidFill>
              </a:rPr>
              <a:t>нагріванням</a:t>
            </a:r>
            <a:r>
              <a:rPr lang="ru-RU" sz="2400" b="1" dirty="0">
                <a:solidFill>
                  <a:schemeClr val="tx1"/>
                </a:solidFill>
              </a:rPr>
              <a:t> й </a:t>
            </a:r>
            <a:r>
              <a:rPr lang="ru-RU" sz="2400" b="1" dirty="0" err="1">
                <a:solidFill>
                  <a:schemeClr val="tx1"/>
                </a:solidFill>
              </a:rPr>
              <a:t>охолодженням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тіл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називають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тепловими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явищами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Щоб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відбувалися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теплові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явища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потрібні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джерела</a:t>
            </a:r>
            <a:r>
              <a:rPr lang="ru-RU" sz="2400" b="1" dirty="0">
                <a:solidFill>
                  <a:srgbClr val="FF0000"/>
                </a:solidFill>
              </a:rPr>
              <a:t> тепла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Наприклад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Сонце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багаття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кухонна</a:t>
            </a:r>
            <a:r>
              <a:rPr lang="ru-RU" sz="2400" b="1" dirty="0">
                <a:solidFill>
                  <a:schemeClr val="tx1"/>
                </a:solidFill>
              </a:rPr>
              <a:t> плита, </a:t>
            </a:r>
            <a:r>
              <a:rPr lang="ru-RU" sz="2400" b="1" dirty="0" err="1">
                <a:solidFill>
                  <a:schemeClr val="tx1"/>
                </a:solidFill>
              </a:rPr>
              <a:t>обігрівач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тощо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35D30D-9BAE-4050-BA2C-4D3A9EAC4A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86" t="29968" r="42285" b="48572"/>
          <a:stretch/>
        </p:blipFill>
        <p:spPr>
          <a:xfrm>
            <a:off x="850035" y="1507700"/>
            <a:ext cx="10491929" cy="272790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0B8326-5FEF-44DC-8297-652C0717CA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643" t="29968" r="11714" b="48572"/>
          <a:stretch/>
        </p:blipFill>
        <p:spPr>
          <a:xfrm>
            <a:off x="2473234" y="4359366"/>
            <a:ext cx="6156119" cy="24251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7BF2FD-1627-9C11-00AD-9A9FD91EE3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697" y="3890613"/>
            <a:ext cx="2682239" cy="2967387"/>
          </a:xfrm>
          <a:prstGeom prst="rect">
            <a:avLst/>
          </a:prstGeom>
        </p:spPr>
      </p:pic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1A611944-CA89-A912-C421-33F27C955E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03" y="5921828"/>
            <a:ext cx="2723851" cy="106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tx1"/>
                </a:solidFill>
              </a:rPr>
              <a:t>Тіла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зображені</a:t>
            </a:r>
            <a:r>
              <a:rPr lang="ru-RU" sz="2400" b="1" dirty="0">
                <a:solidFill>
                  <a:schemeClr val="tx1"/>
                </a:solidFill>
              </a:rPr>
              <a:t> на </a:t>
            </a:r>
            <a:r>
              <a:rPr lang="ru-RU" sz="2400" b="1" dirty="0" err="1">
                <a:solidFill>
                  <a:schemeClr val="tx1"/>
                </a:solidFill>
              </a:rPr>
              <a:t>світлинах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передають</a:t>
            </a:r>
            <a:r>
              <a:rPr lang="ru-RU" sz="2400" b="1" dirty="0">
                <a:solidFill>
                  <a:schemeClr val="tx1"/>
                </a:solidFill>
              </a:rPr>
              <a:t> тепло </a:t>
            </a:r>
            <a:r>
              <a:rPr lang="ru-RU" sz="2400" b="1" dirty="0" err="1">
                <a:solidFill>
                  <a:schemeClr val="tx1"/>
                </a:solidFill>
              </a:rPr>
              <a:t>іншим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тілам</a:t>
            </a:r>
            <a:r>
              <a:rPr lang="ru-RU" sz="2400" b="1" dirty="0">
                <a:solidFill>
                  <a:schemeClr val="tx1"/>
                </a:solidFill>
              </a:rPr>
              <a:t>. З </a:t>
            </a:r>
            <a:r>
              <a:rPr lang="ru-RU" sz="2400" b="1" dirty="0" err="1">
                <a:solidFill>
                  <a:schemeClr val="tx1"/>
                </a:solidFill>
              </a:rPr>
              <a:t>досвіду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тобі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відомо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що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кожне</a:t>
            </a:r>
            <a:r>
              <a:rPr lang="ru-RU" sz="2400" b="1" dirty="0">
                <a:solidFill>
                  <a:schemeClr val="tx1"/>
                </a:solidFill>
              </a:rPr>
              <a:t> з них </a:t>
            </a:r>
            <a:r>
              <a:rPr lang="ru-RU" sz="2400" b="1" dirty="0" err="1">
                <a:solidFill>
                  <a:schemeClr val="tx1"/>
                </a:solidFill>
              </a:rPr>
              <a:t>нагрівається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по-різному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Міру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нагрітості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тіл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називають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температурою</a:t>
            </a:r>
            <a:r>
              <a:rPr lang="ru-RU" sz="2400" b="1" dirty="0">
                <a:solidFill>
                  <a:schemeClr val="tx1"/>
                </a:solidFill>
              </a:rPr>
              <a:t> і </a:t>
            </a:r>
            <a:r>
              <a:rPr lang="ru-RU" sz="2400" b="1" dirty="0" err="1">
                <a:solidFill>
                  <a:schemeClr val="tx1"/>
                </a:solidFill>
              </a:rPr>
              <a:t>вимірюють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термометрами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Кам'яний камін з колодами горів у житловому будинку. стокове фото">
            <a:extLst>
              <a:ext uri="{FF2B5EF4-FFF2-40B4-BE49-F238E27FC236}">
                <a16:creationId xmlns:a16="http://schemas.microsoft.com/office/drawing/2014/main" id="{3ECCAC6D-6D7D-A4E9-26DE-CCF09EE12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89" y="1449894"/>
            <a:ext cx="4258491" cy="283899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Газовая Плита, Газ, Огонь">
            <a:extLst>
              <a:ext uri="{FF2B5EF4-FFF2-40B4-BE49-F238E27FC236}">
                <a16:creationId xmlns:a16="http://schemas.microsoft.com/office/drawing/2014/main" id="{8D20A2C4-7034-6E7C-8C82-980BBBEC35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17"/>
          <a:stretch/>
        </p:blipFill>
        <p:spPr bwMode="auto">
          <a:xfrm>
            <a:off x="2096008" y="4136571"/>
            <a:ext cx="4256253" cy="263434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Отопление, Батарея, Тепло, Обогреватель">
            <a:extLst>
              <a:ext uri="{FF2B5EF4-FFF2-40B4-BE49-F238E27FC236}">
                <a16:creationId xmlns:a16="http://schemas.microsoft.com/office/drawing/2014/main" id="{DE71B0E8-6AB2-0641-78F6-F6BEC6A06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194" y="4136571"/>
            <a:ext cx="3953343" cy="26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ожар, Горшок, Исторический">
            <a:extLst>
              <a:ext uri="{FF2B5EF4-FFF2-40B4-BE49-F238E27FC236}">
                <a16:creationId xmlns:a16="http://schemas.microsoft.com/office/drawing/2014/main" id="{EAB0C416-4BE4-4E19-70EA-D696C2BB9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739" y="1573264"/>
            <a:ext cx="4109067" cy="272215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Термометр, Температура, Измерение">
            <a:extLst>
              <a:ext uri="{FF2B5EF4-FFF2-40B4-BE49-F238E27FC236}">
                <a16:creationId xmlns:a16="http://schemas.microsoft.com/office/drawing/2014/main" id="{D1135084-D639-5D1E-E97C-D819338C9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5806" y="1854199"/>
            <a:ext cx="3425143" cy="228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11"/>
            <a:extLst>
              <a:ext uri="{FF2B5EF4-FFF2-40B4-BE49-F238E27FC236}">
                <a16:creationId xmlns:a16="http://schemas.microsoft.com/office/drawing/2014/main" id="{E5B141F1-2FC1-6C03-CE55-A06D1CB6568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03" y="5921828"/>
            <a:ext cx="2723851" cy="106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93899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tx1"/>
                </a:solidFill>
              </a:rPr>
              <a:t>Зі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зміною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температури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може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змінюватись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агрегатний</a:t>
            </a:r>
            <a:r>
              <a:rPr lang="ru-RU" sz="2400" b="1" dirty="0">
                <a:solidFill>
                  <a:srgbClr val="FF0000"/>
                </a:solidFill>
              </a:rPr>
              <a:t> стан </a:t>
            </a:r>
            <a:r>
              <a:rPr lang="ru-RU" sz="2400" b="1" dirty="0" err="1">
                <a:solidFill>
                  <a:srgbClr val="FF0000"/>
                </a:solidFill>
              </a:rPr>
              <a:t>речовини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Тобі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відомо</a:t>
            </a:r>
            <a:r>
              <a:rPr lang="ru-RU" sz="2400" b="1" dirty="0">
                <a:solidFill>
                  <a:schemeClr val="tx1"/>
                </a:solidFill>
              </a:rPr>
              <a:t> про три </a:t>
            </a:r>
            <a:r>
              <a:rPr lang="ru-RU" sz="2400" b="1" dirty="0" err="1">
                <a:solidFill>
                  <a:schemeClr val="tx1"/>
                </a:solidFill>
              </a:rPr>
              <a:t>агрегатних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стани</a:t>
            </a:r>
            <a:r>
              <a:rPr lang="ru-RU" sz="2400" b="1" dirty="0">
                <a:solidFill>
                  <a:schemeClr val="tx1"/>
                </a:solidFill>
              </a:rPr>
              <a:t> води. </a:t>
            </a:r>
            <a:r>
              <a:rPr lang="ru-RU" sz="2400" b="1" dirty="0" err="1">
                <a:solidFill>
                  <a:schemeClr val="tx1"/>
                </a:solidFill>
              </a:rPr>
              <a:t>Під</a:t>
            </a:r>
            <a:r>
              <a:rPr lang="ru-RU" sz="2400" b="1" dirty="0">
                <a:solidFill>
                  <a:schemeClr val="tx1"/>
                </a:solidFill>
              </a:rPr>
              <a:t> час </a:t>
            </a:r>
            <a:r>
              <a:rPr lang="ru-RU" sz="2400" b="1" dirty="0" err="1">
                <a:solidFill>
                  <a:schemeClr val="tx1"/>
                </a:solidFill>
              </a:rPr>
              <a:t>зниження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температури</a:t>
            </a:r>
            <a:r>
              <a:rPr lang="ru-RU" sz="2400" b="1" dirty="0">
                <a:solidFill>
                  <a:schemeClr val="tx1"/>
                </a:solidFill>
              </a:rPr>
              <a:t> до 0 °С вода з </a:t>
            </a:r>
            <a:r>
              <a:rPr lang="ru-RU" sz="2400" b="1" dirty="0" err="1">
                <a:solidFill>
                  <a:schemeClr val="tx1"/>
                </a:solidFill>
              </a:rPr>
              <a:t>рідини</a:t>
            </a:r>
            <a:r>
              <a:rPr lang="ru-RU" sz="2400" b="1" dirty="0">
                <a:solidFill>
                  <a:schemeClr val="tx1"/>
                </a:solidFill>
              </a:rPr>
              <a:t> пере-</a:t>
            </a:r>
            <a:r>
              <a:rPr lang="ru-RU" sz="2400" b="1" dirty="0" err="1">
                <a:solidFill>
                  <a:schemeClr val="tx1"/>
                </a:solidFill>
              </a:rPr>
              <a:t>творюється</a:t>
            </a:r>
            <a:r>
              <a:rPr lang="ru-RU" sz="2400" b="1" dirty="0">
                <a:solidFill>
                  <a:schemeClr val="tx1"/>
                </a:solidFill>
              </a:rPr>
              <a:t> на </a:t>
            </a:r>
            <a:r>
              <a:rPr lang="ru-RU" sz="2400" b="1" dirty="0" err="1">
                <a:solidFill>
                  <a:schemeClr val="tx1"/>
                </a:solidFill>
              </a:rPr>
              <a:t>лід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тобто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змінює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агрегатний</a:t>
            </a:r>
            <a:r>
              <a:rPr lang="ru-RU" sz="2400" b="1" dirty="0">
                <a:solidFill>
                  <a:schemeClr val="tx1"/>
                </a:solidFill>
              </a:rPr>
              <a:t> стан на </a:t>
            </a:r>
            <a:r>
              <a:rPr lang="ru-RU" sz="2400" b="1" dirty="0" err="1">
                <a:solidFill>
                  <a:schemeClr val="tx1"/>
                </a:solidFill>
              </a:rPr>
              <a:t>твердий</a:t>
            </a:r>
            <a:r>
              <a:rPr lang="ru-RU" sz="2400" b="1" dirty="0">
                <a:solidFill>
                  <a:schemeClr val="tx1"/>
                </a:solidFill>
              </a:rPr>
              <a:t>. З </a:t>
            </a:r>
            <a:r>
              <a:rPr lang="ru-RU" sz="2400" b="1" dirty="0" err="1">
                <a:solidFill>
                  <a:schemeClr val="tx1"/>
                </a:solidFill>
              </a:rPr>
              <a:t>підвищенням</a:t>
            </a:r>
            <a:r>
              <a:rPr lang="ru-RU" sz="2400" b="1" dirty="0">
                <a:solidFill>
                  <a:schemeClr val="tx1"/>
                </a:solidFill>
              </a:rPr>
              <a:t> темпера-тури до 100 °С </a:t>
            </a:r>
            <a:r>
              <a:rPr lang="ru-RU" sz="2400" b="1" dirty="0" err="1">
                <a:solidFill>
                  <a:schemeClr val="tx1"/>
                </a:solidFill>
              </a:rPr>
              <a:t>рідка</a:t>
            </a:r>
            <a:r>
              <a:rPr lang="ru-RU" sz="2400" b="1" dirty="0">
                <a:solidFill>
                  <a:schemeClr val="tx1"/>
                </a:solidFill>
              </a:rPr>
              <a:t> вода </a:t>
            </a:r>
            <a:r>
              <a:rPr lang="ru-RU" sz="2400" b="1" dirty="0" err="1">
                <a:solidFill>
                  <a:schemeClr val="tx1"/>
                </a:solidFill>
              </a:rPr>
              <a:t>перетворюється</a:t>
            </a:r>
            <a:r>
              <a:rPr lang="ru-RU" sz="2400" b="1" dirty="0">
                <a:solidFill>
                  <a:schemeClr val="tx1"/>
                </a:solidFill>
              </a:rPr>
              <a:t> на </a:t>
            </a:r>
            <a:r>
              <a:rPr lang="ru-RU" sz="2400" b="1" dirty="0" err="1">
                <a:solidFill>
                  <a:schemeClr val="tx1"/>
                </a:solidFill>
              </a:rPr>
              <a:t>водяну</a:t>
            </a:r>
            <a:r>
              <a:rPr lang="ru-RU" sz="2400" b="1" dirty="0">
                <a:solidFill>
                  <a:schemeClr val="tx1"/>
                </a:solidFill>
              </a:rPr>
              <a:t> пару. </a:t>
            </a:r>
            <a:r>
              <a:rPr lang="ru-RU" sz="2400" b="1" dirty="0" err="1">
                <a:solidFill>
                  <a:schemeClr val="tx1"/>
                </a:solidFill>
              </a:rPr>
              <a:t>Щоб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водяна</a:t>
            </a:r>
            <a:r>
              <a:rPr lang="ru-RU" sz="2400" b="1" dirty="0">
                <a:solidFill>
                  <a:schemeClr val="tx1"/>
                </a:solidFill>
              </a:rPr>
              <a:t> пара </a:t>
            </a:r>
            <a:r>
              <a:rPr lang="ru-RU" sz="2400" b="1" dirty="0" err="1">
                <a:solidFill>
                  <a:schemeClr val="tx1"/>
                </a:solidFill>
              </a:rPr>
              <a:t>знову</a:t>
            </a:r>
            <a:r>
              <a:rPr lang="ru-RU" sz="2400" b="1" dirty="0">
                <a:solidFill>
                  <a:schemeClr val="tx1"/>
                </a:solidFill>
              </a:rPr>
              <a:t> ста-ла </a:t>
            </a:r>
            <a:r>
              <a:rPr lang="ru-RU" sz="2400" b="1" dirty="0" err="1">
                <a:solidFill>
                  <a:schemeClr val="tx1"/>
                </a:solidFill>
              </a:rPr>
              <a:t>рідиною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її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потрібно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охолодити</a:t>
            </a:r>
            <a:r>
              <a:rPr lang="ru-RU" sz="2400" b="1" dirty="0">
                <a:solidFill>
                  <a:schemeClr val="tx1"/>
                </a:solidFill>
              </a:rPr>
              <a:t> до </a:t>
            </a:r>
            <a:r>
              <a:rPr lang="ru-RU" sz="2400" b="1" dirty="0" err="1">
                <a:solidFill>
                  <a:schemeClr val="tx1"/>
                </a:solidFill>
              </a:rPr>
              <a:t>кімнатної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температури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Быстро заморозить лед в кубиках - Домашний уют">
            <a:extLst>
              <a:ext uri="{FF2B5EF4-FFF2-40B4-BE49-F238E27FC236}">
                <a16:creationId xmlns:a16="http://schemas.microsoft.com/office/drawing/2014/main" id="{97D38504-9665-9BF2-C033-0F06949BA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3792"/>
            <a:ext cx="2647065" cy="18580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Откуда в воздухе водяной пар?">
            <a:extLst>
              <a:ext uri="{FF2B5EF4-FFF2-40B4-BE49-F238E27FC236}">
                <a16:creationId xmlns:a16="http://schemas.microsoft.com/office/drawing/2014/main" id="{88C63067-DD85-838D-71F8-B154C1EAB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6121" y="4929051"/>
            <a:ext cx="2678595" cy="185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1E80300-D55D-4F10-9186-BBC1D5AA18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786" t="14222" r="23643" b="36000"/>
          <a:stretch/>
        </p:blipFill>
        <p:spPr>
          <a:xfrm>
            <a:off x="2626227" y="2360024"/>
            <a:ext cx="7004899" cy="36612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FCC6A173-466F-92DB-CAFB-F819D9A93C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03" y="5921828"/>
            <a:ext cx="2723851" cy="106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tx1"/>
                </a:solidFill>
              </a:rPr>
              <a:t>Повітря</a:t>
            </a:r>
            <a:r>
              <a:rPr lang="ru-RU" sz="2400" b="1" dirty="0">
                <a:solidFill>
                  <a:schemeClr val="tx1"/>
                </a:solidFill>
              </a:rPr>
              <a:t> погано проводить тепло. Тому шибки на </a:t>
            </a:r>
            <a:r>
              <a:rPr lang="ru-RU" sz="2400" b="1" dirty="0" err="1">
                <a:solidFill>
                  <a:schemeClr val="tx1"/>
                </a:solidFill>
              </a:rPr>
              <a:t>вікнах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роблять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подвійними</a:t>
            </a:r>
            <a:r>
              <a:rPr lang="ru-RU" sz="2400" b="1" dirty="0">
                <a:solidFill>
                  <a:schemeClr val="tx1"/>
                </a:solidFill>
              </a:rPr>
              <a:t> й </a:t>
            </a:r>
            <a:r>
              <a:rPr lang="ru-RU" sz="2400" b="1" dirty="0" err="1">
                <a:solidFill>
                  <a:schemeClr val="tx1"/>
                </a:solidFill>
              </a:rPr>
              <a:t>потрій</a:t>
            </a:r>
            <a:r>
              <a:rPr lang="ru-RU" sz="2400" b="1" dirty="0">
                <a:solidFill>
                  <a:schemeClr val="tx1"/>
                </a:solidFill>
              </a:rPr>
              <a:t>-ними. </a:t>
            </a:r>
            <a:r>
              <a:rPr lang="ru-RU" sz="2400" b="1" dirty="0" err="1">
                <a:solidFill>
                  <a:schemeClr val="tx1"/>
                </a:solidFill>
              </a:rPr>
              <a:t>Прошарок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повітря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що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залишається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між</a:t>
            </a:r>
            <a:r>
              <a:rPr lang="ru-RU" sz="2400" b="1" dirty="0">
                <a:solidFill>
                  <a:schemeClr val="tx1"/>
                </a:solidFill>
              </a:rPr>
              <a:t> ними, погано проводить тепло </a:t>
            </a:r>
            <a:r>
              <a:rPr lang="ru-RU" sz="2400" b="1" dirty="0" err="1">
                <a:solidFill>
                  <a:schemeClr val="tx1"/>
                </a:solidFill>
              </a:rPr>
              <a:t>від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кім-натного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повітря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назовні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6146" name="Picture 2" descr="Пластиковые окна с тройным стеклопакетом | Окно у дома">
            <a:extLst>
              <a:ext uri="{FF2B5EF4-FFF2-40B4-BE49-F238E27FC236}">
                <a16:creationId xmlns:a16="http://schemas.microsoft.com/office/drawing/2014/main" id="{EEA5D068-AD83-EB7D-11BA-EA28CEAA4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19" y="1561828"/>
            <a:ext cx="5238750" cy="33337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Двойной и тройной стеклопакет – что выбрать для домашнего уюта – Компания  «ИЗОЛЮКС»">
            <a:extLst>
              <a:ext uri="{FF2B5EF4-FFF2-40B4-BE49-F238E27FC236}">
                <a16:creationId xmlns:a16="http://schemas.microsoft.com/office/drawing/2014/main" id="{BE0E4180-DE16-DE71-A9D7-A27BD1BA14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4906"/>
          <a:stretch/>
        </p:blipFill>
        <p:spPr bwMode="auto">
          <a:xfrm>
            <a:off x="5300255" y="3970944"/>
            <a:ext cx="2136866" cy="280609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Трехкамерный стеклопакет | Двойной или тройной стеклопакет выбрать">
            <a:extLst>
              <a:ext uri="{FF2B5EF4-FFF2-40B4-BE49-F238E27FC236}">
                <a16:creationId xmlns:a16="http://schemas.microsoft.com/office/drawing/2014/main" id="{CF90460D-5B20-7B10-51D9-84FA76C2B6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798"/>
          <a:stretch/>
        </p:blipFill>
        <p:spPr bwMode="auto">
          <a:xfrm>
            <a:off x="7044391" y="1484091"/>
            <a:ext cx="5045134" cy="318637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030F3288-E601-1B27-47C2-A009E2064BA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03" y="5921828"/>
            <a:ext cx="2723851" cy="106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357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2388</TotalTime>
  <Words>190</Words>
  <Application>Microsoft Office PowerPoint</Application>
  <PresentationFormat>Широкий екран</PresentationFormat>
  <Paragraphs>11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364</cp:revision>
  <dcterms:created xsi:type="dcterms:W3CDTF">2023-02-01T11:00:58Z</dcterms:created>
  <dcterms:modified xsi:type="dcterms:W3CDTF">2023-12-14T19:54:20Z</dcterms:modified>
</cp:coreProperties>
</file>