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2" r:id="rId3"/>
    <p:sldId id="258" r:id="rId4"/>
    <p:sldId id="297" r:id="rId5"/>
    <p:sldId id="298" r:id="rId6"/>
    <p:sldId id="280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0000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q442LnI1f8k" TargetMode="External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image" Target="../media/image11.png"/><Relationship Id="rId12" Type="http://schemas.openxmlformats.org/officeDocument/2006/relationships/hyperlink" Target="https://youtu.be/q442LnI1f8k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11" Type="http://schemas.openxmlformats.org/officeDocument/2006/relationships/image" Target="../media/image14.pn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image" Target="../media/image13.jpeg"/><Relationship Id="rId4" Type="http://schemas.openxmlformats.org/officeDocument/2006/relationships/image" Target="../media/image9.gif"/><Relationship Id="rId9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q442LnI1f8k" TargetMode="External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6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5.png"/><Relationship Id="rId4" Type="http://schemas.openxmlformats.org/officeDocument/2006/relationships/image" Target="../media/image10.jpg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q442LnI1f8k" TargetMode="External"/><Relationship Id="rId3" Type="http://schemas.openxmlformats.org/officeDocument/2006/relationships/hyperlink" Target="https://www.youtube.com/channel/UCYtu9EnlIk3Nph-Yj_nHd6A" TargetMode="External"/><Relationship Id="rId7" Type="http://schemas.microsoft.com/office/2007/relationships/hdphoto" Target="../media/hdphoto4.wdp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6.png"/><Relationship Id="rId4" Type="http://schemas.openxmlformats.org/officeDocument/2006/relationships/image" Target="../media/image10.jp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q442LnI1f8k" TargetMode="External"/><Relationship Id="rId3" Type="http://schemas.openxmlformats.org/officeDocument/2006/relationships/hyperlink" Target="https://www.youtube.com/channel/UCYtu9EnlIk3Nph-Yj_nHd6A" TargetMode="External"/><Relationship Id="rId7" Type="http://schemas.microsoft.com/office/2007/relationships/hdphoto" Target="../media/hdphoto5.wdp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0.jp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youtu.be/q442LnI1f8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 </a:t>
            </a:r>
            <a:r>
              <a:rPr lang="ru-RU" sz="54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клас</a:t>
            </a:r>
            <a:endParaRPr lang="ru-RU" sz="54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702453" y="966376"/>
            <a:ext cx="3029997" cy="101566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rPr>
              <a:t>Урок 6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813" y="22995"/>
            <a:ext cx="825271" cy="82527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6057E951-FE10-ADC5-0A86-3F0EA48F54A1}"/>
              </a:ext>
            </a:extLst>
          </p:cNvPr>
          <p:cNvSpPr/>
          <p:nvPr/>
        </p:nvSpPr>
        <p:spPr>
          <a:xfrm>
            <a:off x="1834901" y="1969159"/>
            <a:ext cx="9128521" cy="19389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роблять відкриття та створюють винаходи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ECE1C05-1FF1-A72D-609E-14CB4AEDEC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4" y="2212125"/>
            <a:ext cx="3996698" cy="479603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210F482-1B03-8FEF-FA1E-2264F62E44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5545" y="3840774"/>
            <a:ext cx="1611907" cy="2949849"/>
          </a:xfrm>
          <a:prstGeom prst="rect">
            <a:avLst/>
          </a:prstGeom>
        </p:spPr>
      </p:pic>
      <p:pic>
        <p:nvPicPr>
          <p:cNvPr id="13" name="Рисунок 12">
            <a:hlinkClick r:id="rId8"/>
            <a:extLst>
              <a:ext uri="{FF2B5EF4-FFF2-40B4-BE49-F238E27FC236}">
                <a16:creationId xmlns:a16="http://schemas.microsoft.com/office/drawing/2014/main" id="{E96C41B8-8F36-FC00-24A4-8AD0C985B87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038" y="4410395"/>
            <a:ext cx="4276826" cy="166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4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1"/>
            <a:ext cx="10720251" cy="818604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Наведи приклади використання простих механізмів: важеля, блоку, похилої площини, клину. Де ти стикаєшся з ними?</a:t>
            </a:r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33732F8B-6370-A5B4-9839-B26CD0F87CFB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BD15F212-4E53-4A2D-DB42-0B4DBEC64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Рисунок 6">
              <a:hlinkClick r:id="rId5"/>
              <a:extLst>
                <a:ext uri="{FF2B5EF4-FFF2-40B4-BE49-F238E27FC236}">
                  <a16:creationId xmlns:a16="http://schemas.microsoft.com/office/drawing/2014/main" id="{CEDFB721-D96A-061D-C5B1-9EB66043B5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4" name="AutoShape 4" descr="Araştırıyor stock fotografie, royalty free Araştırıyor obrázky - Page 2 |  Depositphotos">
            <a:extLst>
              <a:ext uri="{FF2B5EF4-FFF2-40B4-BE49-F238E27FC236}">
                <a16:creationId xmlns:a16="http://schemas.microsoft.com/office/drawing/2014/main" id="{BA52F973-ED56-C9DA-9AEF-C36CCE0BC66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5E5845-70FC-0ACE-18E6-953491C382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1611" y="3621525"/>
            <a:ext cx="2157650" cy="323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Що таке важіль? Правило важеля і його значення ККД | #ТЕГ">
            <a:extLst>
              <a:ext uri="{FF2B5EF4-FFF2-40B4-BE49-F238E27FC236}">
                <a16:creationId xmlns:a16="http://schemas.microsoft.com/office/drawing/2014/main" id="{FD3D5EBC-C112-AE40-7474-6A56926578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3232" y="4683306"/>
            <a:ext cx="5715000" cy="218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Урок онлайн. Рухомий і нерухомий блоки. Фізика 7 клас. Дистанційне навчання  - читати на «Проба Пера»">
            <a:extLst>
              <a:ext uri="{FF2B5EF4-FFF2-40B4-BE49-F238E27FC236}">
                <a16:creationId xmlns:a16="http://schemas.microsoft.com/office/drawing/2014/main" id="{8CD26892-C24B-B221-F9E2-7E3AFA3903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996" y="812929"/>
            <a:ext cx="5395093" cy="496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Клин валковий (10 дюймів/25 см) - купити за найкращою ціною в Харкові від  компанії &quot;САДОВА ТЕХНІКА - ХАРКІВ&quot; - 1608977089">
            <a:extLst>
              <a:ext uri="{FF2B5EF4-FFF2-40B4-BE49-F238E27FC236}">
                <a16:creationId xmlns:a16="http://schemas.microsoft.com/office/drawing/2014/main" id="{55D95699-8648-D051-F8A7-6135FC91C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418000"/>
            <a:ext cx="570547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12"/>
            <a:extLst>
              <a:ext uri="{FF2B5EF4-FFF2-40B4-BE49-F238E27FC236}">
                <a16:creationId xmlns:a16="http://schemas.microsoft.com/office/drawing/2014/main" id="{533BF4D9-2498-87E2-D8E3-7BF2457E5B7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9763" y="3226030"/>
            <a:ext cx="2713958" cy="105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588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569660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Пізнаючи природу, вчені роблять </a:t>
            </a:r>
            <a:r>
              <a:rPr lang="uk-UA" sz="2400" b="1" dirty="0">
                <a:solidFill>
                  <a:srgbClr val="FF0000"/>
                </a:solidFill>
              </a:rPr>
              <a:t>відкриття</a:t>
            </a:r>
            <a:r>
              <a:rPr lang="uk-UA" sz="2400" b="1" dirty="0">
                <a:solidFill>
                  <a:schemeClr val="tx1"/>
                </a:solidFill>
              </a:rPr>
              <a:t>. Так нази­вають нове в науці знання, отри-мане завдяки досліджен­ням тіл та явищ. Наприклад, досліджуючи промені соняч­ного світла, </a:t>
            </a:r>
            <a:r>
              <a:rPr lang="uk-UA" sz="2400" b="1" dirty="0" err="1">
                <a:solidFill>
                  <a:srgbClr val="FF0000"/>
                </a:solidFill>
              </a:rPr>
              <a:t>Ісаак</a:t>
            </a:r>
            <a:r>
              <a:rPr lang="uk-UA" sz="2400" b="1" dirty="0">
                <a:solidFill>
                  <a:srgbClr val="FF0000"/>
                </a:solidFill>
              </a:rPr>
              <a:t> Ньютон </a:t>
            </a:r>
            <a:r>
              <a:rPr lang="uk-UA" sz="2400" b="1" dirty="0">
                <a:solidFill>
                  <a:schemeClr val="tx1"/>
                </a:solidFill>
              </a:rPr>
              <a:t>відкрив, що воно розкладається на сім кольорів. Так отримали нове знання про сонячне світло, хоча воно існувало й до цього відкриття.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074" name="Picture 2" descr="ботан, выродок, мультфильм">
            <a:extLst>
              <a:ext uri="{FF2B5EF4-FFF2-40B4-BE49-F238E27FC236}">
                <a16:creationId xmlns:a16="http://schemas.microsoft.com/office/drawing/2014/main" id="{C308A0BC-D105-1D63-70F3-461354FBC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647" b="98235" l="3000" r="90889">
                        <a14:foregroundMark x1="53556" y1="10784" x2="40222" y2="11667"/>
                        <a14:foregroundMark x1="40222" y1="11667" x2="17667" y2="18922"/>
                        <a14:foregroundMark x1="17667" y1="18922" x2="11333" y2="29706"/>
                        <a14:foregroundMark x1="11333" y1="29706" x2="10000" y2="36471"/>
                        <a14:foregroundMark x1="9111" y1="24216" x2="4444" y2="35196"/>
                        <a14:foregroundMark x1="4444" y1="35196" x2="5111" y2="40588"/>
                        <a14:foregroundMark x1="26778" y1="8137" x2="34556" y2="5196"/>
                        <a14:foregroundMark x1="34556" y1="5196" x2="51556" y2="4118"/>
                        <a14:foregroundMark x1="51556" y1="4118" x2="61111" y2="9314"/>
                        <a14:foregroundMark x1="61111" y1="9314" x2="62222" y2="10588"/>
                        <a14:foregroundMark x1="44000" y1="2059" x2="52667" y2="3235"/>
                        <a14:foregroundMark x1="52667" y1="3235" x2="61111" y2="7157"/>
                        <a14:foregroundMark x1="61111" y1="7157" x2="61222" y2="7647"/>
                        <a14:foregroundMark x1="55778" y1="2059" x2="35444" y2="3039"/>
                        <a14:foregroundMark x1="35444" y1="3039" x2="31556" y2="4314"/>
                        <a14:foregroundMark x1="51556" y1="30196" x2="47222" y2="31471"/>
                        <a14:foregroundMark x1="50444" y1="30000" x2="50667" y2="39020"/>
                        <a14:foregroundMark x1="35556" y1="30588" x2="34000" y2="40980"/>
                        <a14:foregroundMark x1="37667" y1="29216" x2="34333" y2="41373"/>
                        <a14:foregroundMark x1="35333" y1="46373" x2="48444" y2="55098"/>
                        <a14:foregroundMark x1="38222" y1="48725" x2="26222" y2="50882"/>
                        <a14:foregroundMark x1="4333" y1="50784" x2="7000" y2="54608"/>
                        <a14:foregroundMark x1="3111" y1="31667" x2="3333" y2="39902"/>
                        <a14:foregroundMark x1="3333" y1="39902" x2="4667" y2="41373"/>
                        <a14:foregroundMark x1="45111" y1="66765" x2="52444" y2="67941"/>
                        <a14:foregroundMark x1="38333" y1="68235" x2="33333" y2="68725"/>
                        <a14:foregroundMark x1="29556" y1="70882" x2="23111" y2="80000"/>
                        <a14:foregroundMark x1="23111" y1="80000" x2="23556" y2="80392"/>
                        <a14:foregroundMark x1="27111" y1="90392" x2="37778" y2="91078"/>
                        <a14:foregroundMark x1="37778" y1="91078" x2="46778" y2="94118"/>
                        <a14:foregroundMark x1="46778" y1="94118" x2="43778" y2="94510"/>
                        <a14:foregroundMark x1="43111" y1="97941" x2="41556" y2="98333"/>
                        <a14:foregroundMark x1="84222" y1="74804" x2="84778" y2="86863"/>
                        <a14:foregroundMark x1="84778" y1="86863" x2="85778" y2="89608"/>
                        <a14:foregroundMark x1="89333" y1="73137" x2="89444" y2="89804"/>
                        <a14:foregroundMark x1="90556" y1="78725" x2="90889" y2="91078"/>
                        <a14:foregroundMark x1="53556" y1="65294" x2="50111" y2="75392"/>
                        <a14:backgroundMark x1="54778" y1="72745" x2="57667" y2="73922"/>
                        <a14:backgroundMark x1="66667" y1="81765" x2="67667" y2="822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52" y="4830431"/>
            <a:ext cx="1278759" cy="144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Исаак Ньютон и философский камень: найден алхимический манускрипт великого  ученого">
            <a:extLst>
              <a:ext uri="{FF2B5EF4-FFF2-40B4-BE49-F238E27FC236}">
                <a16:creationId xmlns:a16="http://schemas.microsoft.com/office/drawing/2014/main" id="{4A369890-E894-76DB-154D-EE4E6549F1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781" y="1796867"/>
            <a:ext cx="8878550" cy="499418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8"/>
            <a:extLst>
              <a:ext uri="{FF2B5EF4-FFF2-40B4-BE49-F238E27FC236}">
                <a16:creationId xmlns:a16="http://schemas.microsoft.com/office/drawing/2014/main" id="{43E4F66B-9EEC-0062-6054-10D30AC9395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9763" y="3226030"/>
            <a:ext cx="2713958" cy="105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938992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Тривалий час люди вважали Землю нерухомим тілом, навколо якого рухаються Сонце, зорі та інші небесні тіла. </a:t>
            </a:r>
            <a:r>
              <a:rPr lang="uk-UA" sz="2400" b="1" dirty="0" err="1">
                <a:solidFill>
                  <a:srgbClr val="FF0000"/>
                </a:solidFill>
              </a:rPr>
              <a:t>Міколай</a:t>
            </a:r>
            <a:r>
              <a:rPr lang="uk-UA" sz="2400" b="1" dirty="0">
                <a:solidFill>
                  <a:srgbClr val="FF0000"/>
                </a:solidFill>
              </a:rPr>
              <a:t> Коперник </a:t>
            </a:r>
            <a:r>
              <a:rPr lang="uk-UA" sz="2400" b="1" dirty="0">
                <a:solidFill>
                  <a:schemeClr val="tx1"/>
                </a:solidFill>
              </a:rPr>
              <a:t>зробив відкриття, що спростувало це уявлення: дослідник довів, що Земля не центр Всесвіту, а лише одна з планет, що обертаються навколо Сонця. А спостереження за зміною пір року та рухом Сонця по небосхилу це підтвердили.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AD5FE29-222D-C4CA-4B95-1C740F3479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3976" y="4967358"/>
            <a:ext cx="1027064" cy="1879564"/>
          </a:xfrm>
          <a:prstGeom prst="rect">
            <a:avLst/>
          </a:prstGeom>
        </p:spPr>
      </p:pic>
      <p:pic>
        <p:nvPicPr>
          <p:cNvPr id="18436" name="Picture 4" descr="The Blue Blog of Lazar :: За въртенето на небесните сфери">
            <a:extLst>
              <a:ext uri="{FF2B5EF4-FFF2-40B4-BE49-F238E27FC236}">
                <a16:creationId xmlns:a16="http://schemas.microsoft.com/office/drawing/2014/main" id="{83D51394-FDD8-E48B-EC88-82960ED5A1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297" y="2168712"/>
            <a:ext cx="8767354" cy="455902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8"/>
            <a:extLst>
              <a:ext uri="{FF2B5EF4-FFF2-40B4-BE49-F238E27FC236}">
                <a16:creationId xmlns:a16="http://schemas.microsoft.com/office/drawing/2014/main" id="{2902ECFA-1051-06AC-E56B-CF46F588194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9763" y="3226030"/>
            <a:ext cx="2713958" cy="105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943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Кілька століть тому завдяки мореплавству європейці </a:t>
            </a:r>
            <a:r>
              <a:rPr lang="uk-UA" sz="2400" b="1" dirty="0">
                <a:solidFill>
                  <a:srgbClr val="FF0000"/>
                </a:solidFill>
              </a:rPr>
              <a:t>відкрили Америку </a:t>
            </a:r>
            <a:r>
              <a:rPr lang="uk-UA" sz="2400" b="1" dirty="0">
                <a:solidFill>
                  <a:schemeClr val="tx1"/>
                </a:solidFill>
              </a:rPr>
              <a:t>та інші мате-рики, дізнались про наро­ди, які їх населяють. Так природничі науки поповнились знаннями про материки й населення Землі.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15582CA-B69A-28C2-F256-F14B3456DC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9232" y="5402202"/>
            <a:ext cx="1125362" cy="1464505"/>
          </a:xfrm>
          <a:prstGeom prst="rect">
            <a:avLst/>
          </a:prstGeom>
        </p:spPr>
      </p:pic>
      <p:pic>
        <p:nvPicPr>
          <p:cNvPr id="19458" name="Picture 2" descr="Італійський вчений спростував відкриття Америки Колумбом в 1492 році -  Главком">
            <a:extLst>
              <a:ext uri="{FF2B5EF4-FFF2-40B4-BE49-F238E27FC236}">
                <a16:creationId xmlns:a16="http://schemas.microsoft.com/office/drawing/2014/main" id="{F08682BE-FE43-18A1-E187-7735B6ED39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389" y="1485176"/>
            <a:ext cx="7863840" cy="524256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8"/>
            <a:extLst>
              <a:ext uri="{FF2B5EF4-FFF2-40B4-BE49-F238E27FC236}">
                <a16:creationId xmlns:a16="http://schemas.microsoft.com/office/drawing/2014/main" id="{53F6BF53-DF29-B724-B443-9B2B7B7874A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9763" y="3226030"/>
            <a:ext cx="2713958" cy="105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12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2818</TotalTime>
  <Words>195</Words>
  <Application>Microsoft Office PowerPoint</Application>
  <PresentationFormat>Широкий екран</PresentationFormat>
  <Paragraphs>9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413</cp:revision>
  <dcterms:created xsi:type="dcterms:W3CDTF">2023-02-01T11:00:58Z</dcterms:created>
  <dcterms:modified xsi:type="dcterms:W3CDTF">2023-09-26T06:48:04Z</dcterms:modified>
</cp:coreProperties>
</file>