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42" r:id="rId5"/>
    <p:sldId id="298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18.09.2023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gF5MlU5Kct0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hyperlink" Target="https://youtu.be/gF5MlU5Kct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gF5MlU5Kct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gF5MlU5Kct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gF5MlU5Kct0" TargetMode="External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gF5MlU5Kct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596274" y="1977424"/>
            <a:ext cx="899951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виконати дослідження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5028239" y="1146427"/>
            <a:ext cx="21355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6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C7DCEE82-24D1-19C7-3EF9-FE88A73792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642" y="4774466"/>
            <a:ext cx="4002827" cy="156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98406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Пригадай</a:t>
            </a:r>
            <a:r>
              <a:rPr lang="ru-RU" sz="2800" b="1" dirty="0"/>
              <a:t> і </a:t>
            </a:r>
            <a:r>
              <a:rPr lang="ru-RU" sz="2800" b="1" dirty="0" err="1"/>
              <a:t>назви</a:t>
            </a:r>
            <a:r>
              <a:rPr lang="ru-RU" sz="2800" b="1" dirty="0"/>
              <a:t> </a:t>
            </a:r>
            <a:r>
              <a:rPr lang="ru-RU" sz="2800" b="1" dirty="0" err="1"/>
              <a:t>методи</a:t>
            </a:r>
            <a:r>
              <a:rPr lang="ru-RU" sz="2800" b="1" dirty="0"/>
              <a:t> </a:t>
            </a:r>
            <a:r>
              <a:rPr lang="ru-RU" sz="2800" b="1" dirty="0" err="1"/>
              <a:t>дослідження</a:t>
            </a:r>
            <a:r>
              <a:rPr lang="ru-RU" sz="2800" b="1" dirty="0"/>
              <a:t> </a:t>
            </a:r>
            <a:r>
              <a:rPr lang="ru-RU" sz="2800" b="1" dirty="0" err="1"/>
              <a:t>природи</a:t>
            </a:r>
            <a:r>
              <a:rPr lang="ru-RU" sz="2800" b="1" dirty="0"/>
              <a:t>. Чим </a:t>
            </a:r>
            <a:r>
              <a:rPr lang="ru-RU" sz="2800" b="1" dirty="0" err="1"/>
              <a:t>спостере-ження</a:t>
            </a:r>
            <a:r>
              <a:rPr lang="ru-RU" sz="2800" b="1" dirty="0"/>
              <a:t> </a:t>
            </a:r>
            <a:r>
              <a:rPr lang="ru-RU" sz="2800" b="1" dirty="0" err="1"/>
              <a:t>відрізняється</a:t>
            </a:r>
            <a:r>
              <a:rPr lang="ru-RU" sz="2800" b="1" dirty="0"/>
              <a:t> </a:t>
            </a:r>
            <a:r>
              <a:rPr lang="ru-RU" sz="2800" b="1" dirty="0" err="1"/>
              <a:t>від</a:t>
            </a:r>
            <a:r>
              <a:rPr lang="ru-RU" sz="2800" b="1" dirty="0"/>
              <a:t> </a:t>
            </a:r>
            <a:r>
              <a:rPr lang="ru-RU" sz="2800" b="1" dirty="0" err="1"/>
              <a:t>експерименту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Що робити якщо дитина не любить та лякається комах">
            <a:extLst>
              <a:ext uri="{FF2B5EF4-FFF2-40B4-BE49-F238E27FC236}">
                <a16:creationId xmlns:a16="http://schemas.microsoft.com/office/drawing/2014/main" id="{8F6B613B-55B9-BB8C-5D74-EB4D28618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2682460"/>
            <a:ext cx="5848264" cy="390122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Які досліди можна показати дошкільникам вдома (у дитячому садочку)? -  Learning.ua">
            <a:extLst>
              <a:ext uri="{FF2B5EF4-FFF2-40B4-BE49-F238E27FC236}">
                <a16:creationId xmlns:a16="http://schemas.microsoft.com/office/drawing/2014/main" id="{C1872BC1-A064-6B48-B8EC-79F52D82A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010" y="1475975"/>
            <a:ext cx="5118836" cy="34125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249" y="3182254"/>
            <a:ext cx="2008564" cy="3675745"/>
          </a:xfrm>
          <a:prstGeom prst="rect">
            <a:avLst/>
          </a:prstGeom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A64B7FE1-E057-5453-1C33-2F98CC81B7E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831" y="5945008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Перед  </a:t>
            </a:r>
            <a:r>
              <a:rPr lang="ru-RU" sz="2800" b="1" dirty="0" err="1">
                <a:solidFill>
                  <a:schemeClr val="tx1"/>
                </a:solidFill>
              </a:rPr>
              <a:t>виконанням</a:t>
            </a:r>
            <a:r>
              <a:rPr lang="ru-RU" sz="2800" b="1" dirty="0">
                <a:solidFill>
                  <a:schemeClr val="tx1"/>
                </a:solidFill>
              </a:rPr>
              <a:t>  </a:t>
            </a:r>
            <a:r>
              <a:rPr lang="ru-RU" sz="2800" b="1" dirty="0" err="1">
                <a:solidFill>
                  <a:schemeClr val="tx1"/>
                </a:solidFill>
              </a:rPr>
              <a:t>дослідження</a:t>
            </a:r>
            <a:r>
              <a:rPr lang="ru-RU" sz="2800" b="1" dirty="0">
                <a:solidFill>
                  <a:schemeClr val="tx1"/>
                </a:solidFill>
              </a:rPr>
              <a:t>  </a:t>
            </a:r>
            <a:r>
              <a:rPr lang="ru-RU" sz="2800" b="1" dirty="0" err="1">
                <a:solidFill>
                  <a:schemeClr val="tx1"/>
                </a:solidFill>
              </a:rPr>
              <a:t>його</a:t>
            </a:r>
            <a:r>
              <a:rPr lang="ru-RU" sz="2800" b="1" dirty="0">
                <a:solidFill>
                  <a:schemeClr val="tx1"/>
                </a:solidFill>
              </a:rPr>
              <a:t>  </a:t>
            </a:r>
            <a:r>
              <a:rPr lang="ru-RU" sz="2800" b="1" dirty="0" err="1">
                <a:solidFill>
                  <a:schemeClr val="tx1"/>
                </a:solidFill>
              </a:rPr>
              <a:t>необхідно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ретельно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спланувати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Кожний</a:t>
            </a:r>
            <a:r>
              <a:rPr lang="ru-RU" sz="2800" b="1" dirty="0">
                <a:solidFill>
                  <a:schemeClr val="tx1"/>
                </a:solidFill>
              </a:rPr>
              <a:t> пункт плану —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крок </a:t>
            </a:r>
            <a:r>
              <a:rPr lang="ru-RU" sz="2800" b="1" dirty="0" err="1">
                <a:solidFill>
                  <a:schemeClr val="tx1"/>
                </a:solidFill>
              </a:rPr>
              <a:t>пізнання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або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етап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дослідження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628AAC-830A-4EBC-A6F6-6AD9B5F870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330" t="29516" r="33301" b="14562"/>
          <a:stretch/>
        </p:blipFill>
        <p:spPr>
          <a:xfrm>
            <a:off x="2237173" y="1251752"/>
            <a:ext cx="6081204" cy="556584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D7F6CB-8F99-2203-623E-00F5734A42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8164" y="1251752"/>
            <a:ext cx="3793326" cy="5565846"/>
          </a:xfrm>
          <a:prstGeom prst="rect">
            <a:avLst/>
          </a:prstGeom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58DD3F7D-FBBC-C574-01F8-48A9840261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831" y="5945008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219118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Під</a:t>
            </a:r>
            <a:r>
              <a:rPr lang="ru-RU" sz="2800" b="1" dirty="0">
                <a:solidFill>
                  <a:schemeClr val="tx1"/>
                </a:solidFill>
              </a:rPr>
              <a:t> час </a:t>
            </a:r>
            <a:r>
              <a:rPr lang="ru-RU" sz="2800" b="1" dirty="0" err="1">
                <a:solidFill>
                  <a:schemeClr val="tx1"/>
                </a:solidFill>
              </a:rPr>
              <a:t>спостереження</a:t>
            </a:r>
            <a:r>
              <a:rPr lang="ru-RU" sz="2800" b="1" dirty="0">
                <a:solidFill>
                  <a:schemeClr val="tx1"/>
                </a:solidFill>
              </a:rPr>
              <a:t> та </a:t>
            </a:r>
            <a:r>
              <a:rPr lang="ru-RU" sz="2800" b="1" dirty="0" err="1">
                <a:solidFill>
                  <a:schemeClr val="tx1"/>
                </a:solidFill>
              </a:rPr>
              <a:t>експерименту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необхідно</a:t>
            </a:r>
            <a:r>
              <a:rPr lang="ru-RU" sz="2800" b="1" dirty="0">
                <a:solidFill>
                  <a:schemeClr val="tx1"/>
                </a:solidFill>
              </a:rPr>
              <a:t> бути </a:t>
            </a:r>
            <a:r>
              <a:rPr lang="ru-RU" sz="2800" b="1" dirty="0" err="1">
                <a:solidFill>
                  <a:schemeClr val="tx1"/>
                </a:solidFill>
              </a:rPr>
              <a:t>уважним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чітко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фіксувати</a:t>
            </a:r>
            <a:r>
              <a:rPr lang="ru-RU" sz="2800" b="1" dirty="0">
                <a:solidFill>
                  <a:schemeClr val="tx1"/>
                </a:solidFill>
              </a:rPr>
              <a:t> те,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помічаєш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Дотримання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цих</a:t>
            </a:r>
            <a:r>
              <a:rPr lang="ru-RU" sz="2800" b="1" dirty="0">
                <a:solidFill>
                  <a:schemeClr val="tx1"/>
                </a:solidFill>
              </a:rPr>
              <a:t> правил </a:t>
            </a:r>
            <a:r>
              <a:rPr lang="ru-RU" sz="2800" b="1" dirty="0" err="1">
                <a:solidFill>
                  <a:schemeClr val="tx1"/>
                </a:solidFill>
              </a:rPr>
              <a:t>дасть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тобі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змогу</a:t>
            </a:r>
            <a:r>
              <a:rPr lang="ru-RU" sz="2800" b="1" dirty="0">
                <a:solidFill>
                  <a:schemeClr val="tx1"/>
                </a:solidFill>
              </a:rPr>
              <a:t> правильно </a:t>
            </a:r>
            <a:r>
              <a:rPr lang="ru-RU" sz="2800" b="1" dirty="0" err="1">
                <a:solidFill>
                  <a:schemeClr val="tx1"/>
                </a:solidFill>
              </a:rPr>
              <a:t>виконати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дослідження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зробити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своє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невелике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відкриття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Експерименти та досліди для дітей | Діти in UA">
            <a:extLst>
              <a:ext uri="{FF2B5EF4-FFF2-40B4-BE49-F238E27FC236}">
                <a16:creationId xmlns:a16="http://schemas.microsoft.com/office/drawing/2014/main" id="{551B6631-2D58-5CF3-B69E-D4282F1A2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312" y="1734107"/>
            <a:ext cx="7501839" cy="50419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ACFF401F-F92D-D351-C7E9-1CBBB3D576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831" y="5945008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D22F4A-1916-478B-B000-F634239D98B1}"/>
              </a:ext>
            </a:extLst>
          </p:cNvPr>
          <p:cNvSpPr txBox="1"/>
          <p:nvPr/>
        </p:nvSpPr>
        <p:spPr>
          <a:xfrm>
            <a:off x="230819" y="140065"/>
            <a:ext cx="11795717" cy="523220"/>
          </a:xfrm>
          <a:prstGeom prst="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ПРАВИЛА БЕЗПЕКИ ПІД ЧАС ВИКОНАННЯ ДОСЛІДЖЕННЯ В КЛАСІ</a:t>
            </a:r>
            <a:endParaRPr lang="uk-UA" sz="2800" b="1" dirty="0">
              <a:solidFill>
                <a:srgbClr val="FF0000"/>
              </a:solidFill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18DFD2A-9D05-4CCC-853B-A11A5EC6801C}"/>
              </a:ext>
            </a:extLst>
          </p:cNvPr>
          <p:cNvGrpSpPr/>
          <p:nvPr/>
        </p:nvGrpSpPr>
        <p:grpSpPr>
          <a:xfrm>
            <a:off x="0" y="741662"/>
            <a:ext cx="12026536" cy="1498821"/>
            <a:chOff x="0" y="741662"/>
            <a:chExt cx="12026536" cy="149882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5273324-201B-45C4-AEBF-5BF1D782E82E}"/>
                </a:ext>
              </a:extLst>
            </p:cNvPr>
            <p:cNvSpPr txBox="1"/>
            <p:nvPr/>
          </p:nvSpPr>
          <p:spPr>
            <a:xfrm>
              <a:off x="230819" y="976088"/>
              <a:ext cx="11795717" cy="954107"/>
            </a:xfrm>
            <a:prstGeom prst="rect">
              <a:avLst/>
            </a:prstGeom>
            <a:solidFill>
              <a:srgbClr val="002060">
                <a:alpha val="50000"/>
              </a:srgbClr>
            </a:solidFill>
            <a:ln w="38100"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solidFill>
                    <a:schemeClr val="bg1"/>
                  </a:solidFill>
                </a:rPr>
                <a:t>У </a:t>
              </a:r>
              <a:r>
                <a:rPr lang="ru-RU" sz="2800" b="1" dirty="0" err="1">
                  <a:solidFill>
                    <a:schemeClr val="bg1"/>
                  </a:solidFill>
                </a:rPr>
                <a:t>місці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виконання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дослідження</a:t>
              </a:r>
              <a:r>
                <a:rPr lang="ru-RU" sz="2800" b="1" dirty="0">
                  <a:solidFill>
                    <a:schemeClr val="bg1"/>
                  </a:solidFill>
                </a:rPr>
                <a:t> не повинно бути </a:t>
              </a:r>
              <a:r>
                <a:rPr lang="ru-RU" sz="2800" b="1" dirty="0" err="1">
                  <a:solidFill>
                    <a:schemeClr val="bg1"/>
                  </a:solidFill>
                </a:rPr>
                <a:t>сторонніх</a:t>
              </a:r>
              <a:r>
                <a:rPr lang="ru-RU" sz="2800" b="1" dirty="0">
                  <a:solidFill>
                    <a:schemeClr val="bg1"/>
                  </a:solidFill>
                </a:rPr>
                <a:t> речей (</a:t>
              </a:r>
              <a:r>
                <a:rPr lang="ru-RU" sz="2800" b="1" dirty="0" err="1">
                  <a:solidFill>
                    <a:schemeClr val="bg1"/>
                  </a:solidFill>
                </a:rPr>
                <a:t>шкільного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приладдя</a:t>
              </a:r>
              <a:r>
                <a:rPr lang="ru-RU" sz="2800" b="1" dirty="0">
                  <a:solidFill>
                    <a:schemeClr val="bg1"/>
                  </a:solidFill>
                </a:rPr>
                <a:t>, </a:t>
              </a:r>
              <a:r>
                <a:rPr lang="ru-RU" sz="2800" b="1" dirty="0" err="1">
                  <a:solidFill>
                    <a:schemeClr val="bg1"/>
                  </a:solidFill>
                </a:rPr>
                <a:t>одягу</a:t>
              </a:r>
              <a:r>
                <a:rPr lang="ru-RU" sz="2800" b="1" dirty="0">
                  <a:solidFill>
                    <a:schemeClr val="bg1"/>
                  </a:solidFill>
                </a:rPr>
                <a:t>, </a:t>
              </a:r>
              <a:r>
                <a:rPr lang="ru-RU" sz="2800" b="1" dirty="0" err="1">
                  <a:solidFill>
                    <a:schemeClr val="bg1"/>
                  </a:solidFill>
                </a:rPr>
                <a:t>харчових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продуктів</a:t>
              </a:r>
              <a:r>
                <a:rPr lang="ru-RU" sz="2800" b="1" dirty="0">
                  <a:solidFill>
                    <a:schemeClr val="bg1"/>
                  </a:solidFill>
                </a:rPr>
                <a:t> </a:t>
              </a:r>
              <a:r>
                <a:rPr lang="ru-RU" sz="2800" b="1" dirty="0" err="1">
                  <a:solidFill>
                    <a:schemeClr val="bg1"/>
                  </a:solidFill>
                </a:rPr>
                <a:t>тощо</a:t>
              </a:r>
              <a:r>
                <a:rPr lang="ru-RU" sz="2800" b="1" dirty="0">
                  <a:solidFill>
                    <a:schemeClr val="bg1"/>
                  </a:solidFill>
                </a:rPr>
                <a:t>).</a:t>
              </a:r>
              <a:endParaRPr lang="uk-UA" sz="2800" b="1" dirty="0">
                <a:solidFill>
                  <a:schemeClr val="bg1"/>
                </a:solidFill>
              </a:endParaRPr>
            </a:p>
          </p:txBody>
        </p:sp>
        <p:pic>
          <p:nvPicPr>
            <p:cNvPr id="1026" name="Picture 2" descr="Отчет о деятельности организации за 2018 год">
              <a:extLst>
                <a:ext uri="{FF2B5EF4-FFF2-40B4-BE49-F238E27FC236}">
                  <a16:creationId xmlns:a16="http://schemas.microsoft.com/office/drawing/2014/main" id="{8EBD43C0-F888-4658-9EF9-E1F18792BA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741662"/>
              <a:ext cx="1010194" cy="1498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98" name="Picture 2" descr="Правила безпеки життєдіяльності під час досліджень природи">
            <a:extLst>
              <a:ext uri="{FF2B5EF4-FFF2-40B4-BE49-F238E27FC236}">
                <a16:creationId xmlns:a16="http://schemas.microsoft.com/office/drawing/2014/main" id="{A5BBE780-77EC-2ED9-343D-3EB793CAC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916" y="2117348"/>
            <a:ext cx="8004609" cy="46005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F2091B2D-A1C8-5C93-1ABB-E4CEAB42C3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831" y="5945008"/>
            <a:ext cx="2461409" cy="96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2144</TotalTime>
  <Words>105</Words>
  <Application>Microsoft Office PowerPoint</Application>
  <PresentationFormat>Широкий екран</PresentationFormat>
  <Paragraphs>10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307</cp:revision>
  <dcterms:created xsi:type="dcterms:W3CDTF">2023-02-01T11:00:58Z</dcterms:created>
  <dcterms:modified xsi:type="dcterms:W3CDTF">2023-09-18T19:12:32Z</dcterms:modified>
</cp:coreProperties>
</file>