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82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A66BD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26.02.2023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53xSUqaxSjY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53xSUqaxSjY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53xSUqaxSjY" TargetMode="External"/><Relationship Id="rId3" Type="http://schemas.microsoft.com/office/2007/relationships/hdphoto" Target="../media/hdphoto2.wdp"/><Relationship Id="rId7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3.wdp"/><Relationship Id="rId4" Type="http://schemas.openxmlformats.org/officeDocument/2006/relationships/image" Target="../media/image10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53xSUqaxSjY" TargetMode="External"/><Relationship Id="rId5" Type="http://schemas.microsoft.com/office/2007/relationships/hdphoto" Target="../media/hdphoto6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youtu.be/53xSUqaxSj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1871257" y="1808028"/>
            <a:ext cx="844949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живляться і дихають 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рослини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39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42FFEFED-2548-AB52-5B3F-5B741BA10E0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898" y="5660625"/>
            <a:ext cx="3356201" cy="130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89"/>
            <a:ext cx="10476411" cy="1062445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Пригадай</a:t>
            </a:r>
            <a:r>
              <a:rPr lang="ru-RU" sz="2800" b="1" dirty="0"/>
              <a:t> </a:t>
            </a:r>
            <a:r>
              <a:rPr lang="ru-RU" sz="2800" b="1" dirty="0" err="1"/>
              <a:t>органи</a:t>
            </a:r>
            <a:r>
              <a:rPr lang="ru-RU" sz="2800" b="1" dirty="0"/>
              <a:t> </a:t>
            </a:r>
            <a:r>
              <a:rPr lang="ru-RU" sz="2800" b="1" dirty="0" err="1"/>
              <a:t>рослини</a:t>
            </a:r>
            <a:r>
              <a:rPr lang="ru-RU" sz="2800" b="1" dirty="0"/>
              <a:t> та </a:t>
            </a:r>
            <a:r>
              <a:rPr lang="ru-RU" sz="2800" b="1" dirty="0" err="1"/>
              <a:t>їхнє</a:t>
            </a:r>
            <a:r>
              <a:rPr lang="ru-RU" sz="2800" b="1" dirty="0"/>
              <a:t> </a:t>
            </a:r>
            <a:r>
              <a:rPr lang="ru-RU" sz="2800" b="1" dirty="0" err="1"/>
              <a:t>призначення</a:t>
            </a:r>
            <a:r>
              <a:rPr lang="ru-RU" sz="2800" b="1" dirty="0"/>
              <a:t>. </a:t>
            </a:r>
            <a:r>
              <a:rPr lang="ru-RU" sz="2800" b="1" dirty="0" err="1"/>
              <a:t>Відшукай</a:t>
            </a:r>
            <a:r>
              <a:rPr lang="ru-RU" sz="2800" b="1" dirty="0"/>
              <a:t> </a:t>
            </a:r>
            <a:r>
              <a:rPr lang="ru-RU" sz="2800" b="1" dirty="0" err="1"/>
              <a:t>надземні</a:t>
            </a:r>
            <a:r>
              <a:rPr lang="ru-RU" sz="2800" b="1" dirty="0"/>
              <a:t> </a:t>
            </a:r>
            <a:r>
              <a:rPr lang="ru-RU" sz="2800" b="1" dirty="0" err="1"/>
              <a:t>органи</a:t>
            </a:r>
            <a:r>
              <a:rPr lang="ru-RU" sz="2800" b="1" dirty="0"/>
              <a:t> на </a:t>
            </a:r>
            <a:r>
              <a:rPr lang="ru-RU" sz="2800" b="1" dirty="0" err="1"/>
              <a:t>одній</a:t>
            </a:r>
            <a:r>
              <a:rPr lang="ru-RU" sz="2800" b="1" dirty="0"/>
              <a:t> з </a:t>
            </a:r>
            <a:r>
              <a:rPr lang="ru-RU" sz="2800" b="1" dirty="0" err="1"/>
              <a:t>кімнатних</a:t>
            </a:r>
            <a:r>
              <a:rPr lang="ru-RU" sz="2800" b="1" dirty="0"/>
              <a:t> </a:t>
            </a:r>
            <a:r>
              <a:rPr lang="ru-RU" sz="2800" b="1" dirty="0" err="1"/>
              <a:t>рослин</a:t>
            </a:r>
            <a:r>
              <a:rPr lang="ru-RU" sz="2800" b="1" dirty="0"/>
              <a:t>.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EE53AEC-F76E-A4C7-8E1A-2D7B87AD19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3643" t="24889" r="24643" b="18984"/>
          <a:stretch/>
        </p:blipFill>
        <p:spPr>
          <a:xfrm>
            <a:off x="2151017" y="1375954"/>
            <a:ext cx="8900160" cy="543352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56CF407-9E02-B32B-E7A8-6D6E10A7B0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6507" y="3133732"/>
            <a:ext cx="2008564" cy="3675745"/>
          </a:xfrm>
          <a:prstGeom prst="rect">
            <a:avLst/>
          </a:prstGeom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D09819A3-BABD-69B3-31E2-F0963D82E9EB}"/>
              </a:ext>
            </a:extLst>
          </p:cNvPr>
          <p:cNvSpPr/>
          <p:nvPr/>
        </p:nvSpPr>
        <p:spPr>
          <a:xfrm>
            <a:off x="3178629" y="1554480"/>
            <a:ext cx="1375954" cy="444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1F9FB2AB-C6E3-7C27-5D35-7ED56DF1D54F}"/>
              </a:ext>
            </a:extLst>
          </p:cNvPr>
          <p:cNvSpPr/>
          <p:nvPr/>
        </p:nvSpPr>
        <p:spPr>
          <a:xfrm>
            <a:off x="8926286" y="1375954"/>
            <a:ext cx="1375954" cy="444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BA2B7329-69D3-D5F2-72E6-EBB4EDE5949D}"/>
              </a:ext>
            </a:extLst>
          </p:cNvPr>
          <p:cNvSpPr/>
          <p:nvPr/>
        </p:nvSpPr>
        <p:spPr>
          <a:xfrm>
            <a:off x="8786949" y="2941320"/>
            <a:ext cx="1375954" cy="444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558D446A-3F14-16AA-204C-B8F69C5169F5}"/>
              </a:ext>
            </a:extLst>
          </p:cNvPr>
          <p:cNvSpPr/>
          <p:nvPr/>
        </p:nvSpPr>
        <p:spPr>
          <a:xfrm>
            <a:off x="8769532" y="4971604"/>
            <a:ext cx="1375954" cy="444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Прямокутник 17">
            <a:extLst>
              <a:ext uri="{FF2B5EF4-FFF2-40B4-BE49-F238E27FC236}">
                <a16:creationId xmlns:a16="http://schemas.microsoft.com/office/drawing/2014/main" id="{FE5CCA22-3727-8C52-F50E-E1916A0F1564}"/>
              </a:ext>
            </a:extLst>
          </p:cNvPr>
          <p:cNvSpPr/>
          <p:nvPr/>
        </p:nvSpPr>
        <p:spPr>
          <a:xfrm>
            <a:off x="3287329" y="4876801"/>
            <a:ext cx="1737517" cy="444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52A708F8-5504-1432-858F-F0B1C3133388}"/>
              </a:ext>
            </a:extLst>
          </p:cNvPr>
          <p:cNvSpPr/>
          <p:nvPr/>
        </p:nvSpPr>
        <p:spPr>
          <a:xfrm>
            <a:off x="3178629" y="3317967"/>
            <a:ext cx="1737517" cy="444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Прямокутник 19">
            <a:extLst>
              <a:ext uri="{FF2B5EF4-FFF2-40B4-BE49-F238E27FC236}">
                <a16:creationId xmlns:a16="http://schemas.microsoft.com/office/drawing/2014/main" id="{41003501-571E-94F1-A465-5165EBACF14D}"/>
              </a:ext>
            </a:extLst>
          </p:cNvPr>
          <p:cNvSpPr/>
          <p:nvPr/>
        </p:nvSpPr>
        <p:spPr>
          <a:xfrm>
            <a:off x="2151017" y="2036139"/>
            <a:ext cx="3335383" cy="107717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Прямокутник 20">
            <a:extLst>
              <a:ext uri="{FF2B5EF4-FFF2-40B4-BE49-F238E27FC236}">
                <a16:creationId xmlns:a16="http://schemas.microsoft.com/office/drawing/2014/main" id="{2493C8E9-560D-7298-EDE8-704C3A5908D0}"/>
              </a:ext>
            </a:extLst>
          </p:cNvPr>
          <p:cNvSpPr/>
          <p:nvPr/>
        </p:nvSpPr>
        <p:spPr>
          <a:xfrm>
            <a:off x="8233954" y="1864146"/>
            <a:ext cx="2756263" cy="97603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Прямокутник 21">
            <a:extLst>
              <a:ext uri="{FF2B5EF4-FFF2-40B4-BE49-F238E27FC236}">
                <a16:creationId xmlns:a16="http://schemas.microsoft.com/office/drawing/2014/main" id="{E5F1CD10-80F8-8C66-84B7-91568EACD75E}"/>
              </a:ext>
            </a:extLst>
          </p:cNvPr>
          <p:cNvSpPr/>
          <p:nvPr/>
        </p:nvSpPr>
        <p:spPr>
          <a:xfrm>
            <a:off x="7885611" y="3446589"/>
            <a:ext cx="3104605" cy="126474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Прямокутник 22">
            <a:extLst>
              <a:ext uri="{FF2B5EF4-FFF2-40B4-BE49-F238E27FC236}">
                <a16:creationId xmlns:a16="http://schemas.microsoft.com/office/drawing/2014/main" id="{38BCB00E-451E-B40F-7239-2DCE2342C6B7}"/>
              </a:ext>
            </a:extLst>
          </p:cNvPr>
          <p:cNvSpPr/>
          <p:nvPr/>
        </p:nvSpPr>
        <p:spPr>
          <a:xfrm>
            <a:off x="7720147" y="5480235"/>
            <a:ext cx="3270069" cy="126474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Прямокутник 23">
            <a:extLst>
              <a:ext uri="{FF2B5EF4-FFF2-40B4-BE49-F238E27FC236}">
                <a16:creationId xmlns:a16="http://schemas.microsoft.com/office/drawing/2014/main" id="{A3D80345-5913-5006-3DE8-E465C3BFE435}"/>
              </a:ext>
            </a:extLst>
          </p:cNvPr>
          <p:cNvSpPr/>
          <p:nvPr/>
        </p:nvSpPr>
        <p:spPr>
          <a:xfrm>
            <a:off x="2682240" y="3821060"/>
            <a:ext cx="2621280" cy="6812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Прямокутник 24">
            <a:extLst>
              <a:ext uri="{FF2B5EF4-FFF2-40B4-BE49-F238E27FC236}">
                <a16:creationId xmlns:a16="http://schemas.microsoft.com/office/drawing/2014/main" id="{3052B94D-40E4-D0DC-C031-954316B138B2}"/>
              </a:ext>
            </a:extLst>
          </p:cNvPr>
          <p:cNvSpPr/>
          <p:nvPr/>
        </p:nvSpPr>
        <p:spPr>
          <a:xfrm>
            <a:off x="2555966" y="5383934"/>
            <a:ext cx="3052354" cy="107717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26" name="Рисунок 25">
            <a:hlinkClick r:id="rId6"/>
            <a:extLst>
              <a:ext uri="{FF2B5EF4-FFF2-40B4-BE49-F238E27FC236}">
                <a16:creationId xmlns:a16="http://schemas.microsoft.com/office/drawing/2014/main" id="{4A4F5A80-D393-9029-B967-E2C805E916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729" y="5697506"/>
            <a:ext cx="3356201" cy="130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00491"/>
            <a:ext cx="11861074" cy="1384995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Дорослий</a:t>
            </a:r>
            <a:r>
              <a:rPr lang="ru-RU" sz="2800" b="1" dirty="0">
                <a:solidFill>
                  <a:schemeClr val="tx1"/>
                </a:solidFill>
              </a:rPr>
              <a:t> дуб — </a:t>
            </a:r>
            <a:r>
              <a:rPr lang="ru-RU" sz="2800" b="1" dirty="0" err="1">
                <a:solidFill>
                  <a:schemeClr val="tx1"/>
                </a:solidFill>
              </a:rPr>
              <a:t>це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високе</a:t>
            </a:r>
            <a:r>
              <a:rPr lang="ru-RU" sz="2800" b="1" dirty="0">
                <a:solidFill>
                  <a:schemeClr val="tx1"/>
                </a:solidFill>
              </a:rPr>
              <a:t> дерево з </a:t>
            </a:r>
            <a:r>
              <a:rPr lang="ru-RU" sz="2800" b="1" dirty="0" err="1">
                <a:solidFill>
                  <a:schemeClr val="tx1"/>
                </a:solidFill>
              </a:rPr>
              <a:t>потужним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стовбуром</a:t>
            </a:r>
            <a:r>
              <a:rPr lang="ru-RU" sz="2800" b="1" dirty="0">
                <a:solidFill>
                  <a:schemeClr val="tx1"/>
                </a:solidFill>
              </a:rPr>
              <a:t> і </a:t>
            </a:r>
            <a:r>
              <a:rPr lang="ru-RU" sz="2800" b="1" dirty="0" err="1">
                <a:solidFill>
                  <a:schemeClr val="tx1"/>
                </a:solidFill>
              </a:rPr>
              <a:t>гілками</a:t>
            </a:r>
            <a:r>
              <a:rPr lang="ru-RU" sz="2800" b="1" dirty="0">
                <a:solidFill>
                  <a:schemeClr val="tx1"/>
                </a:solidFill>
              </a:rPr>
              <a:t>, яке </a:t>
            </a:r>
            <a:r>
              <a:rPr lang="ru-RU" sz="2800" b="1" dirty="0" err="1">
                <a:solidFill>
                  <a:schemeClr val="tx1"/>
                </a:solidFill>
              </a:rPr>
              <a:t>виросло</a:t>
            </a:r>
            <a:r>
              <a:rPr lang="ru-RU" sz="2800" b="1" dirty="0">
                <a:solidFill>
                  <a:schemeClr val="tx1"/>
                </a:solidFill>
              </a:rPr>
              <a:t> з маленького </a:t>
            </a:r>
            <a:r>
              <a:rPr lang="ru-RU" sz="2800" b="1" dirty="0" err="1">
                <a:solidFill>
                  <a:schemeClr val="tx1"/>
                </a:solidFill>
              </a:rPr>
              <a:t>жолудя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Звідки</a:t>
            </a:r>
            <a:r>
              <a:rPr lang="ru-RU" sz="2800" b="1" dirty="0">
                <a:solidFill>
                  <a:schemeClr val="tx1"/>
                </a:solidFill>
              </a:rPr>
              <a:t> дерево </a:t>
            </a:r>
            <a:r>
              <a:rPr lang="ru-RU" sz="2800" b="1" dirty="0" err="1">
                <a:solidFill>
                  <a:schemeClr val="tx1"/>
                </a:solidFill>
              </a:rPr>
              <a:t>бере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поживні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щоб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вирости</a:t>
            </a:r>
            <a:r>
              <a:rPr lang="ru-RU" sz="2800" b="1" dirty="0">
                <a:solidFill>
                  <a:schemeClr val="tx1"/>
                </a:solidFill>
              </a:rPr>
              <a:t> до таких </a:t>
            </a:r>
            <a:r>
              <a:rPr lang="ru-RU" sz="2800" b="1" dirty="0" err="1">
                <a:solidFill>
                  <a:schemeClr val="tx1"/>
                </a:solidFill>
              </a:rPr>
              <a:t>розмірів</a:t>
            </a:r>
            <a:r>
              <a:rPr lang="ru-RU" sz="2800" b="1" dirty="0">
                <a:solidFill>
                  <a:schemeClr val="tx1"/>
                </a:solidFill>
              </a:rPr>
              <a:t>?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Як виростити дуб із жолудя: саме час спробувати | Новини">
            <a:extLst>
              <a:ext uri="{FF2B5EF4-FFF2-40B4-BE49-F238E27FC236}">
                <a16:creationId xmlns:a16="http://schemas.microsoft.com/office/drawing/2014/main" id="{DB1F0F78-93D0-9507-44AA-1CF9C3695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86" y="1558487"/>
            <a:ext cx="4798425" cy="299901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Дуб та його цілющі властивості | SPADOK.ORG.UA">
            <a:extLst>
              <a:ext uri="{FF2B5EF4-FFF2-40B4-BE49-F238E27FC236}">
                <a16:creationId xmlns:a16="http://schemas.microsoft.com/office/drawing/2014/main" id="{2F74B0A9-0099-040F-9A36-A7D330ADD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680" y="1558487"/>
            <a:ext cx="6926799" cy="518160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Дуб предає імунітет своїм “діткам” – ЗВІДУСІЛЬ">
            <a:extLst>
              <a:ext uri="{FF2B5EF4-FFF2-40B4-BE49-F238E27FC236}">
                <a16:creationId xmlns:a16="http://schemas.microsoft.com/office/drawing/2014/main" id="{7995A7F2-A3DD-FBAA-AE1F-756523EC03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0774">
            <a:off x="2234531" y="4268496"/>
            <a:ext cx="3117900" cy="234050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8"/>
            <a:extLst>
              <a:ext uri="{FF2B5EF4-FFF2-40B4-BE49-F238E27FC236}">
                <a16:creationId xmlns:a16="http://schemas.microsoft.com/office/drawing/2014/main" id="{DF784634-3119-55AE-D056-EF5E9C3B435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729" y="5697506"/>
            <a:ext cx="3356201" cy="130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00491"/>
            <a:ext cx="11861074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Спочатку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науковці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вважали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рослинам</a:t>
            </a:r>
            <a:r>
              <a:rPr lang="ru-RU" sz="2800" b="1" dirty="0">
                <a:solidFill>
                  <a:schemeClr val="tx1"/>
                </a:solidFill>
              </a:rPr>
              <a:t>, як і тваринам, для росту </a:t>
            </a:r>
            <a:r>
              <a:rPr lang="ru-RU" sz="2800" b="1" dirty="0" err="1">
                <a:solidFill>
                  <a:schemeClr val="tx1"/>
                </a:solidFill>
              </a:rPr>
              <a:t>потрібний</a:t>
            </a:r>
            <a:r>
              <a:rPr lang="ru-RU" sz="2800" b="1" dirty="0">
                <a:solidFill>
                  <a:schemeClr val="tx1"/>
                </a:solidFill>
              </a:rPr>
              <a:t> корм. </a:t>
            </a:r>
            <a:r>
              <a:rPr lang="ru-RU" sz="2800" b="1" dirty="0" err="1">
                <a:solidFill>
                  <a:schemeClr val="tx1"/>
                </a:solidFill>
              </a:rPr>
              <a:t>З’явилося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припущення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корм </a:t>
            </a:r>
            <a:r>
              <a:rPr lang="ru-RU" sz="2800" b="1" dirty="0" err="1">
                <a:solidFill>
                  <a:schemeClr val="tx1"/>
                </a:solidFill>
              </a:rPr>
              <a:t>рослини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отримують</a:t>
            </a:r>
            <a:r>
              <a:rPr lang="ru-RU" sz="2800" b="1" dirty="0"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solidFill>
                  <a:schemeClr val="tx1"/>
                </a:solidFill>
              </a:rPr>
              <a:t>ґрунту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Згодом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з’ясувалося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завдяки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кореню</a:t>
            </a:r>
            <a:r>
              <a:rPr lang="ru-RU" sz="2800" b="1" dirty="0">
                <a:solidFill>
                  <a:schemeClr val="tx1"/>
                </a:solidFill>
              </a:rPr>
              <a:t> з </a:t>
            </a:r>
            <a:r>
              <a:rPr lang="ru-RU" sz="2800" b="1" dirty="0" err="1">
                <a:solidFill>
                  <a:schemeClr val="tx1"/>
                </a:solidFill>
              </a:rPr>
              <a:t>ґрунту</a:t>
            </a:r>
            <a:r>
              <a:rPr lang="ru-RU" sz="2800" b="1" dirty="0">
                <a:solidFill>
                  <a:schemeClr val="tx1"/>
                </a:solidFill>
              </a:rPr>
              <a:t> в </a:t>
            </a:r>
            <a:r>
              <a:rPr lang="ru-RU" sz="2800" b="1" dirty="0" err="1">
                <a:solidFill>
                  <a:schemeClr val="tx1"/>
                </a:solidFill>
              </a:rPr>
              <a:t>рослини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надходить</a:t>
            </a:r>
            <a:r>
              <a:rPr lang="ru-RU" sz="2800" b="1" dirty="0">
                <a:solidFill>
                  <a:schemeClr val="tx1"/>
                </a:solidFill>
              </a:rPr>
              <a:t> вода і </a:t>
            </a:r>
            <a:r>
              <a:rPr lang="ru-RU" sz="2800" b="1" dirty="0" err="1">
                <a:solidFill>
                  <a:schemeClr val="tx1"/>
                </a:solidFill>
              </a:rPr>
              <a:t>певні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поживні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речовини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Земля для кімнатних рослин, квітів. Грунтосуміш для квітів">
            <a:extLst>
              <a:ext uri="{FF2B5EF4-FFF2-40B4-BE49-F238E27FC236}">
                <a16:creationId xmlns:a16="http://schemas.microsoft.com/office/drawing/2014/main" id="{E6BFF2EC-3647-D96F-CC08-72AA17F56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63" y="2033109"/>
            <a:ext cx="5930537" cy="420220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бонатний шар ґрунту суттєво впливає на рівень мінерального живлення  рослин - AgroTimes">
            <a:extLst>
              <a:ext uri="{FF2B5EF4-FFF2-40B4-BE49-F238E27FC236}">
                <a16:creationId xmlns:a16="http://schemas.microsoft.com/office/drawing/2014/main" id="{E1EE85C2-8DEF-9558-D2D6-B06832EE2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171" y="2722739"/>
            <a:ext cx="5789366" cy="413526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C4DB83C7-D3E8-6298-4931-A1D089FC2A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729" y="5697506"/>
            <a:ext cx="3356201" cy="130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30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" y="1265785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09F08AFD-D985-F5D7-B01B-FFE3B9EE553B}"/>
              </a:ext>
            </a:extLst>
          </p:cNvPr>
          <p:cNvSpPr/>
          <p:nvPr/>
        </p:nvSpPr>
        <p:spPr>
          <a:xfrm>
            <a:off x="1899491" y="102090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B2509677-2AA1-0BD5-BB82-47D72D36B6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682" y="2166024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106</Words>
  <Application>Microsoft Office PowerPoint</Application>
  <PresentationFormat>Широкий екран</PresentationFormat>
  <Paragraphs>9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102</cp:revision>
  <dcterms:created xsi:type="dcterms:W3CDTF">2023-02-01T11:00:58Z</dcterms:created>
  <dcterms:modified xsi:type="dcterms:W3CDTF">2023-02-26T08:31:45Z</dcterms:modified>
</cp:coreProperties>
</file>