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57" r:id="rId4"/>
    <p:sldId id="260" r:id="rId5"/>
    <p:sldId id="261" r:id="rId6"/>
    <p:sldId id="281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A66BD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05.02.2023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qtqv1uMPWV8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qtqv1uMPWV8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microsoft.com/office/2007/relationships/hdphoto" Target="../media/hdphoto1.wdp"/><Relationship Id="rId7" Type="http://schemas.openxmlformats.org/officeDocument/2006/relationships/image" Target="../media/image11.jpeg"/><Relationship Id="rId12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hyperlink" Target="https://youtu.be/qtqv1uMPWV8" TargetMode="External"/><Relationship Id="rId5" Type="http://schemas.microsoft.com/office/2007/relationships/hdphoto" Target="../media/hdphoto2.wdp"/><Relationship Id="rId10" Type="http://schemas.openxmlformats.org/officeDocument/2006/relationships/image" Target="../media/image14.jpeg"/><Relationship Id="rId4" Type="http://schemas.openxmlformats.org/officeDocument/2006/relationships/image" Target="../media/image9.png"/><Relationship Id="rId9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qtqv1uMPWV8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5.png"/><Relationship Id="rId5" Type="http://schemas.microsoft.com/office/2007/relationships/hdphoto" Target="../media/hdphoto5.wdp"/><Relationship Id="rId10" Type="http://schemas.openxmlformats.org/officeDocument/2006/relationships/hyperlink" Target="https://youtu.be/qtqv1uMPWV8" TargetMode="External"/><Relationship Id="rId4" Type="http://schemas.openxmlformats.org/officeDocument/2006/relationships/image" Target="../media/image17.png"/><Relationship Id="rId9" Type="http://schemas.microsoft.com/office/2007/relationships/hdphoto" Target="../media/hdphoto7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youtu.be/qtqv1uMPWV8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567483" y="1808028"/>
            <a:ext cx="905703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 властивості організмів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 як їх </a:t>
            </a:r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вивчають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37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1211560B-6084-E964-1D6B-9F5AB205C2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23" y="5824289"/>
            <a:ext cx="2647547" cy="73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17024" y="2085065"/>
            <a:ext cx="8066876" cy="181588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І поруч з тобою, і в різних куточках нашої планети завжди є живі істоти. Тому Землю називають не тільки блакитною перлиною Всесвіту, а ще й планетою життя.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A6CC020D-E792-8A18-2ED1-C6CB87CA7BE1}"/>
              </a:ext>
            </a:extLst>
          </p:cNvPr>
          <p:cNvSpPr/>
          <p:nvPr/>
        </p:nvSpPr>
        <p:spPr>
          <a:xfrm>
            <a:off x="1941952" y="146073"/>
            <a:ext cx="905703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 властивості організмів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 як їх </a:t>
            </a:r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вивчають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496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378" y="1274497"/>
            <a:ext cx="4790804" cy="5748965"/>
          </a:xfrm>
          <a:prstGeom prst="rect">
            <a:avLst/>
          </a:prstGeom>
        </p:spPr>
      </p:pic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C75D4241-DE2B-2EC2-4456-59D55DF48B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6688" y="5839939"/>
            <a:ext cx="2647547" cy="73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89"/>
            <a:ext cx="10476411" cy="1297577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b="1" dirty="0"/>
              <a:t>Вибери назви живих природних тіл із переліку: струмок, змія, нафта, огірок, слон, скеля. Поясни свій вибір.</a:t>
            </a:r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Авторське відео Струмок на Говерлі">
            <a:extLst>
              <a:ext uri="{FF2B5EF4-FFF2-40B4-BE49-F238E27FC236}">
                <a16:creationId xmlns:a16="http://schemas.microsoft.com/office/drawing/2014/main" id="{C771C178-D99A-4FAD-A117-1B2FBA0EA6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972" b="10642"/>
          <a:stretch/>
        </p:blipFill>
        <p:spPr bwMode="auto">
          <a:xfrm rot="21405508">
            <a:off x="253198" y="1986123"/>
            <a:ext cx="3159434" cy="2090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Змії в Україні знову стали активними - як уберегтися від укусів | РБК  Украина">
            <a:extLst>
              <a:ext uri="{FF2B5EF4-FFF2-40B4-BE49-F238E27FC236}">
                <a16:creationId xmlns:a16="http://schemas.microsoft.com/office/drawing/2014/main" id="{090C4C04-836E-9522-220C-4044F87F2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605">
            <a:off x="369139" y="4320474"/>
            <a:ext cx="3317422" cy="2092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Екскременти диявола&quot;: чому ціна на нафту так впливає на економіку і коли це  завершиться - BBC News Україна">
            <a:extLst>
              <a:ext uri="{FF2B5EF4-FFF2-40B4-BE49-F238E27FC236}">
                <a16:creationId xmlns:a16="http://schemas.microsoft.com/office/drawing/2014/main" id="{D6D20521-7135-5828-9A6F-F12D64B4BD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4455">
            <a:off x="3890396" y="1773388"/>
            <a:ext cx="4119154" cy="2317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Які бувають огірки – Овощи и Фрукты журнал">
            <a:extLst>
              <a:ext uri="{FF2B5EF4-FFF2-40B4-BE49-F238E27FC236}">
                <a16:creationId xmlns:a16="http://schemas.microsoft.com/office/drawing/2014/main" id="{55A46C5E-8635-E610-DB1E-3730974DF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3511">
            <a:off x="8525691" y="1706878"/>
            <a:ext cx="3405052" cy="2351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О скоростях бегущего слона в км/ч">
            <a:extLst>
              <a:ext uri="{FF2B5EF4-FFF2-40B4-BE49-F238E27FC236}">
                <a16:creationId xmlns:a16="http://schemas.microsoft.com/office/drawing/2014/main" id="{F6315526-0E63-B605-7B0A-3E9F39110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7177">
            <a:off x="3953106" y="4376469"/>
            <a:ext cx="3810000" cy="225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Скеля Кам'яна Багачка | Чернівецька область | Про Україну">
            <a:extLst>
              <a:ext uri="{FF2B5EF4-FFF2-40B4-BE49-F238E27FC236}">
                <a16:creationId xmlns:a16="http://schemas.microsoft.com/office/drawing/2014/main" id="{82D0BC50-F06C-424C-FA5C-5770F44910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7962">
            <a:off x="8213270" y="4419023"/>
            <a:ext cx="3405053" cy="2270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11"/>
            <a:extLst>
              <a:ext uri="{FF2B5EF4-FFF2-40B4-BE49-F238E27FC236}">
                <a16:creationId xmlns:a16="http://schemas.microsoft.com/office/drawing/2014/main" id="{1DF9B44A-8692-70C4-6642-FF4FDC02886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5" y="5940126"/>
            <a:ext cx="2647547" cy="73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Це </a:t>
            </a:r>
            <a:r>
              <a:rPr lang="uk-UA" sz="2800" b="1" dirty="0">
                <a:solidFill>
                  <a:srgbClr val="FF0000"/>
                </a:solidFill>
              </a:rPr>
              <a:t>клітинна мембрана </a:t>
            </a:r>
            <a:r>
              <a:rPr lang="uk-UA" sz="2800" b="1" dirty="0">
                <a:solidFill>
                  <a:schemeClr val="tx1"/>
                </a:solidFill>
              </a:rPr>
              <a:t>(захищає клітину від зовнішніх впливів), </a:t>
            </a:r>
            <a:r>
              <a:rPr lang="uk-UA" sz="2800" b="1" dirty="0">
                <a:solidFill>
                  <a:srgbClr val="FF0000"/>
                </a:solidFill>
              </a:rPr>
              <a:t>цитоплазма</a:t>
            </a:r>
            <a:r>
              <a:rPr lang="uk-UA" sz="2800" b="1" dirty="0">
                <a:solidFill>
                  <a:schemeClr val="tx1"/>
                </a:solidFill>
              </a:rPr>
              <a:t> (внутрішній рідкий вміст клітини), </a:t>
            </a:r>
            <a:r>
              <a:rPr lang="uk-UA" sz="2800" b="1" dirty="0">
                <a:solidFill>
                  <a:srgbClr val="FF0000"/>
                </a:solidFill>
              </a:rPr>
              <a:t>ядро</a:t>
            </a:r>
            <a:r>
              <a:rPr lang="uk-UA" sz="2800" b="1" dirty="0">
                <a:solidFill>
                  <a:schemeClr val="tx1"/>
                </a:solidFill>
              </a:rPr>
              <a:t> (своєрідний «пульт керування» життям клітини)</a:t>
            </a:r>
          </a:p>
        </p:txBody>
      </p:sp>
      <p:pic>
        <p:nvPicPr>
          <p:cNvPr id="9218" name="Picture 2" descr="Особливі сигнали помираючих клітин сітківки та їх значення для терапії  стовбуровими клітинами | UAPO">
            <a:extLst>
              <a:ext uri="{FF2B5EF4-FFF2-40B4-BE49-F238E27FC236}">
                <a16:creationId xmlns:a16="http://schemas.microsoft.com/office/drawing/2014/main" id="{B66621E1-16DF-70B7-7095-2F5CD4A56B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4079" y="1837862"/>
            <a:ext cx="7863841" cy="4836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ульбашка прямої мови: прямокутна з округленими кутами 1">
            <a:extLst>
              <a:ext uri="{FF2B5EF4-FFF2-40B4-BE49-F238E27FC236}">
                <a16:creationId xmlns:a16="http://schemas.microsoft.com/office/drawing/2014/main" id="{D2875FA3-D671-0247-5A7E-3582FCD549BA}"/>
              </a:ext>
            </a:extLst>
          </p:cNvPr>
          <p:cNvSpPr/>
          <p:nvPr/>
        </p:nvSpPr>
        <p:spPr>
          <a:xfrm>
            <a:off x="2629990" y="1767840"/>
            <a:ext cx="2159726" cy="827313"/>
          </a:xfrm>
          <a:prstGeom prst="wedgeRoundRectCallout">
            <a:avLst>
              <a:gd name="adj1" fmla="val 75664"/>
              <a:gd name="adj2" fmla="val 138472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tx1"/>
                </a:solidFill>
              </a:rPr>
              <a:t>клітинна мембрана</a:t>
            </a:r>
            <a:endParaRPr lang="uk-UA" sz="2000" dirty="0">
              <a:solidFill>
                <a:schemeClr val="tx1"/>
              </a:solidFill>
            </a:endParaRPr>
          </a:p>
        </p:txBody>
      </p:sp>
      <p:sp>
        <p:nvSpPr>
          <p:cNvPr id="5" name="Бульбашка прямої мови: прямокутна з округленими кутами 4">
            <a:extLst>
              <a:ext uri="{FF2B5EF4-FFF2-40B4-BE49-F238E27FC236}">
                <a16:creationId xmlns:a16="http://schemas.microsoft.com/office/drawing/2014/main" id="{4D0733F5-7BAC-3214-33B5-527247F78519}"/>
              </a:ext>
            </a:extLst>
          </p:cNvPr>
          <p:cNvSpPr/>
          <p:nvPr/>
        </p:nvSpPr>
        <p:spPr>
          <a:xfrm>
            <a:off x="8756468" y="3233058"/>
            <a:ext cx="2159726" cy="827313"/>
          </a:xfrm>
          <a:prstGeom prst="wedgeRoundRectCallout">
            <a:avLst>
              <a:gd name="adj1" fmla="val -84417"/>
              <a:gd name="adj2" fmla="val 24788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tx1"/>
                </a:solidFill>
              </a:rPr>
              <a:t>цитоплазма</a:t>
            </a:r>
            <a:endParaRPr lang="uk-UA" sz="2000" dirty="0">
              <a:solidFill>
                <a:schemeClr val="tx1"/>
              </a:solidFill>
            </a:endParaRPr>
          </a:p>
        </p:txBody>
      </p:sp>
      <p:sp>
        <p:nvSpPr>
          <p:cNvPr id="6" name="Бульбашка прямої мови: прямокутна з округленими кутами 5">
            <a:extLst>
              <a:ext uri="{FF2B5EF4-FFF2-40B4-BE49-F238E27FC236}">
                <a16:creationId xmlns:a16="http://schemas.microsoft.com/office/drawing/2014/main" id="{922E8242-903D-7BA4-0A9F-5D83F7D12550}"/>
              </a:ext>
            </a:extLst>
          </p:cNvPr>
          <p:cNvSpPr/>
          <p:nvPr/>
        </p:nvSpPr>
        <p:spPr>
          <a:xfrm>
            <a:off x="2629990" y="4913813"/>
            <a:ext cx="2159726" cy="827313"/>
          </a:xfrm>
          <a:prstGeom prst="wedgeRoundRectCallout">
            <a:avLst>
              <a:gd name="adj1" fmla="val 105502"/>
              <a:gd name="adj2" fmla="val -88896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tx1"/>
                </a:solidFill>
              </a:rPr>
              <a:t>ядро</a:t>
            </a:r>
            <a:endParaRPr lang="uk-UA" sz="2000" dirty="0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hlinkClick r:id="rId4"/>
            <a:extLst>
              <a:ext uri="{FF2B5EF4-FFF2-40B4-BE49-F238E27FC236}">
                <a16:creationId xmlns:a16="http://schemas.microsoft.com/office/drawing/2014/main" id="{CFBC3659-528D-F546-E5C3-F0593267B9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5" y="5940126"/>
            <a:ext cx="2647547" cy="73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571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Тіло більшості організмів нашої планети складається з багатьох клітин. Це </a:t>
            </a:r>
            <a:r>
              <a:rPr lang="uk-UA" sz="2800" b="1" dirty="0">
                <a:solidFill>
                  <a:srgbClr val="FF0000"/>
                </a:solidFill>
              </a:rPr>
              <a:t>багатоклітинні </a:t>
            </a:r>
            <a:r>
              <a:rPr lang="uk-UA" sz="2800" b="1" dirty="0">
                <a:solidFill>
                  <a:schemeClr val="tx1"/>
                </a:solidFill>
              </a:rPr>
              <a:t>організми, наприклад риби, плазуни, птахи, ссавці. Дерева, кущі й трав’янисті рослини також є багатоклітинними організмами.</a:t>
            </a:r>
          </a:p>
        </p:txBody>
      </p:sp>
      <p:pic>
        <p:nvPicPr>
          <p:cNvPr id="10242" name="Picture 2" descr="Ягідні кущі: види, особливості вирощування | Аптека Садівника">
            <a:extLst>
              <a:ext uri="{FF2B5EF4-FFF2-40B4-BE49-F238E27FC236}">
                <a16:creationId xmlns:a16="http://schemas.microsoft.com/office/drawing/2014/main" id="{A49B3392-FB30-E905-111F-0371649DB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91560">
            <a:off x="195169" y="1709980"/>
            <a:ext cx="4762500" cy="317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Вчені пояснили здатність ящірок відрощувати відірваний хвіст">
            <a:extLst>
              <a:ext uri="{FF2B5EF4-FFF2-40B4-BE49-F238E27FC236}">
                <a16:creationId xmlns:a16="http://schemas.microsoft.com/office/drawing/2014/main" id="{1D07F5B4-5262-F06A-E465-BB26D385E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871">
            <a:off x="3080825" y="4072086"/>
            <a:ext cx="3937136" cy="2599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Орлы: описание птицы, среда обитания, питание, виды">
            <a:extLst>
              <a:ext uri="{FF2B5EF4-FFF2-40B4-BE49-F238E27FC236}">
                <a16:creationId xmlns:a16="http://schemas.microsoft.com/office/drawing/2014/main" id="{98DA702E-006D-675C-7F2D-18795518D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99605">
            <a:off x="5935840" y="1713218"/>
            <a:ext cx="4081039" cy="2934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Поведінка кота попереджає про неприємності - найточніші прикмети про  домашніх улюбленців | РБК Украина">
            <a:extLst>
              <a:ext uri="{FF2B5EF4-FFF2-40B4-BE49-F238E27FC236}">
                <a16:creationId xmlns:a16="http://schemas.microsoft.com/office/drawing/2014/main" id="{CC651386-35FC-2BDB-8ECF-FA17AF0A7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6680" y="4262084"/>
            <a:ext cx="3824514" cy="241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10"/>
            <a:extLst>
              <a:ext uri="{FF2B5EF4-FFF2-40B4-BE49-F238E27FC236}">
                <a16:creationId xmlns:a16="http://schemas.microsoft.com/office/drawing/2014/main" id="{5CA51D87-8420-A90D-6202-B3930B1A28F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5" y="5940126"/>
            <a:ext cx="2647547" cy="73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65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38251" y="1367972"/>
            <a:ext cx="7515497" cy="1569660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k-UA" sz="4800" b="1" dirty="0">
                <a:solidFill>
                  <a:schemeClr val="tx1"/>
                </a:solidFill>
              </a:rPr>
              <a:t>Дивіть повну версію презентації у </a:t>
            </a:r>
            <a:r>
              <a:rPr lang="uk-UA" sz="4800" b="1" dirty="0" err="1">
                <a:solidFill>
                  <a:schemeClr val="tx1"/>
                </a:solidFill>
              </a:rPr>
              <a:t>відеоуроці</a:t>
            </a:r>
            <a:r>
              <a:rPr lang="uk-UA" sz="4800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Рисунок 3">
            <a:hlinkClick r:id="rId2"/>
            <a:extLst>
              <a:ext uri="{FF2B5EF4-FFF2-40B4-BE49-F238E27FC236}">
                <a16:creationId xmlns:a16="http://schemas.microsoft.com/office/drawing/2014/main" id="{02EE373C-F21E-5BA7-2AA3-5D7CFF04CF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858" y="3829787"/>
            <a:ext cx="4206281" cy="116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76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147</Words>
  <Application>Microsoft Office PowerPoint</Application>
  <PresentationFormat>Широкий екран</PresentationFormat>
  <Paragraphs>15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41</cp:revision>
  <dcterms:created xsi:type="dcterms:W3CDTF">2023-02-01T11:00:58Z</dcterms:created>
  <dcterms:modified xsi:type="dcterms:W3CDTF">2023-02-05T07:28:43Z</dcterms:modified>
</cp:coreProperties>
</file>