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42" r:id="rId4"/>
    <p:sldId id="298" r:id="rId5"/>
    <p:sldId id="376" r:id="rId6"/>
    <p:sldId id="421" r:id="rId7"/>
    <p:sldId id="280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14.12.2023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A6EqJ3fWQZ4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A6EqJ3fWQZ4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4.wdp"/><Relationship Id="rId10" Type="http://schemas.openxmlformats.org/officeDocument/2006/relationships/image" Target="../media/image5.png"/><Relationship Id="rId4" Type="http://schemas.openxmlformats.org/officeDocument/2006/relationships/image" Target="../media/image10.png"/><Relationship Id="rId9" Type="http://schemas.openxmlformats.org/officeDocument/2006/relationships/hyperlink" Target="https://youtu.be/A6EqJ3fWQZ4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7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A6EqJ3fWQZ4" TargetMode="Externa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A6EqJ3fWQZ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A6EqJ3fWQZ4" TargetMode="External"/><Relationship Id="rId5" Type="http://schemas.microsoft.com/office/2007/relationships/hdphoto" Target="../media/hdphoto8.wdp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A6EqJ3fWQZ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581541" y="1808028"/>
            <a:ext cx="960371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Чим важливі звукові явища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природі й житті людини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3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26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21E7BF1D-9296-558A-5DCA-82DDA92B60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564" y="5257800"/>
            <a:ext cx="3247886" cy="126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0"/>
            <a:ext cx="10720251" cy="1306283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Розглянь</a:t>
            </a:r>
            <a:r>
              <a:rPr lang="ru-RU" sz="2800" b="1" dirty="0"/>
              <a:t> </a:t>
            </a:r>
            <a:r>
              <a:rPr lang="ru-RU" sz="2800" b="1" dirty="0" err="1"/>
              <a:t>колаж</a:t>
            </a:r>
            <a:r>
              <a:rPr lang="ru-RU" sz="2800" b="1" dirty="0"/>
              <a:t>. На перший </a:t>
            </a:r>
            <a:r>
              <a:rPr lang="ru-RU" sz="2800" b="1" dirty="0" err="1"/>
              <a:t>погляд</a:t>
            </a:r>
            <a:r>
              <a:rPr lang="ru-RU" sz="2800" b="1" dirty="0"/>
              <a:t>, на </a:t>
            </a:r>
            <a:r>
              <a:rPr lang="ru-RU" sz="2800" b="1" dirty="0" err="1"/>
              <a:t>ньому</a:t>
            </a:r>
            <a:r>
              <a:rPr lang="ru-RU" sz="2800" b="1" dirty="0"/>
              <a:t> </a:t>
            </a:r>
            <a:r>
              <a:rPr lang="ru-RU" sz="2800" b="1" dirty="0" err="1"/>
              <a:t>зображені</a:t>
            </a:r>
            <a:r>
              <a:rPr lang="ru-RU" sz="2800" b="1" dirty="0"/>
              <a:t> </a:t>
            </a:r>
            <a:r>
              <a:rPr lang="ru-RU" sz="2800" b="1" dirty="0" err="1"/>
              <a:t>дуже</a:t>
            </a:r>
            <a:r>
              <a:rPr lang="ru-RU" sz="2800" b="1" dirty="0"/>
              <a:t> </a:t>
            </a:r>
            <a:r>
              <a:rPr lang="ru-RU" sz="2800" b="1" dirty="0" err="1"/>
              <a:t>різні</a:t>
            </a:r>
            <a:r>
              <a:rPr lang="ru-RU" sz="2800" b="1" dirty="0"/>
              <a:t> </a:t>
            </a:r>
            <a:r>
              <a:rPr lang="ru-RU" sz="2800" b="1" dirty="0" err="1"/>
              <a:t>природні</a:t>
            </a:r>
            <a:r>
              <a:rPr lang="ru-RU" sz="2800" b="1" dirty="0"/>
              <a:t> й </a:t>
            </a:r>
            <a:r>
              <a:rPr lang="ru-RU" sz="2800" b="1" dirty="0" err="1"/>
              <a:t>рукотворні</a:t>
            </a:r>
            <a:r>
              <a:rPr lang="ru-RU" sz="2800" b="1" dirty="0"/>
              <a:t> </a:t>
            </a:r>
            <a:r>
              <a:rPr lang="ru-RU" sz="2800" b="1" dirty="0" err="1"/>
              <a:t>тіла</a:t>
            </a:r>
            <a:r>
              <a:rPr lang="ru-RU" sz="2800" b="1" dirty="0"/>
              <a:t>. </a:t>
            </a:r>
            <a:r>
              <a:rPr lang="ru-RU" sz="2800" b="1" dirty="0" err="1"/>
              <a:t>Однак</a:t>
            </a:r>
            <a:r>
              <a:rPr lang="ru-RU" sz="2800" b="1" dirty="0"/>
              <a:t> у них є </a:t>
            </a:r>
            <a:r>
              <a:rPr lang="ru-RU" sz="2800" b="1" dirty="0" err="1"/>
              <a:t>щось</a:t>
            </a:r>
            <a:r>
              <a:rPr lang="ru-RU" sz="2800" b="1" dirty="0"/>
              <a:t> </a:t>
            </a:r>
            <a:r>
              <a:rPr lang="ru-RU" sz="2800" b="1" dirty="0" err="1"/>
              <a:t>спільне</a:t>
            </a:r>
            <a:r>
              <a:rPr lang="ru-RU" sz="2800" b="1" dirty="0"/>
              <a:t>. </a:t>
            </a:r>
            <a:r>
              <a:rPr lang="ru-RU" sz="2800" b="1" dirty="0" err="1"/>
              <a:t>Що</a:t>
            </a:r>
            <a:r>
              <a:rPr lang="ru-RU" sz="2800" b="1" dirty="0"/>
              <a:t> </a:t>
            </a:r>
            <a:r>
              <a:rPr lang="ru-RU" sz="2800" b="1" dirty="0" err="1"/>
              <a:t>спільного</a:t>
            </a:r>
            <a:r>
              <a:rPr lang="ru-RU" sz="2800" b="1" dirty="0"/>
              <a:t> </a:t>
            </a:r>
            <a:r>
              <a:rPr lang="ru-RU" sz="2800" b="1" dirty="0" err="1"/>
              <a:t>бачиш</a:t>
            </a:r>
            <a:r>
              <a:rPr lang="ru-RU" sz="2800" b="1" dirty="0"/>
              <a:t> </a:t>
            </a:r>
            <a:r>
              <a:rPr lang="ru-RU" sz="2800" b="1" dirty="0" err="1"/>
              <a:t>ти</a:t>
            </a:r>
            <a:r>
              <a:rPr lang="ru-RU" sz="2800" b="1" dirty="0"/>
              <a:t>?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436" y="3182255"/>
            <a:ext cx="2008564" cy="367574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FC4E59-CB1E-4A3E-BD76-C7756749418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000" t="31111" r="28572" b="17587"/>
          <a:stretch/>
        </p:blipFill>
        <p:spPr>
          <a:xfrm>
            <a:off x="1278758" y="1698509"/>
            <a:ext cx="8753515" cy="5002009"/>
          </a:xfrm>
          <a:prstGeom prst="rect">
            <a:avLst/>
          </a:prstGeom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CBC8ADD9-C3DD-0086-FD9E-85B63F2DC3D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748" y="5795278"/>
            <a:ext cx="2768504" cy="1079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На </a:t>
            </a:r>
            <a:r>
              <a:rPr lang="ru-RU" sz="2800" b="1" dirty="0" err="1">
                <a:solidFill>
                  <a:schemeClr val="tx1"/>
                </a:solidFill>
              </a:rPr>
              <a:t>колажі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зображено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тіла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чи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окремі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частини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тіл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рухаються</a:t>
            </a:r>
            <a:r>
              <a:rPr lang="ru-RU" sz="2800" b="1" dirty="0">
                <a:solidFill>
                  <a:schemeClr val="tx1"/>
                </a:solidFill>
              </a:rPr>
              <a:t> (</a:t>
            </a:r>
            <a:r>
              <a:rPr lang="ru-RU" sz="2800" b="1" dirty="0">
                <a:solidFill>
                  <a:srgbClr val="FF0000"/>
                </a:solidFill>
              </a:rPr>
              <a:t>колива-</a:t>
            </a:r>
            <a:r>
              <a:rPr lang="ru-RU" sz="2800" b="1" dirty="0" err="1">
                <a:solidFill>
                  <a:srgbClr val="FF0000"/>
                </a:solidFill>
              </a:rPr>
              <a:t>ються</a:t>
            </a:r>
            <a:r>
              <a:rPr lang="ru-RU" sz="2800" b="1" dirty="0">
                <a:solidFill>
                  <a:schemeClr val="tx1"/>
                </a:solidFill>
              </a:rPr>
              <a:t>). </a:t>
            </a:r>
            <a:r>
              <a:rPr lang="ru-RU" sz="2800" b="1" dirty="0" err="1">
                <a:solidFill>
                  <a:schemeClr val="tx1"/>
                </a:solidFill>
              </a:rPr>
              <a:t>Коливання</a:t>
            </a:r>
            <a:r>
              <a:rPr lang="ru-RU" sz="2800" b="1" dirty="0">
                <a:solidFill>
                  <a:schemeClr val="tx1"/>
                </a:solidFill>
              </a:rPr>
              <a:t> струни </a:t>
            </a:r>
            <a:r>
              <a:rPr lang="ru-RU" sz="2800" b="1" dirty="0" err="1">
                <a:solidFill>
                  <a:schemeClr val="tx1"/>
                </a:solidFill>
              </a:rPr>
              <a:t>гітари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змушують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рухатися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частинки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повітря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поблизу</a:t>
            </a:r>
            <a:r>
              <a:rPr lang="ru-RU" sz="2800" b="1" dirty="0">
                <a:solidFill>
                  <a:schemeClr val="tx1"/>
                </a:solidFill>
              </a:rPr>
              <a:t> себе. Вони </a:t>
            </a:r>
            <a:r>
              <a:rPr lang="ru-RU" sz="2800" b="1" dirty="0" err="1">
                <a:solidFill>
                  <a:schemeClr val="tx1"/>
                </a:solidFill>
              </a:rPr>
              <a:t>надають</a:t>
            </a:r>
            <a:r>
              <a:rPr lang="ru-RU" sz="2800" b="1" dirty="0">
                <a:solidFill>
                  <a:schemeClr val="tx1"/>
                </a:solidFill>
              </a:rPr>
              <a:t> рух </a:t>
            </a:r>
            <a:r>
              <a:rPr lang="ru-RU" sz="2800" b="1" dirty="0" err="1">
                <a:solidFill>
                  <a:schemeClr val="tx1"/>
                </a:solidFill>
              </a:rPr>
              <a:t>іншим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частинкам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повітря</a:t>
            </a:r>
            <a:r>
              <a:rPr lang="ru-RU" sz="2800" b="1" dirty="0">
                <a:solidFill>
                  <a:schemeClr val="tx1"/>
                </a:solidFill>
              </a:rPr>
              <a:t>, а </a:t>
            </a:r>
            <a:r>
              <a:rPr lang="ru-RU" sz="2800" b="1" dirty="0" err="1">
                <a:solidFill>
                  <a:schemeClr val="tx1"/>
                </a:solidFill>
              </a:rPr>
              <a:t>ті</a:t>
            </a:r>
            <a:r>
              <a:rPr lang="ru-RU" sz="2800" b="1" dirty="0">
                <a:solidFill>
                  <a:schemeClr val="tx1"/>
                </a:solidFill>
              </a:rPr>
              <a:t> — </a:t>
            </a:r>
            <a:r>
              <a:rPr lang="ru-RU" sz="2800" b="1" dirty="0" err="1">
                <a:solidFill>
                  <a:schemeClr val="tx1"/>
                </a:solidFill>
              </a:rPr>
              <a:t>наступ</a:t>
            </a:r>
            <a:r>
              <a:rPr lang="ru-RU" sz="2800" b="1" dirty="0">
                <a:solidFill>
                  <a:schemeClr val="tx1"/>
                </a:solidFill>
              </a:rPr>
              <a:t>-ним. Так </a:t>
            </a:r>
            <a:r>
              <a:rPr lang="ru-RU" sz="2800" b="1" dirty="0" err="1">
                <a:solidFill>
                  <a:schemeClr val="tx1"/>
                </a:solidFill>
              </a:rPr>
              <a:t>виникає</a:t>
            </a:r>
            <a:r>
              <a:rPr lang="ru-RU" sz="2800" b="1" dirty="0">
                <a:solidFill>
                  <a:schemeClr val="tx1"/>
                </a:solidFill>
              </a:rPr>
              <a:t> звук.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1028" name="Picture 4" descr="Цікаво для дітей: розповідь про бджіл">
            <a:extLst>
              <a:ext uri="{FF2B5EF4-FFF2-40B4-BE49-F238E27FC236}">
                <a16:creationId xmlns:a16="http://schemas.microsoft.com/office/drawing/2014/main" id="{D97BB829-1F08-CCDF-3229-A2A2A2CEF7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05" r="15627" b="13438"/>
          <a:stretch/>
        </p:blipFill>
        <p:spPr bwMode="auto">
          <a:xfrm>
            <a:off x="226423" y="2206342"/>
            <a:ext cx="3712175" cy="255024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Правая (щипок) рука. Щипок с опорой и без. | Владимир Шубин | Дзен">
            <a:extLst>
              <a:ext uri="{FF2B5EF4-FFF2-40B4-BE49-F238E27FC236}">
                <a16:creationId xmlns:a16="http://schemas.microsoft.com/office/drawing/2014/main" id="{A6915A06-B89A-B057-5D52-DCAA020A4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1130" y="4590220"/>
            <a:ext cx="3335383" cy="224824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ілка: угору-вниз 6">
            <a:extLst>
              <a:ext uri="{FF2B5EF4-FFF2-40B4-BE49-F238E27FC236}">
                <a16:creationId xmlns:a16="http://schemas.microsoft.com/office/drawing/2014/main" id="{E7F96B0C-BB14-B60A-3E7D-FD0F8F647B3A}"/>
              </a:ext>
            </a:extLst>
          </p:cNvPr>
          <p:cNvSpPr/>
          <p:nvPr/>
        </p:nvSpPr>
        <p:spPr>
          <a:xfrm>
            <a:off x="296091" y="2607142"/>
            <a:ext cx="330926" cy="888275"/>
          </a:xfrm>
          <a:prstGeom prst="up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трілка: угору-вниз 10">
            <a:extLst>
              <a:ext uri="{FF2B5EF4-FFF2-40B4-BE49-F238E27FC236}">
                <a16:creationId xmlns:a16="http://schemas.microsoft.com/office/drawing/2014/main" id="{D20DA08B-0891-E73C-3E99-E58A74F05A6A}"/>
              </a:ext>
            </a:extLst>
          </p:cNvPr>
          <p:cNvSpPr/>
          <p:nvPr/>
        </p:nvSpPr>
        <p:spPr>
          <a:xfrm>
            <a:off x="3695080" y="5001881"/>
            <a:ext cx="330926" cy="888275"/>
          </a:xfrm>
          <a:prstGeom prst="up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32" name="Picture 8" descr="У цьому будинку за 7,5 млн грн купив квартиру Лещенко&quot;. На стіні будинку в  центрі Києва повісили пам'ятну табличку">
            <a:extLst>
              <a:ext uri="{FF2B5EF4-FFF2-40B4-BE49-F238E27FC236}">
                <a16:creationId xmlns:a16="http://schemas.microsoft.com/office/drawing/2014/main" id="{09A75404-5488-9B7D-24DA-C0F4CC7C5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724" y="2220295"/>
            <a:ext cx="3671679" cy="255024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ілка: угору-вниз 12">
            <a:extLst>
              <a:ext uri="{FF2B5EF4-FFF2-40B4-BE49-F238E27FC236}">
                <a16:creationId xmlns:a16="http://schemas.microsoft.com/office/drawing/2014/main" id="{F8F8D2B0-A63F-B6EE-E7A6-A222E9113F1C}"/>
              </a:ext>
            </a:extLst>
          </p:cNvPr>
          <p:cNvSpPr/>
          <p:nvPr/>
        </p:nvSpPr>
        <p:spPr>
          <a:xfrm rot="5400000">
            <a:off x="6132157" y="2607142"/>
            <a:ext cx="330926" cy="888275"/>
          </a:xfrm>
          <a:prstGeom prst="up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34" name="Picture 10" descr="42. Звук">
            <a:extLst>
              <a:ext uri="{FF2B5EF4-FFF2-40B4-BE49-F238E27FC236}">
                <a16:creationId xmlns:a16="http://schemas.microsoft.com/office/drawing/2014/main" id="{B395BCB4-7D68-70C4-45E5-6CFDA9828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0613" y="4194574"/>
            <a:ext cx="4155924" cy="2550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трілка: угору-вниз 14">
            <a:extLst>
              <a:ext uri="{FF2B5EF4-FFF2-40B4-BE49-F238E27FC236}">
                <a16:creationId xmlns:a16="http://schemas.microsoft.com/office/drawing/2014/main" id="{08C6A152-0650-C589-5C51-AC5D0167CF76}"/>
              </a:ext>
            </a:extLst>
          </p:cNvPr>
          <p:cNvSpPr/>
          <p:nvPr/>
        </p:nvSpPr>
        <p:spPr>
          <a:xfrm>
            <a:off x="8743406" y="5405754"/>
            <a:ext cx="330926" cy="888275"/>
          </a:xfrm>
          <a:prstGeom prst="up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2" name="Рисунок 11">
            <a:hlinkClick r:id="rId9"/>
            <a:extLst>
              <a:ext uri="{FF2B5EF4-FFF2-40B4-BE49-F238E27FC236}">
                <a16:creationId xmlns:a16="http://schemas.microsoft.com/office/drawing/2014/main" id="{7631C684-0399-0B18-D218-E26353AA9DA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748" y="5795278"/>
            <a:ext cx="2768504" cy="1079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8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1" grpId="0" animBg="1"/>
      <p:bldP spid="13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Звукові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явища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поширені</a:t>
            </a:r>
            <a:r>
              <a:rPr lang="ru-RU" sz="2800" b="1" dirty="0">
                <a:solidFill>
                  <a:schemeClr val="tx1"/>
                </a:solidFill>
              </a:rPr>
              <a:t> в </a:t>
            </a:r>
            <a:r>
              <a:rPr lang="ru-RU" sz="2800" b="1" dirty="0" err="1">
                <a:solidFill>
                  <a:schemeClr val="tx1"/>
                </a:solidFill>
              </a:rPr>
              <a:t>природі</a:t>
            </a:r>
            <a:r>
              <a:rPr lang="ru-RU" sz="2800" b="1" dirty="0">
                <a:solidFill>
                  <a:schemeClr val="tx1"/>
                </a:solidFill>
              </a:rPr>
              <a:t>. Але не </a:t>
            </a:r>
            <a:r>
              <a:rPr lang="ru-RU" sz="2800" b="1" dirty="0" err="1">
                <a:solidFill>
                  <a:schemeClr val="tx1"/>
                </a:solidFill>
              </a:rPr>
              <a:t>всі</a:t>
            </a:r>
            <a:r>
              <a:rPr lang="ru-RU" sz="2800" b="1" dirty="0">
                <a:solidFill>
                  <a:schemeClr val="tx1"/>
                </a:solidFill>
              </a:rPr>
              <a:t> звуки </a:t>
            </a:r>
            <a:r>
              <a:rPr lang="ru-RU" sz="2800" b="1" dirty="0" err="1">
                <a:solidFill>
                  <a:schemeClr val="tx1"/>
                </a:solidFill>
              </a:rPr>
              <a:t>людина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може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чути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Вухо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більшості</a:t>
            </a:r>
            <a:r>
              <a:rPr lang="ru-RU" sz="2800" b="1" dirty="0">
                <a:solidFill>
                  <a:schemeClr val="tx1"/>
                </a:solidFill>
              </a:rPr>
              <a:t> людей </a:t>
            </a:r>
            <a:r>
              <a:rPr lang="ru-RU" sz="2800" b="1" dirty="0" err="1">
                <a:solidFill>
                  <a:schemeClr val="tx1"/>
                </a:solidFill>
              </a:rPr>
              <a:t>чує</a:t>
            </a:r>
            <a:r>
              <a:rPr lang="ru-RU" sz="2800" b="1" dirty="0">
                <a:solidFill>
                  <a:schemeClr val="tx1"/>
                </a:solidFill>
              </a:rPr>
              <a:t> звуки, </a:t>
            </a:r>
            <a:r>
              <a:rPr lang="ru-RU" sz="2800" b="1" dirty="0" err="1">
                <a:solidFill>
                  <a:schemeClr val="tx1"/>
                </a:solidFill>
              </a:rPr>
              <a:t>створені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тілами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коливаються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від</a:t>
            </a:r>
            <a:r>
              <a:rPr lang="ru-RU" sz="2800" b="1" dirty="0">
                <a:solidFill>
                  <a:schemeClr val="tx1"/>
                </a:solidFill>
              </a:rPr>
              <a:t> 20 до 20 000 </a:t>
            </a:r>
            <a:r>
              <a:rPr lang="ru-RU" sz="2800" b="1" dirty="0" err="1">
                <a:solidFill>
                  <a:schemeClr val="tx1"/>
                </a:solidFill>
              </a:rPr>
              <a:t>разів</a:t>
            </a:r>
            <a:r>
              <a:rPr lang="ru-RU" sz="2800" b="1" dirty="0">
                <a:solidFill>
                  <a:schemeClr val="tx1"/>
                </a:solidFill>
              </a:rPr>
              <a:t> за секунду.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COVID-19 може інфікувати внутрішнє вухо та спричинити проблеми з рівновагою  – дослідження | Українська правда _Життя">
            <a:extLst>
              <a:ext uri="{FF2B5EF4-FFF2-40B4-BE49-F238E27FC236}">
                <a16:creationId xmlns:a16="http://schemas.microsoft.com/office/drawing/2014/main" id="{8AF70C95-2731-1557-25FC-45D66E73E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20" y="1724534"/>
            <a:ext cx="4907238" cy="288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F6D169A-BEA4-D220-1AC5-F00E14016F9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175"/>
          <a:stretch/>
        </p:blipFill>
        <p:spPr>
          <a:xfrm rot="2865888">
            <a:off x="238417" y="3392184"/>
            <a:ext cx="3705801" cy="2284852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E9D86B3E-3AB4-FB08-06D4-F9D1D8031E93}"/>
              </a:ext>
            </a:extLst>
          </p:cNvPr>
          <p:cNvSpPr/>
          <p:nvPr/>
        </p:nvSpPr>
        <p:spPr>
          <a:xfrm rot="19333044">
            <a:off x="-335565" y="4492316"/>
            <a:ext cx="381867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20 – 20 000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E8CCDD5-B834-F44C-5433-4C3AF757C05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0000" t="46349" r="6214" b="10222"/>
          <a:stretch/>
        </p:blipFill>
        <p:spPr>
          <a:xfrm>
            <a:off x="4824184" y="2656114"/>
            <a:ext cx="7202352" cy="4018279"/>
          </a:xfrm>
          <a:prstGeom prst="rect">
            <a:avLst/>
          </a:prstGeom>
        </p:spPr>
      </p:pic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2E9A69B1-92BB-D900-8BB5-F00C5CA8DD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748" y="5795278"/>
            <a:ext cx="2768504" cy="1079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Коливання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понад</a:t>
            </a:r>
            <a:r>
              <a:rPr lang="ru-RU" sz="2800" b="1" dirty="0">
                <a:solidFill>
                  <a:schemeClr val="tx1"/>
                </a:solidFill>
              </a:rPr>
              <a:t> 20 000 </a:t>
            </a:r>
            <a:r>
              <a:rPr lang="ru-RU" sz="2800" b="1" dirty="0" err="1">
                <a:solidFill>
                  <a:schemeClr val="tx1"/>
                </a:solidFill>
              </a:rPr>
              <a:t>разів</a:t>
            </a:r>
            <a:r>
              <a:rPr lang="ru-RU" sz="2800" b="1" dirty="0">
                <a:solidFill>
                  <a:schemeClr val="tx1"/>
                </a:solidFill>
              </a:rPr>
              <a:t> за секунду — </a:t>
            </a:r>
            <a:r>
              <a:rPr lang="ru-RU" sz="2800" b="1" dirty="0" err="1">
                <a:solidFill>
                  <a:schemeClr val="tx1"/>
                </a:solidFill>
              </a:rPr>
              <a:t>це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вже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ультразвук</a:t>
            </a:r>
            <a:r>
              <a:rPr lang="ru-RU" sz="2800" b="1" dirty="0">
                <a:solidFill>
                  <a:schemeClr val="tx1"/>
                </a:solidFill>
              </a:rPr>
              <a:t>, а </a:t>
            </a:r>
            <a:r>
              <a:rPr lang="ru-RU" sz="2800" b="1" dirty="0" err="1">
                <a:solidFill>
                  <a:schemeClr val="tx1"/>
                </a:solidFill>
              </a:rPr>
              <a:t>менше</a:t>
            </a:r>
            <a:r>
              <a:rPr lang="ru-RU" sz="2800" b="1" dirty="0">
                <a:solidFill>
                  <a:schemeClr val="tx1"/>
                </a:solidFill>
              </a:rPr>
              <a:t> 20 раз за секунду — </a:t>
            </a:r>
            <a:r>
              <a:rPr lang="ru-RU" sz="2800" b="1" dirty="0" err="1">
                <a:solidFill>
                  <a:srgbClr val="FF0000"/>
                </a:solidFill>
              </a:rPr>
              <a:t>інфразвук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Такі</a:t>
            </a:r>
            <a:r>
              <a:rPr lang="ru-RU" sz="2800" b="1" dirty="0">
                <a:solidFill>
                  <a:schemeClr val="tx1"/>
                </a:solidFill>
              </a:rPr>
              <a:t> звуки </a:t>
            </a:r>
            <a:r>
              <a:rPr lang="ru-RU" sz="2800" b="1" dirty="0" err="1">
                <a:solidFill>
                  <a:schemeClr val="tx1"/>
                </a:solidFill>
              </a:rPr>
              <a:t>існують</a:t>
            </a:r>
            <a:r>
              <a:rPr lang="ru-RU" sz="2800" b="1" dirty="0">
                <a:solidFill>
                  <a:schemeClr val="tx1"/>
                </a:solidFill>
              </a:rPr>
              <a:t>, але ми </a:t>
            </a:r>
            <a:r>
              <a:rPr lang="ru-RU" sz="2800" b="1" dirty="0" err="1">
                <a:solidFill>
                  <a:schemeClr val="tx1"/>
                </a:solidFill>
              </a:rPr>
              <a:t>їх</a:t>
            </a:r>
            <a:r>
              <a:rPr lang="ru-RU" sz="2800" b="1" dirty="0">
                <a:solidFill>
                  <a:schemeClr val="tx1"/>
                </a:solidFill>
              </a:rPr>
              <a:t> не </a:t>
            </a:r>
            <a:r>
              <a:rPr lang="ru-RU" sz="2800" b="1" dirty="0" err="1">
                <a:solidFill>
                  <a:schemeClr val="tx1"/>
                </a:solidFill>
              </a:rPr>
              <a:t>чуємо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4108" name="Picture 12" descr="10 цікавих наукових відкриттів, пов'язаних зі звуком ᐉ Народна Правда">
            <a:extLst>
              <a:ext uri="{FF2B5EF4-FFF2-40B4-BE49-F238E27FC236}">
                <a16:creationId xmlns:a16="http://schemas.microsoft.com/office/drawing/2014/main" id="{EF2A45E5-D61B-B1A6-C0A0-B8315165CE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430" y="2098766"/>
            <a:ext cx="5080527" cy="37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✓Звук (звукові хвилі). Приймачі звуку">
            <a:extLst>
              <a:ext uri="{FF2B5EF4-FFF2-40B4-BE49-F238E27FC236}">
                <a16:creationId xmlns:a16="http://schemas.microsoft.com/office/drawing/2014/main" id="{C6B70F2E-DBE0-325F-A7F3-DBDB73500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19" y="2098766"/>
            <a:ext cx="6517407" cy="377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ульбашка прямої мови: прямокутна з округленими кутами 3">
            <a:extLst>
              <a:ext uri="{FF2B5EF4-FFF2-40B4-BE49-F238E27FC236}">
                <a16:creationId xmlns:a16="http://schemas.microsoft.com/office/drawing/2014/main" id="{A5652431-0EFE-8B19-8111-C52415560909}"/>
              </a:ext>
            </a:extLst>
          </p:cNvPr>
          <p:cNvSpPr/>
          <p:nvPr/>
        </p:nvSpPr>
        <p:spPr>
          <a:xfrm>
            <a:off x="1706880" y="6165669"/>
            <a:ext cx="2969623" cy="508724"/>
          </a:xfrm>
          <a:prstGeom prst="wedgeRoundRectCallout">
            <a:avLst>
              <a:gd name="adj1" fmla="val -13208"/>
              <a:gd name="adj2" fmla="val -150834"/>
              <a:gd name="adj3" fmla="val 1666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Ультразвук</a:t>
            </a:r>
          </a:p>
        </p:txBody>
      </p:sp>
      <p:sp>
        <p:nvSpPr>
          <p:cNvPr id="11" name="Бульбашка прямої мови: прямокутна з округленими кутами 10">
            <a:extLst>
              <a:ext uri="{FF2B5EF4-FFF2-40B4-BE49-F238E27FC236}">
                <a16:creationId xmlns:a16="http://schemas.microsoft.com/office/drawing/2014/main" id="{F04C1AD0-741A-7105-D99C-2940515EDB54}"/>
              </a:ext>
            </a:extLst>
          </p:cNvPr>
          <p:cNvSpPr/>
          <p:nvPr/>
        </p:nvSpPr>
        <p:spPr>
          <a:xfrm>
            <a:off x="7932881" y="6151093"/>
            <a:ext cx="2969623" cy="508724"/>
          </a:xfrm>
          <a:prstGeom prst="wedgeRoundRectCallout">
            <a:avLst>
              <a:gd name="adj1" fmla="val -27284"/>
              <a:gd name="adj2" fmla="val -167953"/>
              <a:gd name="adj3" fmla="val 16667"/>
            </a:avLst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Інфразвук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E8D5B705-7193-52CB-1399-A30FE5512DD6}"/>
              </a:ext>
            </a:extLst>
          </p:cNvPr>
          <p:cNvSpPr/>
          <p:nvPr/>
        </p:nvSpPr>
        <p:spPr>
          <a:xfrm>
            <a:off x="3032573" y="1995885"/>
            <a:ext cx="286488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&gt;</a:t>
            </a:r>
            <a:r>
              <a:rPr lang="uk-UA" sz="60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20 000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1F0AA062-179F-425D-65DF-D092D5025738}"/>
              </a:ext>
            </a:extLst>
          </p:cNvPr>
          <p:cNvSpPr/>
          <p:nvPr/>
        </p:nvSpPr>
        <p:spPr>
          <a:xfrm>
            <a:off x="7274744" y="1995884"/>
            <a:ext cx="152157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&lt;</a:t>
            </a:r>
            <a:r>
              <a:rPr lang="uk-UA" sz="6000" b="1" cap="none" spc="0" dirty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20</a:t>
            </a:r>
          </a:p>
        </p:txBody>
      </p:sp>
      <p:pic>
        <p:nvPicPr>
          <p:cNvPr id="9" name="Рисунок 8">
            <a:hlinkClick r:id="rId4"/>
            <a:extLst>
              <a:ext uri="{FF2B5EF4-FFF2-40B4-BE49-F238E27FC236}">
                <a16:creationId xmlns:a16="http://schemas.microsoft.com/office/drawing/2014/main" id="{04135B35-7CA1-89E3-972F-2488123345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748" y="5795278"/>
            <a:ext cx="2768504" cy="1079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43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30819" y="183607"/>
            <a:ext cx="11795717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Зате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їх</a:t>
            </a:r>
            <a:r>
              <a:rPr lang="ru-RU" sz="2800" b="1" dirty="0">
                <a:solidFill>
                  <a:schemeClr val="tx1"/>
                </a:solidFill>
              </a:rPr>
              <a:t> добре </a:t>
            </a:r>
            <a:r>
              <a:rPr lang="ru-RU" sz="2800" b="1" dirty="0" err="1">
                <a:solidFill>
                  <a:schemeClr val="tx1"/>
                </a:solidFill>
              </a:rPr>
              <a:t>чують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кажани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кити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дельфіни</a:t>
            </a:r>
            <a:r>
              <a:rPr lang="ru-RU" sz="2800" b="1" dirty="0">
                <a:solidFill>
                  <a:schemeClr val="tx1"/>
                </a:solidFill>
              </a:rPr>
              <a:t>, собаки, коти.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uk-UA" sz="2800" b="1" dirty="0">
                <a:solidFill>
                  <a:schemeClr val="tx1"/>
                </a:solidFill>
              </a:rPr>
              <a:t>Вони їх використовують для спілкування та орієнтації в просторі.</a:t>
            </a:r>
          </a:p>
        </p:txBody>
      </p:sp>
      <p:pic>
        <p:nvPicPr>
          <p:cNvPr id="4104" name="Picture 8" descr="Що таке ехолокація у тварин">
            <a:extLst>
              <a:ext uri="{FF2B5EF4-FFF2-40B4-BE49-F238E27FC236}">
                <a16:creationId xmlns:a16="http://schemas.microsoft.com/office/drawing/2014/main" id="{2D861765-A88A-6C3F-EE9F-507D6245D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680" y="1994264"/>
            <a:ext cx="6366856" cy="3974736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Дельфины: помощь или самоутешение? — Люди Роста">
            <a:extLst>
              <a:ext uri="{FF2B5EF4-FFF2-40B4-BE49-F238E27FC236}">
                <a16:creationId xmlns:a16="http://schemas.microsoft.com/office/drawing/2014/main" id="{5F36688E-48F0-C985-B7BC-CD26B7558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3" y="1252537"/>
            <a:ext cx="5399313" cy="550778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BFFA35B1-7E11-B7EA-CD35-18DEC75F878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748" y="5795278"/>
            <a:ext cx="2768504" cy="1079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307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2614</TotalTime>
  <Words>189</Words>
  <Application>Microsoft Office PowerPoint</Application>
  <PresentationFormat>Широкий екран</PresentationFormat>
  <Paragraphs>16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390</cp:revision>
  <dcterms:created xsi:type="dcterms:W3CDTF">2023-02-01T11:00:58Z</dcterms:created>
  <dcterms:modified xsi:type="dcterms:W3CDTF">2023-12-14T20:27:11Z</dcterms:modified>
</cp:coreProperties>
</file>