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52" r:id="rId4"/>
    <p:sldId id="297" r:id="rId5"/>
    <p:sldId id="358" r:id="rId6"/>
    <p:sldId id="298" r:id="rId7"/>
    <p:sldId id="280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7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12.12.2023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jpeg"/><Relationship Id="rId7" Type="http://schemas.openxmlformats.org/officeDocument/2006/relationships/hyperlink" Target="https://youtu.be/aMBag9kY-28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hyperlink" Target="https://youtu.be/aMBag9kY-28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0.png"/><Relationship Id="rId12" Type="http://schemas.microsoft.com/office/2007/relationships/hdphoto" Target="../media/hdphoto4.wdp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microsoft.com/office/2007/relationships/hdphoto" Target="../media/hdphoto3.wdp"/><Relationship Id="rId4" Type="http://schemas.openxmlformats.org/officeDocument/2006/relationships/image" Target="../media/image8.jpg"/><Relationship Id="rId9" Type="http://schemas.openxmlformats.org/officeDocument/2006/relationships/image" Target="../media/image11.png"/><Relationship Id="rId1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aMBag9kY-28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aMBag9kY-28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hyperlink" Target="https://youtu.be/aMBag9kY-28" TargetMode="External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5.pn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7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6.png"/><Relationship Id="rId10" Type="http://schemas.openxmlformats.org/officeDocument/2006/relationships/image" Target="../media/image6.png"/><Relationship Id="rId4" Type="http://schemas.openxmlformats.org/officeDocument/2006/relationships/image" Target="../media/image8.jpg"/><Relationship Id="rId9" Type="http://schemas.openxmlformats.org/officeDocument/2006/relationships/hyperlink" Target="https://youtu.be/aMBag9kY-28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aMBag9kY-28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442767" y="966376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30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531739" y="1932006"/>
            <a:ext cx="9128521" cy="19389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Чому ґрунти є цінним природним ресурсом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13" name="Рисунок 12">
            <a:hlinkClick r:id="rId7"/>
            <a:extLst>
              <a:ext uri="{FF2B5EF4-FFF2-40B4-BE49-F238E27FC236}">
                <a16:creationId xmlns:a16="http://schemas.microsoft.com/office/drawing/2014/main" id="{AD1983BD-2F65-10DF-71D3-4E2FDFE54A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484" y="5282517"/>
            <a:ext cx="3996697" cy="155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720251" cy="722809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Навіщо ґрунт потрібний: а) рослинам; б) тваринам; в) людині?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3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Земля, Грунт, Трещина, Коричневый, Сухой">
            <a:extLst>
              <a:ext uri="{FF2B5EF4-FFF2-40B4-BE49-F238E27FC236}">
                <a16:creationId xmlns:a16="http://schemas.microsoft.com/office/drawing/2014/main" id="{1E543C9F-BA96-663C-F3A7-15A746BDA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232" y="1992066"/>
            <a:ext cx="4506805" cy="299621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69C55CDD-99EC-CD6D-93EF-7F8AC1CE9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785" y="3861786"/>
            <a:ext cx="1997476" cy="299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ошачья Скумбрия">
            <a:extLst>
              <a:ext uri="{FF2B5EF4-FFF2-40B4-BE49-F238E27FC236}">
                <a16:creationId xmlns:a16="http://schemas.microsoft.com/office/drawing/2014/main" id="{624D11DE-0624-46BB-8E04-6CD854D14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654" y="1968328"/>
            <a:ext cx="4444620" cy="296170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13"/>
            <a:extLst>
              <a:ext uri="{FF2B5EF4-FFF2-40B4-BE49-F238E27FC236}">
                <a16:creationId xmlns:a16="http://schemas.microsoft.com/office/drawing/2014/main" id="{11D9BA99-09CE-B0F9-1E14-E6E52995851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5831" y="5826034"/>
            <a:ext cx="2857810" cy="111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Ґрунтом</a:t>
            </a:r>
            <a:r>
              <a:rPr lang="uk-UA" sz="2400" b="1" dirty="0">
                <a:solidFill>
                  <a:schemeClr val="tx1"/>
                </a:solidFill>
              </a:rPr>
              <a:t> називають верхній пухкий родючий шар землі, де ростуть рослини, живуть тварини та інші організми.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0A83B89-54A8-86A2-BFCA-0175E7CAA36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214" t="30476" r="11858" b="9969"/>
          <a:stretch/>
        </p:blipFill>
        <p:spPr>
          <a:xfrm>
            <a:off x="1477118" y="1125616"/>
            <a:ext cx="9353006" cy="5602120"/>
          </a:xfrm>
          <a:prstGeom prst="rect">
            <a:avLst/>
          </a:prstGeom>
        </p:spPr>
      </p:pic>
      <p:pic>
        <p:nvPicPr>
          <p:cNvPr id="10" name="Рисунок 9">
            <a:hlinkClick r:id="rId6"/>
            <a:extLst>
              <a:ext uri="{FF2B5EF4-FFF2-40B4-BE49-F238E27FC236}">
                <a16:creationId xmlns:a16="http://schemas.microsoft.com/office/drawing/2014/main" id="{8EB0B37E-CD6B-3B84-8CB3-6FFB4FD310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5831" y="5826034"/>
            <a:ext cx="2857810" cy="111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623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Його товщина неодна­кова у різних куточках нашої планети – від кількох сантиметрів до двох метрів.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5B1E92E-5C4D-7857-4886-19DA3C69B8C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7738" t="41058" r="19643" b="22963"/>
          <a:stretch/>
        </p:blipFill>
        <p:spPr>
          <a:xfrm>
            <a:off x="293034" y="1216537"/>
            <a:ext cx="11605932" cy="5511199"/>
          </a:xfrm>
          <a:prstGeom prst="rect">
            <a:avLst/>
          </a:prstGeom>
        </p:spPr>
      </p:pic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20CA0B33-50B2-2930-BF54-5011E2D200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1156" y="5787954"/>
            <a:ext cx="2857810" cy="111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Відтворення ґрунтового покриву відбувається дуже повільно, тоді як його руйнування нині стрімко зростає. Утворення придатного для землеробства шару ґрунту (18 см) триває близько 1000 років.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4" name="Picture 2" descr="ᐉ Як підвищити родючість кислих грунтів - Журнал Агроном">
            <a:extLst>
              <a:ext uri="{FF2B5EF4-FFF2-40B4-BE49-F238E27FC236}">
                <a16:creationId xmlns:a16="http://schemas.microsoft.com/office/drawing/2014/main" id="{559B3A7D-21F7-D088-AC43-B9B91EAC4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288" y="1445978"/>
            <a:ext cx="8879477" cy="528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ілка: угору-вниз 1">
            <a:extLst>
              <a:ext uri="{FF2B5EF4-FFF2-40B4-BE49-F238E27FC236}">
                <a16:creationId xmlns:a16="http://schemas.microsoft.com/office/drawing/2014/main" id="{7ABE6D52-91E9-6487-8A88-9608C34FE35B}"/>
              </a:ext>
            </a:extLst>
          </p:cNvPr>
          <p:cNvSpPr/>
          <p:nvPr/>
        </p:nvSpPr>
        <p:spPr>
          <a:xfrm>
            <a:off x="4055801" y="3753395"/>
            <a:ext cx="583474" cy="2920998"/>
          </a:xfrm>
          <a:prstGeom prst="upDownArrow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42F9D63F-FAC3-6571-A9BB-6ABF7086EB41}"/>
              </a:ext>
            </a:extLst>
          </p:cNvPr>
          <p:cNvSpPr/>
          <p:nvPr/>
        </p:nvSpPr>
        <p:spPr>
          <a:xfrm>
            <a:off x="2228057" y="4613255"/>
            <a:ext cx="18277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18 см</a:t>
            </a:r>
          </a:p>
        </p:txBody>
      </p:sp>
      <p:sp>
        <p:nvSpPr>
          <p:cNvPr id="10" name="Пляма: 14 точок 9">
            <a:extLst>
              <a:ext uri="{FF2B5EF4-FFF2-40B4-BE49-F238E27FC236}">
                <a16:creationId xmlns:a16="http://schemas.microsoft.com/office/drawing/2014/main" id="{29FAD15E-9328-E144-63C2-3409F03D544F}"/>
              </a:ext>
            </a:extLst>
          </p:cNvPr>
          <p:cNvSpPr/>
          <p:nvPr/>
        </p:nvSpPr>
        <p:spPr>
          <a:xfrm>
            <a:off x="5883545" y="3553099"/>
            <a:ext cx="3561806" cy="2337896"/>
          </a:xfrm>
          <a:prstGeom prst="irregularSeal2">
            <a:avLst/>
          </a:prstGeom>
          <a:solidFill>
            <a:srgbClr val="FF0000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1000 рок</a:t>
            </a:r>
            <a:r>
              <a:rPr lang="uk-UA" sz="2400" b="1" dirty="0"/>
              <a:t>і</a:t>
            </a:r>
            <a:r>
              <a:rPr lang="ru-RU" sz="2400" b="1" dirty="0"/>
              <a:t>в</a:t>
            </a:r>
            <a:endParaRPr lang="uk-UA" sz="2400" b="1" dirty="0"/>
          </a:p>
        </p:txBody>
      </p:sp>
      <p:pic>
        <p:nvPicPr>
          <p:cNvPr id="11" name="Рисунок 10">
            <a:hlinkClick r:id="rId7"/>
            <a:extLst>
              <a:ext uri="{FF2B5EF4-FFF2-40B4-BE49-F238E27FC236}">
                <a16:creationId xmlns:a16="http://schemas.microsoft.com/office/drawing/2014/main" id="{14DA4603-7476-3A07-94C2-12FCFEC370F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5831" y="5826034"/>
            <a:ext cx="2857810" cy="111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39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8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У складі ґрунту присутній </a:t>
            </a:r>
            <a:r>
              <a:rPr lang="uk-UA" sz="2400" b="1" dirty="0">
                <a:solidFill>
                  <a:srgbClr val="FF0000"/>
                </a:solidFill>
              </a:rPr>
              <a:t>гумус</a:t>
            </a:r>
            <a:r>
              <a:rPr lang="uk-UA" sz="2400" b="1" dirty="0">
                <a:solidFill>
                  <a:schemeClr val="tx1"/>
                </a:solidFill>
              </a:rPr>
              <a:t>. Так називають суміш речовин, що утворюються з продуктів життєдіяльності організмів і з рослинних та тваринних решток внаслідок їхнього перегнивання. Звідси інша назва гумусу – </a:t>
            </a:r>
            <a:r>
              <a:rPr lang="uk-UA" sz="2400" b="1" dirty="0">
                <a:solidFill>
                  <a:srgbClr val="FF0000"/>
                </a:solidFill>
              </a:rPr>
              <a:t>перегній</a:t>
            </a:r>
            <a:r>
              <a:rPr lang="uk-UA" sz="2400" b="1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098" name="Picture 2" descr="Гумус — Википедия">
            <a:extLst>
              <a:ext uri="{FF2B5EF4-FFF2-40B4-BE49-F238E27FC236}">
                <a16:creationId xmlns:a16="http://schemas.microsoft.com/office/drawing/2014/main" id="{FDD01CE4-2133-135D-DB0E-11DF2199AB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339" b="2427"/>
          <a:stretch/>
        </p:blipFill>
        <p:spPr bwMode="auto">
          <a:xfrm>
            <a:off x="8615810" y="1490451"/>
            <a:ext cx="3377831" cy="5237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Ліва фігурна дужка 1">
            <a:extLst>
              <a:ext uri="{FF2B5EF4-FFF2-40B4-BE49-F238E27FC236}">
                <a16:creationId xmlns:a16="http://schemas.microsoft.com/office/drawing/2014/main" id="{618051AD-C6B6-D86E-4F74-C7D1153830F9}"/>
              </a:ext>
            </a:extLst>
          </p:cNvPr>
          <p:cNvSpPr/>
          <p:nvPr/>
        </p:nvSpPr>
        <p:spPr>
          <a:xfrm>
            <a:off x="8273843" y="2603863"/>
            <a:ext cx="243840" cy="757646"/>
          </a:xfrm>
          <a:prstGeom prst="leftBrace">
            <a:avLst>
              <a:gd name="adj1" fmla="val 15476"/>
              <a:gd name="adj2" fmla="val 48851"/>
            </a:avLst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1438DEE4-05C3-7A0A-E49C-ABEDE41233D0}"/>
              </a:ext>
            </a:extLst>
          </p:cNvPr>
          <p:cNvSpPr/>
          <p:nvPr/>
        </p:nvSpPr>
        <p:spPr>
          <a:xfrm>
            <a:off x="6274443" y="2438179"/>
            <a:ext cx="19116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50" dirty="0">
                <a:ln w="9525" cmpd="sng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Гумус</a:t>
            </a:r>
          </a:p>
        </p:txBody>
      </p:sp>
      <p:pic>
        <p:nvPicPr>
          <p:cNvPr id="4102" name="Picture 6" descr="Гумус – бесценное и уникальное природное удобрение | Ягодный сад, или  прикладное садоводство в советах, вопросах и ответах Что такое биогумус или  вермикомпост и чем он полезен растениям">
            <a:extLst>
              <a:ext uri="{FF2B5EF4-FFF2-40B4-BE49-F238E27FC236}">
                <a16:creationId xmlns:a16="http://schemas.microsoft.com/office/drawing/2014/main" id="{88FF4841-905D-9270-2727-BF4976ABE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633" y="2025194"/>
            <a:ext cx="4526438" cy="394715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9"/>
            <a:extLst>
              <a:ext uri="{FF2B5EF4-FFF2-40B4-BE49-F238E27FC236}">
                <a16:creationId xmlns:a16="http://schemas.microsoft.com/office/drawing/2014/main" id="{39ED6997-CD5D-B5F8-D8B5-9CA35EF4A13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5831" y="5826034"/>
            <a:ext cx="2857810" cy="111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3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3956</TotalTime>
  <Words>140</Words>
  <Application>Microsoft Office PowerPoint</Application>
  <PresentationFormat>Широкий екран</PresentationFormat>
  <Paragraphs>13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556</cp:revision>
  <dcterms:created xsi:type="dcterms:W3CDTF">2023-02-01T11:00:58Z</dcterms:created>
  <dcterms:modified xsi:type="dcterms:W3CDTF">2023-12-12T17:00:31Z</dcterms:modified>
</cp:coreProperties>
</file>